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Masters/slideMaster19.xml" ContentType="application/vnd.openxmlformats-officedocument.presentationml.slideMaster+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Masters/slideMaster44.xml" ContentType="application/vnd.openxmlformats-officedocument.presentationml.slideMaster+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18.xml" ContentType="application/vnd.openxmlformats-officedocument.theme+xml"/>
  <Override PartName="/ppt/theme/theme29.xml" ContentType="application/vnd.openxmlformats-officedocument.theme+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Masters/slideMaster33.xml" ContentType="application/vnd.openxmlformats-officedocument.presentationml.slideMaster+xml"/>
  <Override PartName="/ppt/tableStyles.xml" ContentType="application/vnd.openxmlformats-officedocument.presentationml.tableStyles+xml"/>
  <Override PartName="/ppt/theme/theme54.xml" ContentType="application/vnd.openxmlformats-officedocument.them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22.xml" ContentType="application/vnd.openxmlformats-officedocument.presentationml.slideMaster+xml"/>
  <Override PartName="/ppt/theme/theme43.xml" ContentType="application/vnd.openxmlformats-officedocument.theme+xml"/>
  <Override PartName="/ppt/notesSlides/notesSlide30.xml" ContentType="application/vnd.openxmlformats-officedocument.presentationml.notesSlide+xml"/>
  <Override PartName="/ppt/slides/slide99.xml" ContentType="application/vnd.openxmlformats-officedocument.presentationml.slide+xml"/>
  <Override PartName="/ppt/theme/theme21.xml" ContentType="application/vnd.openxmlformats-officedocument.theme+xml"/>
  <Override PartName="/ppt/theme/theme32.xml" ContentType="application/vnd.openxmlformats-officedocument.them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Masters/slideMaster49.xml" ContentType="application/vnd.openxmlformats-officedocument.presentationml.slideMaster+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tags/tag5.xml" ContentType="application/vnd.openxmlformats-officedocument.presentationml.tags+xml"/>
  <Override PartName="/ppt/notesSlides/notesSlide57.xml" ContentType="application/vnd.openxmlformats-officedocument.presentationml.notesSlide+xml"/>
  <Override PartName="/ppt/slideMasters/slideMaster27.xml" ContentType="application/vnd.openxmlformats-officedocument.presentationml.slideMaster+xml"/>
  <Override PartName="/ppt/slideMasters/slideMaster38.xml" ContentType="application/vnd.openxmlformats-officedocument.presentationml.slideMaster+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theme/theme37.xml" ContentType="application/vnd.openxmlformats-officedocument.theme+xml"/>
  <Override PartName="/ppt/theme/theme48.xml" ContentType="application/vnd.openxmlformats-officedocument.them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Masters/slideMaster52.xml" ContentType="application/vnd.openxmlformats-officedocument.presentationml.slideMaster+xml"/>
  <Override PartName="/ppt/slides/slide11.xml" ContentType="application/vnd.openxmlformats-officedocument.presentationml.slide+xml"/>
  <Override PartName="/ppt/slideLayouts/slideLayout21.xml" ContentType="application/vnd.openxmlformats-officedocument.presentationml.slideLayout+xml"/>
  <Override PartName="/ppt/theme/theme26.xml" ContentType="application/vnd.openxmlformats-officedocument.them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Masters/slideMaster30.xml" ContentType="application/vnd.openxmlformats-officedocument.presentationml.slideMaster+xml"/>
  <Override PartName="/ppt/slideMasters/slideMaster41.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slides/slide108.xml" ContentType="application/vnd.openxmlformats-officedocument.presentationml.slide+xml"/>
  <Override PartName="/ppt/theme/theme40.xml" ContentType="application/vnd.openxmlformats-officedocument.theme+xml"/>
  <Override PartName="/ppt/theme/theme51.xml" ContentType="application/vnd.openxmlformats-officedocument.theme+xml"/>
  <Override PartName="/ppt/tags/tag13.xml" ContentType="application/vnd.openxmlformats-officedocument.presentationml.tags+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theme/theme7.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Masters/slideMaster46.xml" ContentType="application/vnd.openxmlformats-officedocument.presentationml.slideMaster+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wmf" ContentType="image/x-wmf"/>
  <Override PartName="/ppt/slideMasters/slideMaster35.xml" ContentType="application/vnd.openxmlformats-officedocument.presentationml.slideMaster+xml"/>
  <Override PartName="/ppt/slides/slide41.xml" ContentType="application/vnd.openxmlformats-officedocument.presentationml.slide+xml"/>
  <Override PartName="/ppt/slideLayouts/slideLayout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Masters/slideMaster24.xml" ContentType="application/vnd.openxmlformats-officedocument.presentationml.slideMaster+xml"/>
  <Override PartName="/ppt/slides/slide30.xml" ContentType="application/vnd.openxmlformats-officedocument.presentationml.slide+xml"/>
  <Override PartName="/ppt/slideLayouts/slideLayout40.xml" ContentType="application/vnd.openxmlformats-officedocument.presentationml.slideLayout+xml"/>
  <Override PartName="/ppt/theme/theme45.xml" ContentType="application/vnd.openxmlformats-officedocument.theme+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theme/theme23.xml" ContentType="application/vnd.openxmlformats-officedocument.theme+xml"/>
  <Override PartName="/ppt/theme/theme34.xml" ContentType="application/vnd.openxmlformats-officedocument.them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Masters/slideMaster29.xml" ContentType="application/vnd.openxmlformats-officedocument.presentationml.slideMaster+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theme/theme39.xml" ContentType="application/vnd.openxmlformats-officedocument.them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heme/theme28.xml" ContentType="application/vnd.openxmlformats-officedocument.theme+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slideMasters/slideMaster32.xml" ContentType="application/vnd.openxmlformats-officedocument.presentationml.slideMaster+xml"/>
  <Override PartName="/ppt/slideMasters/slideMaster43.xml" ContentType="application/vnd.openxmlformats-officedocument.presentationml.slideMaster+xml"/>
  <Override PartName="/ppt/slideLayouts/slideLayout12.xml" ContentType="application/vnd.openxmlformats-officedocument.presentationml.slideLayout+xml"/>
  <Override PartName="/ppt/theme/theme17.xml" ContentType="application/vnd.openxmlformats-officedocument.theme+xml"/>
  <Override PartName="/ppt/notesSlides/notesSlide51.xml" ContentType="application/vnd.openxmlformats-officedocument.presentationml.notesSlide+xml"/>
  <Override PartName="/ppt/slideMasters/slideMaster21.xml" ContentType="application/vnd.openxmlformats-officedocument.presentationml.slideMaster+xml"/>
  <Override PartName="/ppt/theme/theme42.xml" ContentType="application/vnd.openxmlformats-officedocument.theme+xml"/>
  <Override PartName="/ppt/theme/theme53.xml" ContentType="application/vnd.openxmlformats-officedocument.them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theme/theme9.xml" ContentType="application/vnd.openxmlformats-officedocument.theme+xml"/>
  <Override PartName="/ppt/theme/theme31.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theme/theme20.xml" ContentType="application/vnd.openxmlformats-officedocument.them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Masters/slideMaster48.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tags/tag4.xml" ContentType="application/vnd.openxmlformats-officedocument.presentationml.tags+xml"/>
  <Override PartName="/ppt/slideMasters/slideMaster37.xml" ContentType="application/vnd.openxmlformats-officedocument.presentationml.slideMaster+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theme/theme47.xml" ContentType="application/vnd.openxmlformats-officedocument.theme+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Masters/slideMaster51.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heme/theme36.xml" ContentType="application/vnd.openxmlformats-officedocument.theme+xml"/>
  <Override PartName="/ppt/notesSlides/notesSlide23.xml" ContentType="application/vnd.openxmlformats-officedocument.presentationml.notesSlide+xml"/>
  <Override PartName="/ppt/slideMasters/slideMaster40.xml" ContentType="application/vnd.openxmlformats-officedocument.presentationml.slideMaster+xml"/>
  <Override PartName="/ppt/theme/theme14.xml" ContentType="application/vnd.openxmlformats-officedocument.theme+xml"/>
  <Override PartName="/ppt/theme/theme25.xml" ContentType="application/vnd.openxmlformats-officedocument.theme+xml"/>
  <Override PartName="/ppt/notesSlides/notesSlide12.xml" ContentType="application/vnd.openxmlformats-officedocument.presentationml.notesSlide+xml"/>
  <Override PartName="/ppt/theme/theme50.xml" ContentType="application/vnd.openxmlformats-officedocument.theme+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slideLayouts/slideLayout58.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Masters/slideMaster34.xml" ContentType="application/vnd.openxmlformats-officedocument.presentationml.slideMaster+xml"/>
  <Override PartName="/ppt/slideMasters/slideMaster45.xml" ContentType="application/vnd.openxmlformats-officedocument.presentationml.slideMaster+xml"/>
  <Override PartName="/ppt/slides/slide51.xml" ContentType="application/vnd.openxmlformats-officedocument.presentationml.slide+xml"/>
  <Override PartName="/ppt/slideLayouts/slideLayout14.xml" ContentType="application/vnd.openxmlformats-officedocument.presentationml.slideLayout+xml"/>
  <Override PartName="/ppt/theme/theme19.xml" ContentType="application/vnd.openxmlformats-officedocument.theme+xml"/>
  <Override PartName="/ppt/slideLayouts/slideLayout61.xml" ContentType="application/vnd.openxmlformats-officedocument.presentationml.slideLayout+xml"/>
  <Override PartName="/ppt/tags/tag1.xml" ContentType="application/vnd.openxmlformats-officedocument.presentationml.tags+xml"/>
  <Override PartName="/ppt/notesSlides/notesSlide53.xml" ContentType="application/vnd.openxmlformats-officedocument.presentationml.notesSlide+xml"/>
  <Override PartName="/ppt/slideMasters/slideMaster23.xml" ContentType="application/vnd.openxmlformats-officedocument.presentationml.slideMaster+xml"/>
  <Override PartName="/ppt/slides/slide40.xml" ContentType="application/vnd.openxmlformats-officedocument.presentationml.slide+xml"/>
  <Override PartName="/ppt/slideLayouts/slideLayout50.xml" ContentType="application/vnd.openxmlformats-officedocument.presentationml.slideLayout+xml"/>
  <Override PartName="/ppt/theme/theme44.xml" ContentType="application/vnd.openxmlformats-officedocument.theme+xml"/>
  <Override PartName="/ppt/theme/theme55.xml" ContentType="application/vnd.openxmlformats-officedocument.theme+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vml" ContentType="application/vnd.openxmlformats-officedocument.vmlDrawing"/>
  <Override PartName="/ppt/theme/theme33.xml" ContentType="application/vnd.openxmlformats-officedocument.them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theme/theme22.xml" ContentType="application/vnd.openxmlformats-officedocument.theme+xml"/>
  <Override PartName="/ppt/slides/slide78.xml" ContentType="application/vnd.openxmlformats-officedocument.presentationml.slide+xml"/>
  <Override PartName="/ppt/handoutMasters/handoutMaster1.xml" ContentType="application/vnd.openxmlformats-officedocument.presentationml.handoutMaster+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Masters/slideMaster39.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Masters/slideMaster28.xml" ContentType="application/vnd.openxmlformats-officedocument.presentationml.slideMaster+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theme/theme49.xml" ContentType="application/vnd.openxmlformats-officedocument.theme+xml"/>
  <Override PartName="/ppt/notesSlides/notesSlide36.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Masters/slideMaster53.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heme/theme38.xml" ContentType="application/vnd.openxmlformats-officedocument.theme+xml"/>
  <Override PartName="/ppt/notesSlides/notesSlide25.xml" ContentType="application/vnd.openxmlformats-officedocument.presentationml.notesSlide+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heme/theme16.xml" ContentType="application/vnd.openxmlformats-officedocument.theme+xml"/>
  <Override PartName="/ppt/theme/theme27.xml" ContentType="application/vnd.openxmlformats-officedocument.them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Masters/slideMaster31.xml" ContentType="application/vnd.openxmlformats-officedocument.presentationml.slideMaster+xml"/>
  <Override PartName="/ppt/theme/theme52.xml" ContentType="application/vnd.openxmlformats-officedocument.theme+xml"/>
  <Override PartName="/ppt/tags/tag14.xml" ContentType="application/vnd.openxmlformats-officedocument.presentationml.tags+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slides/slide109.xml" ContentType="application/vnd.openxmlformats-officedocument.presentationml.slide+xml"/>
  <Override PartName="/ppt/theme/theme8.xml" ContentType="application/vnd.openxmlformats-officedocument.theme+xml"/>
  <Override PartName="/ppt/theme/theme41.xml" ContentType="application/vnd.openxmlformats-officedocument.theme+xml"/>
  <Override PartName="/ppt/slides/slide97.xml" ContentType="application/vnd.openxmlformats-officedocument.presentationml.slide+xml"/>
  <Override PartName="/ppt/theme/theme30.xml" ContentType="application/vnd.openxmlformats-officedocument.them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Masters/slideMaster47.xml" ContentType="application/vnd.openxmlformats-officedocument.presentationml.slideMaster+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tags/tag3.xml" ContentType="application/vnd.openxmlformats-officedocument.presentationml.tags+xml"/>
  <Override PartName="/ppt/notesSlides/notesSlide55.xml" ContentType="application/vnd.openxmlformats-officedocument.presentationml.notesSlide+xml"/>
  <Override PartName="/ppt/slideMasters/slideMaster25.xml" ContentType="application/vnd.openxmlformats-officedocument.presentationml.slideMaster+xml"/>
  <Override PartName="/ppt/slideMasters/slideMaster36.xml" ContentType="application/vnd.openxmlformats-officedocument.presentationml.slideMaster+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heme/theme46.xml" ContentType="application/vnd.openxmlformats-officedocument.theme+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theme/theme35.xml" ContentType="application/vnd.openxmlformats-officedocument.them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Masters/slideMaster50.xml" ContentType="application/vnd.openxmlformats-officedocument.presentationml.slideMaster+xml"/>
  <Override PartName="/ppt/theme/theme24.xml" ContentType="application/vnd.openxmlformats-officedocument.theme+xml"/>
  <Override PartName="/ppt/notesSlides/notesSlide11.xml" ContentType="application/vnd.openxmlformats-officedocument.presentationml.notesSlide+xml"/>
  <Override PartName="/ppt/theme/theme1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872" r:id="rId2"/>
    <p:sldMasterId id="2147483876" r:id="rId3"/>
    <p:sldMasterId id="2147483878" r:id="rId4"/>
    <p:sldMasterId id="2147483880" r:id="rId5"/>
    <p:sldMasterId id="2147483882" r:id="rId6"/>
    <p:sldMasterId id="2147483884" r:id="rId7"/>
    <p:sldMasterId id="2147483886" r:id="rId8"/>
    <p:sldMasterId id="2147483888" r:id="rId9"/>
    <p:sldMasterId id="2147483890" r:id="rId10"/>
    <p:sldMasterId id="2147483892" r:id="rId11"/>
    <p:sldMasterId id="2147483894" r:id="rId12"/>
    <p:sldMasterId id="2147483896" r:id="rId13"/>
    <p:sldMasterId id="2147483898" r:id="rId14"/>
    <p:sldMasterId id="2147483900" r:id="rId15"/>
    <p:sldMasterId id="2147483902" r:id="rId16"/>
    <p:sldMasterId id="2147483904" r:id="rId17"/>
    <p:sldMasterId id="2147483906" r:id="rId18"/>
    <p:sldMasterId id="2147483908" r:id="rId19"/>
    <p:sldMasterId id="2147483910" r:id="rId20"/>
    <p:sldMasterId id="2147483912" r:id="rId21"/>
    <p:sldMasterId id="2147483914" r:id="rId22"/>
    <p:sldMasterId id="2147483916" r:id="rId23"/>
    <p:sldMasterId id="2147483918" r:id="rId24"/>
    <p:sldMasterId id="2147483920" r:id="rId25"/>
    <p:sldMasterId id="2147483922" r:id="rId26"/>
    <p:sldMasterId id="2147483924" r:id="rId27"/>
    <p:sldMasterId id="2147483926" r:id="rId28"/>
    <p:sldMasterId id="2147483928" r:id="rId29"/>
    <p:sldMasterId id="2147483930" r:id="rId30"/>
    <p:sldMasterId id="2147483932" r:id="rId31"/>
    <p:sldMasterId id="2147483934" r:id="rId32"/>
    <p:sldMasterId id="2147483936" r:id="rId33"/>
    <p:sldMasterId id="2147483938" r:id="rId34"/>
    <p:sldMasterId id="2147483940" r:id="rId35"/>
    <p:sldMasterId id="2147483942" r:id="rId36"/>
    <p:sldMasterId id="2147483944" r:id="rId37"/>
    <p:sldMasterId id="2147483946" r:id="rId38"/>
    <p:sldMasterId id="2147483948" r:id="rId39"/>
    <p:sldMasterId id="2147483950" r:id="rId40"/>
    <p:sldMasterId id="2147483952" r:id="rId41"/>
    <p:sldMasterId id="2147483954" r:id="rId42"/>
    <p:sldMasterId id="2147483956" r:id="rId43"/>
    <p:sldMasterId id="2147483958" r:id="rId44"/>
    <p:sldMasterId id="2147483960" r:id="rId45"/>
    <p:sldMasterId id="2147483962" r:id="rId46"/>
    <p:sldMasterId id="2147483964" r:id="rId47"/>
    <p:sldMasterId id="2147483966" r:id="rId48"/>
    <p:sldMasterId id="2147483968" r:id="rId49"/>
    <p:sldMasterId id="2147483970" r:id="rId50"/>
    <p:sldMasterId id="2147483972" r:id="rId51"/>
    <p:sldMasterId id="2147483974" r:id="rId52"/>
    <p:sldMasterId id="2147483976" r:id="rId53"/>
  </p:sldMasterIdLst>
  <p:notesMasterIdLst>
    <p:notesMasterId r:id="rId166"/>
  </p:notesMasterIdLst>
  <p:handoutMasterIdLst>
    <p:handoutMasterId r:id="rId167"/>
  </p:handoutMasterIdLst>
  <p:sldIdLst>
    <p:sldId id="442" r:id="rId54"/>
    <p:sldId id="446" r:id="rId55"/>
    <p:sldId id="438" r:id="rId56"/>
    <p:sldId id="439" r:id="rId57"/>
    <p:sldId id="440" r:id="rId58"/>
    <p:sldId id="441" r:id="rId59"/>
    <p:sldId id="443" r:id="rId60"/>
    <p:sldId id="445" r:id="rId61"/>
    <p:sldId id="257" r:id="rId62"/>
    <p:sldId id="367" r:id="rId63"/>
    <p:sldId id="369" r:id="rId64"/>
    <p:sldId id="370" r:id="rId65"/>
    <p:sldId id="371" r:id="rId66"/>
    <p:sldId id="375" r:id="rId67"/>
    <p:sldId id="376" r:id="rId68"/>
    <p:sldId id="377" r:id="rId69"/>
    <p:sldId id="378" r:id="rId70"/>
    <p:sldId id="271" r:id="rId71"/>
    <p:sldId id="383" r:id="rId72"/>
    <p:sldId id="385" r:id="rId73"/>
    <p:sldId id="387" r:id="rId74"/>
    <p:sldId id="389" r:id="rId75"/>
    <p:sldId id="348" r:id="rId76"/>
    <p:sldId id="390" r:id="rId77"/>
    <p:sldId id="391" r:id="rId78"/>
    <p:sldId id="393" r:id="rId79"/>
    <p:sldId id="394" r:id="rId80"/>
    <p:sldId id="395" r:id="rId81"/>
    <p:sldId id="396" r:id="rId82"/>
    <p:sldId id="397" r:id="rId83"/>
    <p:sldId id="398" r:id="rId84"/>
    <p:sldId id="400" r:id="rId85"/>
    <p:sldId id="401" r:id="rId86"/>
    <p:sldId id="402" r:id="rId87"/>
    <p:sldId id="403" r:id="rId88"/>
    <p:sldId id="404" r:id="rId89"/>
    <p:sldId id="405" r:id="rId90"/>
    <p:sldId id="406" r:id="rId91"/>
    <p:sldId id="407" r:id="rId92"/>
    <p:sldId id="408" r:id="rId93"/>
    <p:sldId id="433" r:id="rId94"/>
    <p:sldId id="434" r:id="rId95"/>
    <p:sldId id="436" r:id="rId96"/>
    <p:sldId id="411" r:id="rId97"/>
    <p:sldId id="413" r:id="rId98"/>
    <p:sldId id="355" r:id="rId99"/>
    <p:sldId id="415" r:id="rId100"/>
    <p:sldId id="418" r:id="rId101"/>
    <p:sldId id="419" r:id="rId102"/>
    <p:sldId id="414" r:id="rId103"/>
    <p:sldId id="420" r:id="rId104"/>
    <p:sldId id="422" r:id="rId105"/>
    <p:sldId id="424" r:id="rId106"/>
    <p:sldId id="426" r:id="rId107"/>
    <p:sldId id="427" r:id="rId108"/>
    <p:sldId id="428" r:id="rId109"/>
    <p:sldId id="429" r:id="rId110"/>
    <p:sldId id="430" r:id="rId111"/>
    <p:sldId id="431" r:id="rId112"/>
    <p:sldId id="432" r:id="rId113"/>
    <p:sldId id="447" r:id="rId114"/>
    <p:sldId id="449" r:id="rId115"/>
    <p:sldId id="450" r:id="rId116"/>
    <p:sldId id="451" r:id="rId117"/>
    <p:sldId id="452" r:id="rId118"/>
    <p:sldId id="453" r:id="rId119"/>
    <p:sldId id="454" r:id="rId120"/>
    <p:sldId id="455" r:id="rId121"/>
    <p:sldId id="456" r:id="rId122"/>
    <p:sldId id="457" r:id="rId123"/>
    <p:sldId id="458" r:id="rId124"/>
    <p:sldId id="459" r:id="rId125"/>
    <p:sldId id="460" r:id="rId126"/>
    <p:sldId id="461" r:id="rId127"/>
    <p:sldId id="462" r:id="rId128"/>
    <p:sldId id="463" r:id="rId129"/>
    <p:sldId id="464" r:id="rId130"/>
    <p:sldId id="465" r:id="rId131"/>
    <p:sldId id="466" r:id="rId132"/>
    <p:sldId id="467" r:id="rId133"/>
    <p:sldId id="468" r:id="rId134"/>
    <p:sldId id="469" r:id="rId135"/>
    <p:sldId id="470" r:id="rId136"/>
    <p:sldId id="471" r:id="rId137"/>
    <p:sldId id="472" r:id="rId138"/>
    <p:sldId id="473" r:id="rId139"/>
    <p:sldId id="474" r:id="rId140"/>
    <p:sldId id="475" r:id="rId141"/>
    <p:sldId id="476" r:id="rId142"/>
    <p:sldId id="477" r:id="rId143"/>
    <p:sldId id="478" r:id="rId144"/>
    <p:sldId id="479" r:id="rId145"/>
    <p:sldId id="480" r:id="rId146"/>
    <p:sldId id="481" r:id="rId147"/>
    <p:sldId id="482" r:id="rId148"/>
    <p:sldId id="483" r:id="rId149"/>
    <p:sldId id="484" r:id="rId150"/>
    <p:sldId id="485" r:id="rId151"/>
    <p:sldId id="486" r:id="rId152"/>
    <p:sldId id="487" r:id="rId153"/>
    <p:sldId id="488" r:id="rId154"/>
    <p:sldId id="489" r:id="rId155"/>
    <p:sldId id="490" r:id="rId156"/>
    <p:sldId id="491" r:id="rId157"/>
    <p:sldId id="492" r:id="rId158"/>
    <p:sldId id="493" r:id="rId159"/>
    <p:sldId id="494" r:id="rId160"/>
    <p:sldId id="495" r:id="rId161"/>
    <p:sldId id="496" r:id="rId162"/>
    <p:sldId id="497" r:id="rId163"/>
    <p:sldId id="498" r:id="rId164"/>
    <p:sldId id="499" r:id="rId165"/>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Tahoma" pitchFamily="34" charset="0"/>
        <a:ea typeface="黑体" pitchFamily="2" charset="-122"/>
        <a:cs typeface="+mn-cs"/>
      </a:defRPr>
    </a:lvl1pPr>
    <a:lvl2pPr marL="457200" algn="l" rtl="0" eaLnBrk="0" fontAlgn="base" hangingPunct="0">
      <a:spcBef>
        <a:spcPct val="0"/>
      </a:spcBef>
      <a:spcAft>
        <a:spcPct val="0"/>
      </a:spcAft>
      <a:defRPr sz="2400" kern="1200">
        <a:solidFill>
          <a:schemeClr val="tx1"/>
        </a:solidFill>
        <a:latin typeface="Tahoma" pitchFamily="34" charset="0"/>
        <a:ea typeface="黑体" pitchFamily="2" charset="-122"/>
        <a:cs typeface="+mn-cs"/>
      </a:defRPr>
    </a:lvl2pPr>
    <a:lvl3pPr marL="914400" algn="l" rtl="0" eaLnBrk="0" fontAlgn="base" hangingPunct="0">
      <a:spcBef>
        <a:spcPct val="0"/>
      </a:spcBef>
      <a:spcAft>
        <a:spcPct val="0"/>
      </a:spcAft>
      <a:defRPr sz="2400" kern="1200">
        <a:solidFill>
          <a:schemeClr val="tx1"/>
        </a:solidFill>
        <a:latin typeface="Tahoma" pitchFamily="34" charset="0"/>
        <a:ea typeface="黑体" pitchFamily="2" charset="-122"/>
        <a:cs typeface="+mn-cs"/>
      </a:defRPr>
    </a:lvl3pPr>
    <a:lvl4pPr marL="1371600" algn="l" rtl="0" eaLnBrk="0" fontAlgn="base" hangingPunct="0">
      <a:spcBef>
        <a:spcPct val="0"/>
      </a:spcBef>
      <a:spcAft>
        <a:spcPct val="0"/>
      </a:spcAft>
      <a:defRPr sz="2400" kern="1200">
        <a:solidFill>
          <a:schemeClr val="tx1"/>
        </a:solidFill>
        <a:latin typeface="Tahoma" pitchFamily="34" charset="0"/>
        <a:ea typeface="黑体" pitchFamily="2" charset="-122"/>
        <a:cs typeface="+mn-cs"/>
      </a:defRPr>
    </a:lvl4pPr>
    <a:lvl5pPr marL="1828800" algn="l" rtl="0" eaLnBrk="0" fontAlgn="base" hangingPunct="0">
      <a:spcBef>
        <a:spcPct val="0"/>
      </a:spcBef>
      <a:spcAft>
        <a:spcPct val="0"/>
      </a:spcAft>
      <a:defRPr sz="2400" kern="1200">
        <a:solidFill>
          <a:schemeClr val="tx1"/>
        </a:solidFill>
        <a:latin typeface="Tahoma" pitchFamily="34" charset="0"/>
        <a:ea typeface="黑体" pitchFamily="2" charset="-122"/>
        <a:cs typeface="+mn-cs"/>
      </a:defRPr>
    </a:lvl5pPr>
    <a:lvl6pPr marL="2286000" algn="l" defTabSz="914400" rtl="0" eaLnBrk="1" latinLnBrk="0" hangingPunct="1">
      <a:defRPr sz="2400" kern="1200">
        <a:solidFill>
          <a:schemeClr val="tx1"/>
        </a:solidFill>
        <a:latin typeface="Tahoma" pitchFamily="34" charset="0"/>
        <a:ea typeface="黑体" pitchFamily="2" charset="-122"/>
        <a:cs typeface="+mn-cs"/>
      </a:defRPr>
    </a:lvl6pPr>
    <a:lvl7pPr marL="2743200" algn="l" defTabSz="914400" rtl="0" eaLnBrk="1" latinLnBrk="0" hangingPunct="1">
      <a:defRPr sz="2400" kern="1200">
        <a:solidFill>
          <a:schemeClr val="tx1"/>
        </a:solidFill>
        <a:latin typeface="Tahoma" pitchFamily="34" charset="0"/>
        <a:ea typeface="黑体" pitchFamily="2" charset="-122"/>
        <a:cs typeface="+mn-cs"/>
      </a:defRPr>
    </a:lvl7pPr>
    <a:lvl8pPr marL="3200400" algn="l" defTabSz="914400" rtl="0" eaLnBrk="1" latinLnBrk="0" hangingPunct="1">
      <a:defRPr sz="2400" kern="1200">
        <a:solidFill>
          <a:schemeClr val="tx1"/>
        </a:solidFill>
        <a:latin typeface="Tahoma" pitchFamily="34" charset="0"/>
        <a:ea typeface="黑体" pitchFamily="2" charset="-122"/>
        <a:cs typeface="+mn-cs"/>
      </a:defRPr>
    </a:lvl8pPr>
    <a:lvl9pPr marL="3657600" algn="l" defTabSz="914400" rtl="0" eaLnBrk="1" latinLnBrk="0" hangingPunct="1">
      <a:defRPr sz="2400" kern="1200">
        <a:solidFill>
          <a:schemeClr val="tx1"/>
        </a:solidFill>
        <a:latin typeface="Tahoma" pitchFamily="34"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FFCC"/>
    <a:srgbClr val="FF66FF"/>
    <a:srgbClr val="00FFFF"/>
    <a:srgbClr val="99FF33"/>
    <a:srgbClr val="C1E103"/>
    <a:srgbClr val="BCE103"/>
    <a:srgbClr val="99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0" autoAdjust="0"/>
    <p:restoredTop sz="52956" autoAdjust="0"/>
  </p:normalViewPr>
  <p:slideViewPr>
    <p:cSldViewPr>
      <p:cViewPr varScale="1">
        <p:scale>
          <a:sx n="67" d="100"/>
          <a:sy n="67" d="100"/>
        </p:scale>
        <p:origin x="-144" y="-6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4.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0.xml"/><Relationship Id="rId68" Type="http://schemas.openxmlformats.org/officeDocument/2006/relationships/slide" Target="slides/slide15.xml"/><Relationship Id="rId84" Type="http://schemas.openxmlformats.org/officeDocument/2006/relationships/slide" Target="slides/slide31.xml"/><Relationship Id="rId89" Type="http://schemas.openxmlformats.org/officeDocument/2006/relationships/slide" Target="slides/slide36.xml"/><Relationship Id="rId112" Type="http://schemas.openxmlformats.org/officeDocument/2006/relationships/slide" Target="slides/slide59.xml"/><Relationship Id="rId133" Type="http://schemas.openxmlformats.org/officeDocument/2006/relationships/slide" Target="slides/slide80.xml"/><Relationship Id="rId138" Type="http://schemas.openxmlformats.org/officeDocument/2006/relationships/slide" Target="slides/slide85.xml"/><Relationship Id="rId154" Type="http://schemas.openxmlformats.org/officeDocument/2006/relationships/slide" Target="slides/slide101.xml"/><Relationship Id="rId159" Type="http://schemas.openxmlformats.org/officeDocument/2006/relationships/slide" Target="slides/slide106.xml"/><Relationship Id="rId170"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5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 Target="slides/slide5.xml"/><Relationship Id="rId74" Type="http://schemas.openxmlformats.org/officeDocument/2006/relationships/slide" Target="slides/slide21.xml"/><Relationship Id="rId79" Type="http://schemas.openxmlformats.org/officeDocument/2006/relationships/slide" Target="slides/slide26.xml"/><Relationship Id="rId102" Type="http://schemas.openxmlformats.org/officeDocument/2006/relationships/slide" Target="slides/slide49.xml"/><Relationship Id="rId123" Type="http://schemas.openxmlformats.org/officeDocument/2006/relationships/slide" Target="slides/slide70.xml"/><Relationship Id="rId128" Type="http://schemas.openxmlformats.org/officeDocument/2006/relationships/slide" Target="slides/slide75.xml"/><Relationship Id="rId144" Type="http://schemas.openxmlformats.org/officeDocument/2006/relationships/slide" Target="slides/slide91.xml"/><Relationship Id="rId149"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37.xml"/><Relationship Id="rId95" Type="http://schemas.openxmlformats.org/officeDocument/2006/relationships/slide" Target="slides/slide42.xml"/><Relationship Id="rId160" Type="http://schemas.openxmlformats.org/officeDocument/2006/relationships/slide" Target="slides/slide107.xml"/><Relationship Id="rId165" Type="http://schemas.openxmlformats.org/officeDocument/2006/relationships/slide" Target="slides/slide11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1.xml"/><Relationship Id="rId69" Type="http://schemas.openxmlformats.org/officeDocument/2006/relationships/slide" Target="slides/slide16.xml"/><Relationship Id="rId113" Type="http://schemas.openxmlformats.org/officeDocument/2006/relationships/slide" Target="slides/slide60.xml"/><Relationship Id="rId118" Type="http://schemas.openxmlformats.org/officeDocument/2006/relationships/slide" Target="slides/slide65.xml"/><Relationship Id="rId134" Type="http://schemas.openxmlformats.org/officeDocument/2006/relationships/slide" Target="slides/slide81.xml"/><Relationship Id="rId139" Type="http://schemas.openxmlformats.org/officeDocument/2006/relationships/slide" Target="slides/slide86.xml"/><Relationship Id="rId80" Type="http://schemas.openxmlformats.org/officeDocument/2006/relationships/slide" Target="slides/slide27.xml"/><Relationship Id="rId85" Type="http://schemas.openxmlformats.org/officeDocument/2006/relationships/slide" Target="slides/slide32.xml"/><Relationship Id="rId150" Type="http://schemas.openxmlformats.org/officeDocument/2006/relationships/slide" Target="slides/slide97.xml"/><Relationship Id="rId155" Type="http://schemas.openxmlformats.org/officeDocument/2006/relationships/slide" Target="slides/slide102.xml"/><Relationship Id="rId171"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6.xml"/><Relationship Id="rId103" Type="http://schemas.openxmlformats.org/officeDocument/2006/relationships/slide" Target="slides/slide50.xml"/><Relationship Id="rId108" Type="http://schemas.openxmlformats.org/officeDocument/2006/relationships/slide" Target="slides/slide55.xml"/><Relationship Id="rId124" Type="http://schemas.openxmlformats.org/officeDocument/2006/relationships/slide" Target="slides/slide71.xml"/><Relationship Id="rId129" Type="http://schemas.openxmlformats.org/officeDocument/2006/relationships/slide" Target="slides/slide76.xml"/><Relationship Id="rId54" Type="http://schemas.openxmlformats.org/officeDocument/2006/relationships/slide" Target="slides/slide1.xml"/><Relationship Id="rId70" Type="http://schemas.openxmlformats.org/officeDocument/2006/relationships/slide" Target="slides/slide17.xml"/><Relationship Id="rId75" Type="http://schemas.openxmlformats.org/officeDocument/2006/relationships/slide" Target="slides/slide22.xml"/><Relationship Id="rId91" Type="http://schemas.openxmlformats.org/officeDocument/2006/relationships/slide" Target="slides/slide38.xml"/><Relationship Id="rId96" Type="http://schemas.openxmlformats.org/officeDocument/2006/relationships/slide" Target="slides/slide43.xml"/><Relationship Id="rId140" Type="http://schemas.openxmlformats.org/officeDocument/2006/relationships/slide" Target="slides/slide87.xml"/><Relationship Id="rId145" Type="http://schemas.openxmlformats.org/officeDocument/2006/relationships/slide" Target="slides/slide92.xml"/><Relationship Id="rId161" Type="http://schemas.openxmlformats.org/officeDocument/2006/relationships/slide" Target="slides/slide108.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4.xml"/><Relationship Id="rId106" Type="http://schemas.openxmlformats.org/officeDocument/2006/relationships/slide" Target="slides/slide53.xml"/><Relationship Id="rId114" Type="http://schemas.openxmlformats.org/officeDocument/2006/relationships/slide" Target="slides/slide61.xml"/><Relationship Id="rId119" Type="http://schemas.openxmlformats.org/officeDocument/2006/relationships/slide" Target="slides/slide66.xml"/><Relationship Id="rId127" Type="http://schemas.openxmlformats.org/officeDocument/2006/relationships/slide" Target="slides/slide7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7.xml"/><Relationship Id="rId65" Type="http://schemas.openxmlformats.org/officeDocument/2006/relationships/slide" Target="slides/slide12.xml"/><Relationship Id="rId73" Type="http://schemas.openxmlformats.org/officeDocument/2006/relationships/slide" Target="slides/slide20.xml"/><Relationship Id="rId78" Type="http://schemas.openxmlformats.org/officeDocument/2006/relationships/slide" Target="slides/slide25.xml"/><Relationship Id="rId81" Type="http://schemas.openxmlformats.org/officeDocument/2006/relationships/slide" Target="slides/slide28.xml"/><Relationship Id="rId86" Type="http://schemas.openxmlformats.org/officeDocument/2006/relationships/slide" Target="slides/slide33.xml"/><Relationship Id="rId94" Type="http://schemas.openxmlformats.org/officeDocument/2006/relationships/slide" Target="slides/slide41.xml"/><Relationship Id="rId99" Type="http://schemas.openxmlformats.org/officeDocument/2006/relationships/slide" Target="slides/slide46.xml"/><Relationship Id="rId101" Type="http://schemas.openxmlformats.org/officeDocument/2006/relationships/slide" Target="slides/slide48.xml"/><Relationship Id="rId122" Type="http://schemas.openxmlformats.org/officeDocument/2006/relationships/slide" Target="slides/slide69.xml"/><Relationship Id="rId130" Type="http://schemas.openxmlformats.org/officeDocument/2006/relationships/slide" Target="slides/slide77.xml"/><Relationship Id="rId135" Type="http://schemas.openxmlformats.org/officeDocument/2006/relationships/slide" Target="slides/slide82.xml"/><Relationship Id="rId143" Type="http://schemas.openxmlformats.org/officeDocument/2006/relationships/slide" Target="slides/slide90.xml"/><Relationship Id="rId148" Type="http://schemas.openxmlformats.org/officeDocument/2006/relationships/slide" Target="slides/slide95.xml"/><Relationship Id="rId151" Type="http://schemas.openxmlformats.org/officeDocument/2006/relationships/slide" Target="slides/slide98.xml"/><Relationship Id="rId156" Type="http://schemas.openxmlformats.org/officeDocument/2006/relationships/slide" Target="slides/slide103.xml"/><Relationship Id="rId164" Type="http://schemas.openxmlformats.org/officeDocument/2006/relationships/slide" Target="slides/slide111.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6.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2.xml"/><Relationship Id="rId76" Type="http://schemas.openxmlformats.org/officeDocument/2006/relationships/slide" Target="slides/slide23.xml"/><Relationship Id="rId97" Type="http://schemas.openxmlformats.org/officeDocument/2006/relationships/slide" Target="slides/slide44.xml"/><Relationship Id="rId104" Type="http://schemas.openxmlformats.org/officeDocument/2006/relationships/slide" Target="slides/slide51.xml"/><Relationship Id="rId120" Type="http://schemas.openxmlformats.org/officeDocument/2006/relationships/slide" Target="slides/slide67.xml"/><Relationship Id="rId125" Type="http://schemas.openxmlformats.org/officeDocument/2006/relationships/slide" Target="slides/slide72.xml"/><Relationship Id="rId141" Type="http://schemas.openxmlformats.org/officeDocument/2006/relationships/slide" Target="slides/slide88.xml"/><Relationship Id="rId146" Type="http://schemas.openxmlformats.org/officeDocument/2006/relationships/slide" Target="slides/slide93.xml"/><Relationship Id="rId16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18.xml"/><Relationship Id="rId92" Type="http://schemas.openxmlformats.org/officeDocument/2006/relationships/slide" Target="slides/slide39.xml"/><Relationship Id="rId162" Type="http://schemas.openxmlformats.org/officeDocument/2006/relationships/slide" Target="slides/slide10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3.xml"/><Relationship Id="rId87" Type="http://schemas.openxmlformats.org/officeDocument/2006/relationships/slide" Target="slides/slide34.xml"/><Relationship Id="rId110" Type="http://schemas.openxmlformats.org/officeDocument/2006/relationships/slide" Target="slides/slide57.xml"/><Relationship Id="rId115" Type="http://schemas.openxmlformats.org/officeDocument/2006/relationships/slide" Target="slides/slide62.xml"/><Relationship Id="rId131" Type="http://schemas.openxmlformats.org/officeDocument/2006/relationships/slide" Target="slides/slide78.xml"/><Relationship Id="rId136" Type="http://schemas.openxmlformats.org/officeDocument/2006/relationships/slide" Target="slides/slide83.xml"/><Relationship Id="rId157" Type="http://schemas.openxmlformats.org/officeDocument/2006/relationships/slide" Target="slides/slide104.xml"/><Relationship Id="rId61" Type="http://schemas.openxmlformats.org/officeDocument/2006/relationships/slide" Target="slides/slide8.xml"/><Relationship Id="rId82" Type="http://schemas.openxmlformats.org/officeDocument/2006/relationships/slide" Target="slides/slide29.xml"/><Relationship Id="rId152" Type="http://schemas.openxmlformats.org/officeDocument/2006/relationships/slide" Target="slides/slide9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3.xml"/><Relationship Id="rId77" Type="http://schemas.openxmlformats.org/officeDocument/2006/relationships/slide" Target="slides/slide24.xml"/><Relationship Id="rId100" Type="http://schemas.openxmlformats.org/officeDocument/2006/relationships/slide" Target="slides/slide47.xml"/><Relationship Id="rId105" Type="http://schemas.openxmlformats.org/officeDocument/2006/relationships/slide" Target="slides/slide52.xml"/><Relationship Id="rId126" Type="http://schemas.openxmlformats.org/officeDocument/2006/relationships/slide" Target="slides/slide73.xml"/><Relationship Id="rId147" Type="http://schemas.openxmlformats.org/officeDocument/2006/relationships/slide" Target="slides/slide94.xml"/><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9.xml"/><Relationship Id="rId93" Type="http://schemas.openxmlformats.org/officeDocument/2006/relationships/slide" Target="slides/slide40.xml"/><Relationship Id="rId98" Type="http://schemas.openxmlformats.org/officeDocument/2006/relationships/slide" Target="slides/slide45.xml"/><Relationship Id="rId121" Type="http://schemas.openxmlformats.org/officeDocument/2006/relationships/slide" Target="slides/slide68.xml"/><Relationship Id="rId142" Type="http://schemas.openxmlformats.org/officeDocument/2006/relationships/slide" Target="slides/slide89.xml"/><Relationship Id="rId163" Type="http://schemas.openxmlformats.org/officeDocument/2006/relationships/slide" Target="slides/slide110.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4.xml"/><Relationship Id="rId116" Type="http://schemas.openxmlformats.org/officeDocument/2006/relationships/slide" Target="slides/slide63.xml"/><Relationship Id="rId137" Type="http://schemas.openxmlformats.org/officeDocument/2006/relationships/slide" Target="slides/slide84.xml"/><Relationship Id="rId158" Type="http://schemas.openxmlformats.org/officeDocument/2006/relationships/slide" Target="slides/slide105.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9.xml"/><Relationship Id="rId83" Type="http://schemas.openxmlformats.org/officeDocument/2006/relationships/slide" Target="slides/slide30.xml"/><Relationship Id="rId88" Type="http://schemas.openxmlformats.org/officeDocument/2006/relationships/slide" Target="slides/slide35.xml"/><Relationship Id="rId111" Type="http://schemas.openxmlformats.org/officeDocument/2006/relationships/slide" Target="slides/slide58.xml"/><Relationship Id="rId132" Type="http://schemas.openxmlformats.org/officeDocument/2006/relationships/slide" Target="slides/slide79.xml"/><Relationship Id="rId153" Type="http://schemas.openxmlformats.org/officeDocument/2006/relationships/slide" Target="slides/slide100.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3123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3123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312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宋体" pitchFamily="2" charset="-122"/>
              </a:defRPr>
            </a:lvl1pPr>
          </a:lstStyle>
          <a:p>
            <a:fld id="{AAEA2C8B-B88F-46B4-B51E-06A6D7B410EC}"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33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defRPr>
            </a:lvl1pPr>
          </a:lstStyle>
          <a:p>
            <a:pPr>
              <a:defRPr/>
            </a:pPr>
            <a:endParaRPr lang="en-US" altLang="zh-CN"/>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宋体" pitchFamily="2" charset="-122"/>
              </a:defRPr>
            </a:lvl1pPr>
          </a:lstStyle>
          <a:p>
            <a:fld id="{E0698316-3FA5-4FCB-8AE0-0C506B6263D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aike.baidu.com/view/189646.ht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baike.baidu.com/view/8388.ht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baike.baidu.com/view/56133.htm" TargetMode="External"/><Relationship Id="rId3" Type="http://schemas.openxmlformats.org/officeDocument/2006/relationships/hyperlink" Target="http://baike.baidu.com/view/994155.htm" TargetMode="External"/><Relationship Id="rId7" Type="http://schemas.openxmlformats.org/officeDocument/2006/relationships/hyperlink" Target="http://baike.baidu.com/view/1016.ht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baike.baidu.com/view/148612.htm" TargetMode="External"/><Relationship Id="rId5" Type="http://schemas.openxmlformats.org/officeDocument/2006/relationships/hyperlink" Target="http://baike.baidu.com/view/393221.htm" TargetMode="External"/><Relationship Id="rId4" Type="http://schemas.openxmlformats.org/officeDocument/2006/relationships/hyperlink" Target="http://baike.baidu.com/view/151668.htm" TargetMode="External"/><Relationship Id="rId9" Type="http://schemas.openxmlformats.org/officeDocument/2006/relationships/hyperlink" Target="http://baike.baidu.com/view/689812.ht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70AE5E-E264-4BCC-AFBB-C9169FE56714}" type="slidenum">
              <a:rPr lang="zh-CN" altLang="en-US"/>
              <a:pPr/>
              <a:t>1</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buFontTx/>
              <a:buChar char="•"/>
            </a:pPr>
            <a:r>
              <a:rPr lang="zh-CN" altLang="en-US" smtClean="0"/>
              <a:t>提供对整个学科的基本理解而不是对流行软件的介绍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5204EF6B-A298-4151-BAC6-CE4638D28CD8}" type="slidenum">
              <a:rPr lang="en-US" altLang="zh-CN" sz="1300">
                <a:latin typeface="Times New Roman" pitchFamily="18" charset="0"/>
              </a:rPr>
              <a:pPr algn="r" defTabSz="990600" eaLnBrk="1" hangingPunct="1"/>
              <a:t>15</a:t>
            </a:fld>
            <a:endParaRPr lang="en-US" altLang="zh-CN" sz="1300">
              <a:latin typeface="Times New Roman"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zh-CN" altLang="en-US" smtClean="0"/>
              <a:t>王国维</a:t>
            </a:r>
            <a:r>
              <a:rPr lang="en-US" altLang="zh-CN" smtClean="0"/>
              <a:t>《</a:t>
            </a:r>
            <a:r>
              <a:rPr lang="zh-CN" altLang="en-US" smtClean="0"/>
              <a:t>人间词话</a:t>
            </a:r>
            <a:r>
              <a:rPr lang="en-US" altLang="zh-CN" smtClean="0"/>
              <a:t>》</a:t>
            </a:r>
            <a:r>
              <a:rPr lang="zh-CN" altLang="en-US" smtClean="0"/>
              <a:t>三种境界： </a:t>
            </a:r>
            <a:br>
              <a:rPr lang="zh-CN" altLang="en-US" smtClean="0"/>
            </a:br>
            <a:r>
              <a:rPr lang="zh-CN" altLang="en-US" smtClean="0"/>
              <a:t>古今之成大事业、大学问者，必经过三种之境界：“昨夜西风凋碧树。独上高楼，望尽天涯路。”此第一境也。“衣带渐宽终不悔，为伊消得人憔悴。”此第二境也。“众里寻他千百度，回头蓦见，那人正在，灯火阑珊处。”此第三境也。此等语皆非大词人不能道。</a:t>
            </a:r>
            <a:endParaRPr lang="en-US" altLang="zh-CN" smtClean="0"/>
          </a:p>
          <a:p>
            <a:r>
              <a:rPr lang="zh-CN" altLang="en-US" smtClean="0"/>
              <a:t>这是王国维对历史上无数大事业家、大学问家成功的深刻反思，并作出了核心的概括，又巧妙而形象地结晶在文学意象中。他发现，伟人的成功有共同的内在逻辑，而那种逻辑正在这晏殊的、欧阳修的、辛稼轩的三首词三句话中。 </a:t>
            </a:r>
            <a:br>
              <a:rPr lang="zh-CN" altLang="en-US" smtClean="0"/>
            </a:br>
            <a:r>
              <a:rPr lang="zh-CN" altLang="en-US" smtClean="0"/>
              <a:t>第一境界：“昨夜西风凋碧树”。 </a:t>
            </a:r>
            <a:br>
              <a:rPr lang="zh-CN" altLang="en-US" smtClean="0"/>
            </a:br>
            <a:r>
              <a:rPr lang="zh-CN" altLang="en-US" smtClean="0"/>
              <a:t>是一种什么样子的情景啊？昨天晚上，猛烈的西风刮来，碧绿的大树上，一片一片树叶凋落。有一点迷茫，有一点凄凉。这是一种变化的意象，时序在变，物象在变，世事在变，心态也在变。遥远的天涯路在眼中，无尽的迷惘在心底。 </a:t>
            </a:r>
            <a:br>
              <a:rPr lang="zh-CN" altLang="en-US" smtClean="0"/>
            </a:br>
            <a:r>
              <a:rPr lang="zh-CN" altLang="en-US" smtClean="0"/>
              <a:t/>
            </a:r>
            <a:br>
              <a:rPr lang="zh-CN" altLang="en-US" smtClean="0"/>
            </a:br>
            <a:r>
              <a:rPr lang="zh-CN" altLang="en-US" smtClean="0"/>
              <a:t>第二境界是：衣带渐宽终不悔，为伊消得人憔悴。 </a:t>
            </a:r>
            <a:br>
              <a:rPr lang="zh-CN" altLang="en-US" smtClean="0"/>
            </a:br>
            <a:r>
              <a:rPr lang="zh-CN" altLang="en-US" smtClean="0"/>
              <a:t>他在执着地在既定的道路上坚定不移地追求目标，而为之“不悔”，而为之“憔悴”。这里不仅有躯体上之苦乏，亦有心志之锤炼，甚至如王国维所说的可以“不悔”到这样的地步，即是可以为追求和理想而“牺牲其一生之福祉”，宁愿下“炼狱”的功夫。 </a:t>
            </a:r>
            <a:br>
              <a:rPr lang="zh-CN" altLang="en-US" smtClean="0"/>
            </a:br>
            <a:r>
              <a:rPr lang="zh-CN" altLang="en-US" smtClean="0"/>
              <a:t/>
            </a:r>
            <a:br>
              <a:rPr lang="zh-CN" altLang="en-US" smtClean="0"/>
            </a:br>
            <a:r>
              <a:rPr lang="zh-CN" altLang="en-US" smtClean="0"/>
              <a:t>第三境界是：众里寻他千百度，蓦然回首，那人却在灯火阑珊处。 </a:t>
            </a:r>
            <a:br>
              <a:rPr lang="zh-CN" altLang="en-US" smtClean="0"/>
            </a:br>
            <a:r>
              <a:rPr lang="zh-CN" altLang="en-US" smtClean="0"/>
              <a:t>这是说，寻找到方向对头的道路，又执着地追求，经过千百劳作，必有所成，最终豁然开朗，求得“真”与“是”，从而将自己的发现汇流入真理之长河中去，这是何等的欣慰</a:t>
            </a:r>
            <a:r>
              <a:rPr lang="en-US" altLang="zh-CN" smtClean="0"/>
              <a:t>! </a:t>
            </a:r>
            <a:r>
              <a:rPr lang="zh-CN" altLang="en-US" smtClean="0"/>
              <a:t/>
            </a:r>
            <a:br>
              <a:rPr lang="zh-CN" altLang="en-US" smtClean="0"/>
            </a:br>
            <a:r>
              <a:rPr lang="zh-CN" altLang="en-US" smtClean="0"/>
              <a:t>王国维在这里机智地活用了这一十分诗意的境界。本是元宵佳节，游人如织，灯火如海，就在这样的情景寻觅心里的理想佳人，当然难找，因此虽然千百度地寻寻觅觅，可怎么也找不到，然而最后在蓦然的一次回首时候，却发现那人就在灯火阑珊处，佳人在冷落的灯火处。这是何等的欢欣鼓舞！何等的喜出望外！何等的出乎意料之外又正在情理之中！ </a:t>
            </a:r>
            <a:br>
              <a:rPr lang="zh-CN" altLang="en-US" smtClean="0"/>
            </a:br>
            <a:r>
              <a:rPr lang="zh-CN" altLang="en-US" smtClean="0"/>
              <a:t>这种喜悦是一般人不容易体会到的，正如王国维曾经说过的：“夫人积年月之研究，而一旦豁然悟宇宙人生之真理；或以胸中惝恍不可捉摸之意境，一旦表诸文字、绘画、雕刻之上，此固彼天赋之能力之发展，而此时之快乐，决非南面王之所能易者也。”这是连南面称王者也享受不到的，也是无法交换的。</a:t>
            </a:r>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F5FC222F-2BE5-47A1-ABB2-C268CDD0966F}" type="slidenum">
              <a:rPr lang="en-US" altLang="zh-CN" sz="1300">
                <a:latin typeface="Times New Roman" pitchFamily="18" charset="0"/>
              </a:rPr>
              <a:pPr algn="r" defTabSz="990600" eaLnBrk="1" hangingPunct="1"/>
              <a:t>16</a:t>
            </a:fld>
            <a:endParaRPr lang="en-US" altLang="zh-CN" sz="1300">
              <a:latin typeface="Times New Roman"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8772D8F1-0FF0-4C2B-8D09-C5B95EB03741}" type="slidenum">
              <a:rPr lang="en-US" altLang="zh-CN" sz="1300">
                <a:latin typeface="Times New Roman" pitchFamily="18" charset="0"/>
              </a:rPr>
              <a:pPr algn="r" defTabSz="990600" eaLnBrk="1" hangingPunct="1"/>
              <a:t>19</a:t>
            </a:fld>
            <a:endParaRPr lang="en-US" altLang="zh-CN" sz="130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B5CB819A-1ED1-42B6-AAA8-1D8DA734B76C}" type="slidenum">
              <a:rPr lang="en-US" altLang="zh-CN" sz="1300">
                <a:latin typeface="Times New Roman" pitchFamily="18" charset="0"/>
              </a:rPr>
              <a:pPr algn="r" defTabSz="990600" eaLnBrk="1" hangingPunct="1"/>
              <a:t>20</a:t>
            </a:fld>
            <a:endParaRPr lang="en-US" altLang="zh-CN" sz="130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zh-CN" altLang="en-US" smtClean="0"/>
              <a:t>帕斯卡研究了机器运转的各种传动机构，他根据数的进位制（十进位制）想到了采用齿轮来表示各个数位上的数字，通过齿轮的比来解决进位问题，低位的齿轮每转动</a:t>
            </a:r>
            <a:r>
              <a:rPr lang="en-US" altLang="zh-CN" smtClean="0"/>
              <a:t>10</a:t>
            </a:r>
            <a:r>
              <a:rPr lang="zh-CN" altLang="en-US" smtClean="0"/>
              <a:t>圈，高位上的齿轮只转动</a:t>
            </a:r>
            <a:r>
              <a:rPr lang="en-US" altLang="zh-CN" smtClean="0"/>
              <a:t>1</a:t>
            </a:r>
            <a:r>
              <a:rPr lang="zh-CN" altLang="en-US" smtClean="0"/>
              <a:t>圈。这样采用一组水平齿轮和一组垂直齿轮相互啮合转动，解决计算和自动进位，组成了一台计算机。帕斯卡的这台计算机可以计算到</a:t>
            </a:r>
            <a:r>
              <a:rPr lang="en-US" altLang="zh-CN" smtClean="0"/>
              <a:t>8</a:t>
            </a:r>
            <a:r>
              <a:rPr lang="zh-CN" altLang="en-US" smtClean="0"/>
              <a:t>位数字，表示数字的齿轮共</a:t>
            </a:r>
            <a:r>
              <a:rPr lang="en-US" altLang="zh-CN" smtClean="0"/>
              <a:t>16</a:t>
            </a:r>
            <a:r>
              <a:rPr lang="zh-CN" altLang="en-US" smtClean="0"/>
              <a:t>个，每个齿轮均分成</a:t>
            </a:r>
            <a:r>
              <a:rPr lang="en-US" altLang="zh-CN" smtClean="0"/>
              <a:t>10</a:t>
            </a:r>
            <a:r>
              <a:rPr lang="zh-CN" altLang="en-US" smtClean="0"/>
              <a:t>个齿，每个齿表示</a:t>
            </a:r>
            <a:r>
              <a:rPr lang="en-US" altLang="zh-CN" smtClean="0"/>
              <a:t>0</a:t>
            </a:r>
            <a:r>
              <a:rPr lang="zh-CN" altLang="en-US" smtClean="0"/>
              <a:t>～</a:t>
            </a:r>
            <a:r>
              <a:rPr lang="en-US" altLang="zh-CN" smtClean="0"/>
              <a:t>9</a:t>
            </a:r>
            <a:r>
              <a:rPr lang="zh-CN" altLang="en-US" smtClean="0"/>
              <a:t>中的一个数，并按大小排列。</a:t>
            </a:r>
            <a:r>
              <a:rPr lang="en-US" altLang="zh-CN" smtClean="0"/>
              <a:t>8</a:t>
            </a:r>
            <a:r>
              <a:rPr lang="zh-CN" altLang="en-US" smtClean="0"/>
              <a:t>个齿轮在上面组成垂直齿轮组，从左到右构成</a:t>
            </a:r>
            <a:r>
              <a:rPr lang="en-US" altLang="zh-CN" smtClean="0"/>
              <a:t>8</a:t>
            </a:r>
            <a:r>
              <a:rPr lang="zh-CN" altLang="en-US" smtClean="0"/>
              <a:t>位读数，分别表示个位数、十位数、百位数</a:t>
            </a:r>
            <a:r>
              <a:rPr lang="en-US" altLang="zh-CN" smtClean="0"/>
              <a:t>……</a:t>
            </a:r>
            <a:r>
              <a:rPr lang="zh-CN" altLang="en-US" smtClean="0"/>
              <a:t>千万位数；另外</a:t>
            </a:r>
            <a:r>
              <a:rPr lang="en-US" altLang="zh-CN" smtClean="0"/>
              <a:t>8</a:t>
            </a:r>
            <a:r>
              <a:rPr lang="zh-CN" altLang="en-US" smtClean="0"/>
              <a:t>个齿轮在下面组成水平齿轮组，从左到右可以进行</a:t>
            </a:r>
            <a:r>
              <a:rPr lang="en-US" altLang="zh-CN" smtClean="0"/>
              <a:t>8</a:t>
            </a:r>
            <a:r>
              <a:rPr lang="zh-CN" altLang="en-US" smtClean="0"/>
              <a:t>位数的加减。帕斯卡发明的钟表式齿轮计算机，是机械式计算机的初级阶段。它的外壳用黄铜制成，精致美观。但这台计算机的功能还很差，做乘法时必须用连加的方法；做除法时，也只能用连减的方法，而且这台机器需用一个小钥匙拨动一下方能计算，每次计算结束，都必须复原到零位以后，方可重新计算，很不方便。在计算过程中它又常发生故障。但是帕斯卡计算机的发明对以后计算机的发展具有深远的影响。</a:t>
            </a:r>
            <a:r>
              <a:rPr lang="zh-CN" altLang="zh-CN" smtClean="0"/>
              <a:t>它告诉人们“用纯机械装置可代替人的思维和记忆”</a:t>
            </a:r>
            <a:r>
              <a:rPr lang="zh-CN" altLang="en-US" smtClean="0"/>
              <a:t>,从此在欧洲兴起了“大家来造思维工具”的热潮。帕斯卡一下子成了著名人物。</a:t>
            </a:r>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39EF8E10-38AC-4C2A-85C1-5A99CE7B35DF}" type="slidenum">
              <a:rPr lang="en-US" altLang="zh-CN" sz="1300">
                <a:latin typeface="Times New Roman" pitchFamily="18" charset="0"/>
              </a:rPr>
              <a:pPr algn="r" defTabSz="990600" eaLnBrk="1" hangingPunct="1"/>
              <a:t>21</a:t>
            </a:fld>
            <a:endParaRPr lang="en-US" altLang="zh-CN" sz="130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zh-CN" altLang="en-US" b="1" smtClean="0"/>
              <a:t>查尔斯</a:t>
            </a:r>
            <a:r>
              <a:rPr lang="en-US" altLang="zh-CN" b="1" smtClean="0"/>
              <a:t>·</a:t>
            </a:r>
            <a:r>
              <a:rPr lang="zh-CN" altLang="en-US" b="1" smtClean="0"/>
              <a:t>巴贝奇</a:t>
            </a:r>
            <a:r>
              <a:rPr lang="en-US" altLang="zh-CN" b="1" smtClean="0"/>
              <a:t>(Charles Babbage,1792—1871): </a:t>
            </a:r>
            <a:r>
              <a:rPr lang="zh-CN" altLang="en-US" b="1" smtClean="0"/>
              <a:t>英国数学家和发明家、现代自动计算机的创始人，科学管理的先驱者。</a:t>
            </a:r>
            <a:r>
              <a:rPr lang="zh-CN" altLang="en-US" smtClean="0"/>
              <a:t>他于</a:t>
            </a:r>
            <a:r>
              <a:rPr lang="en-US" altLang="zh-CN" smtClean="0"/>
              <a:t>1834</a:t>
            </a:r>
            <a:r>
              <a:rPr lang="zh-CN" altLang="en-US" smtClean="0"/>
              <a:t>年发明了分析机（现代电子计算机的前身）的原理。在这项设计中，他曾设想根据储存数据的穿孔卡上的指令进行任何数学运算的可能性，并设想了现代计算机所具有的大多数其他特性，。</a:t>
            </a:r>
          </a:p>
          <a:p>
            <a:pPr eaLnBrk="1" hangingPunct="1"/>
            <a:r>
              <a:rPr lang="en-US" altLang="zh-CN" smtClean="0"/>
              <a:t>Ada</a:t>
            </a:r>
            <a:r>
              <a:rPr lang="zh-CN" altLang="en-US" smtClean="0"/>
              <a:t>是一种表现能力很强的通用程序设计语言，它是</a:t>
            </a:r>
            <a:r>
              <a:rPr lang="zh-CN" altLang="en-US" smtClean="0">
                <a:hlinkClick r:id="rId3"/>
              </a:rPr>
              <a:t>美国国防部</a:t>
            </a:r>
            <a:r>
              <a:rPr lang="zh-CN" altLang="en-US" smtClean="0"/>
              <a:t>为克服软件开发危机，耗费巨资，历时近</a:t>
            </a:r>
            <a:r>
              <a:rPr lang="en-US" altLang="zh-CN" smtClean="0"/>
              <a:t>20</a:t>
            </a:r>
            <a:r>
              <a:rPr lang="zh-CN" altLang="en-US" smtClean="0"/>
              <a:t>年研制成功的。它被誉为第四代计算机语言的成功代表。美国国防部之所以把这种语言取名为</a:t>
            </a:r>
            <a:r>
              <a:rPr lang="en-US" altLang="zh-CN" smtClean="0"/>
              <a:t>Ada</a:t>
            </a:r>
            <a:r>
              <a:rPr lang="zh-CN" altLang="en-US" smtClean="0"/>
              <a:t>，是为了纪念奥左斯特</a:t>
            </a:r>
            <a:r>
              <a:rPr lang="en-US" altLang="zh-CN" smtClean="0"/>
              <a:t>·</a:t>
            </a:r>
            <a:r>
              <a:rPr lang="zh-CN" altLang="en-US" smtClean="0"/>
              <a:t>艾达</a:t>
            </a:r>
            <a:r>
              <a:rPr lang="en-US" altLang="zh-CN" smtClean="0"/>
              <a:t>·</a:t>
            </a:r>
            <a:r>
              <a:rPr lang="zh-CN" altLang="en-US" smtClean="0"/>
              <a:t>洛夫莱斯伯爵夫人</a:t>
            </a:r>
            <a:r>
              <a:rPr lang="en-US" altLang="zh-CN" smtClean="0"/>
              <a:t>(Augusta Ada Lovlace</a:t>
            </a:r>
            <a:r>
              <a:rPr lang="zh-CN" altLang="en-US" smtClean="0"/>
              <a:t>，</a:t>
            </a:r>
            <a:r>
              <a:rPr lang="en-US" altLang="zh-CN" smtClean="0"/>
              <a:t>1815-1852)</a:t>
            </a:r>
            <a:r>
              <a:rPr lang="zh-CN" altLang="en-US" smtClean="0"/>
              <a:t>，她是英格兰诗人</a:t>
            </a:r>
            <a:r>
              <a:rPr lang="zh-CN" altLang="en-US" smtClean="0">
                <a:hlinkClick r:id="rId4"/>
              </a:rPr>
              <a:t>拜伦</a:t>
            </a:r>
            <a:r>
              <a:rPr lang="en-US" altLang="zh-CN" smtClean="0"/>
              <a:t>(Byron)</a:t>
            </a:r>
            <a:r>
              <a:rPr lang="zh-CN" altLang="en-US" smtClean="0"/>
              <a:t>勋爵的女儿，曾对现代计算机技术之父查尔斯</a:t>
            </a:r>
            <a:r>
              <a:rPr lang="en-US" altLang="zh-CN" smtClean="0"/>
              <a:t>·</a:t>
            </a:r>
            <a:r>
              <a:rPr lang="zh-CN" altLang="en-US" smtClean="0"/>
              <a:t>巴贝奇</a:t>
            </a:r>
            <a:r>
              <a:rPr lang="en-US" altLang="zh-CN" smtClean="0"/>
              <a:t>(Charles Babage</a:t>
            </a:r>
            <a:r>
              <a:rPr lang="zh-CN" altLang="en-US" smtClean="0"/>
              <a:t>，</a:t>
            </a:r>
            <a:r>
              <a:rPr lang="en-US" altLang="zh-CN" smtClean="0"/>
              <a:t>1791-1871)</a:t>
            </a:r>
            <a:r>
              <a:rPr lang="zh-CN" altLang="en-US" smtClean="0"/>
              <a:t>的笔记、手稿进行了整理和修正。从某种意义上说，她是世界上第一位计算机程序员。</a:t>
            </a:r>
          </a:p>
          <a:p>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A005C2F3-8917-4A41-A26F-07A29969705F}" type="slidenum">
              <a:rPr lang="en-US" altLang="zh-CN" sz="1300">
                <a:latin typeface="Times New Roman" pitchFamily="18" charset="0"/>
              </a:rPr>
              <a:pPr algn="r" defTabSz="990600" eaLnBrk="1" hangingPunct="1"/>
              <a:t>22</a:t>
            </a:fld>
            <a:endParaRPr lang="en-US" altLang="zh-CN" sz="13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8683966B-8A39-4FB0-BFE6-0BA4DDA52993}" type="slidenum">
              <a:rPr lang="en-US" altLang="zh-CN" sz="1300">
                <a:latin typeface="Times New Roman" pitchFamily="18" charset="0"/>
              </a:rPr>
              <a:pPr algn="r" defTabSz="990600" eaLnBrk="1" hangingPunct="1"/>
              <a:t>24</a:t>
            </a:fld>
            <a:endParaRPr lang="en-US" altLang="zh-CN" sz="1300">
              <a:latin typeface="Times New Roman"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E45B0F54-EC18-4630-9775-42E0D8D1932E}" type="slidenum">
              <a:rPr lang="en-US" altLang="zh-CN" sz="1300">
                <a:latin typeface="Times New Roman" pitchFamily="18" charset="0"/>
              </a:rPr>
              <a:pPr algn="r" defTabSz="990600" eaLnBrk="1" hangingPunct="1"/>
              <a:t>25</a:t>
            </a:fld>
            <a:endParaRPr lang="en-US" altLang="zh-CN" sz="1300">
              <a:latin typeface="Times New Roman"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lnSpc>
                <a:spcPct val="80000"/>
              </a:lnSpc>
            </a:pPr>
            <a:r>
              <a:rPr lang="zh-CN" altLang="en-US" smtClean="0"/>
              <a:t>“科洛萨斯</a:t>
            </a:r>
            <a:r>
              <a:rPr lang="en-US" altLang="zh-CN" smtClean="0"/>
              <a:t>(Colossus)”</a:t>
            </a:r>
            <a:r>
              <a:rPr lang="zh-CN" altLang="en-US" smtClean="0"/>
              <a:t>是英国造世界上第</a:t>
            </a:r>
            <a:r>
              <a:rPr lang="en-US" altLang="zh-CN" smtClean="0"/>
              <a:t>1</a:t>
            </a:r>
            <a:r>
              <a:rPr lang="zh-CN" altLang="en-US" smtClean="0"/>
              <a:t>台电子计算机的名字</a:t>
            </a:r>
            <a:r>
              <a:rPr lang="en-US" altLang="zh-CN" smtClean="0"/>
              <a:t>,</a:t>
            </a:r>
            <a:r>
              <a:rPr lang="zh-CN" altLang="en-US" smtClean="0"/>
              <a:t>直译应为“电子巨人”</a:t>
            </a:r>
            <a:r>
              <a:rPr lang="en-US" altLang="zh-CN" smtClean="0"/>
              <a:t>.</a:t>
            </a:r>
            <a:r>
              <a:rPr lang="zh-CN" altLang="en-US" smtClean="0"/>
              <a:t>第</a:t>
            </a:r>
            <a:r>
              <a:rPr lang="en-US" altLang="zh-CN" smtClean="0"/>
              <a:t>2</a:t>
            </a:r>
            <a:r>
              <a:rPr lang="zh-CN" altLang="en-US" smtClean="0"/>
              <a:t>次世界大战的历史记录</a:t>
            </a:r>
            <a:r>
              <a:rPr lang="en-US" altLang="zh-CN" smtClean="0"/>
              <a:t>,“</a:t>
            </a:r>
            <a:r>
              <a:rPr lang="zh-CN" altLang="en-US" smtClean="0"/>
              <a:t>科洛萨斯”于</a:t>
            </a:r>
            <a:r>
              <a:rPr lang="en-US" altLang="zh-CN" smtClean="0"/>
              <a:t>1943</a:t>
            </a:r>
            <a:r>
              <a:rPr lang="zh-CN" altLang="en-US" smtClean="0"/>
              <a:t>年年初开始研究</a:t>
            </a:r>
            <a:r>
              <a:rPr lang="en-US" altLang="zh-CN" smtClean="0"/>
              <a:t>,</a:t>
            </a:r>
            <a:r>
              <a:rPr lang="zh-CN" altLang="en-US" smtClean="0"/>
              <a:t>不到</a:t>
            </a:r>
            <a:r>
              <a:rPr lang="en-US" altLang="zh-CN" smtClean="0"/>
              <a:t>1</a:t>
            </a:r>
            <a:r>
              <a:rPr lang="zh-CN" altLang="en-US" smtClean="0"/>
              <a:t>年的时间</a:t>
            </a:r>
            <a:r>
              <a:rPr lang="en-US" altLang="zh-CN" smtClean="0"/>
              <a:t>,</a:t>
            </a:r>
            <a:r>
              <a:rPr lang="zh-CN" altLang="en-US" smtClean="0"/>
              <a:t>于</a:t>
            </a:r>
            <a:r>
              <a:rPr lang="en-US" altLang="zh-CN" smtClean="0"/>
              <a:t>1944</a:t>
            </a:r>
            <a:r>
              <a:rPr lang="zh-CN" altLang="en-US" smtClean="0"/>
              <a:t>年</a:t>
            </a:r>
            <a:r>
              <a:rPr lang="en-US" altLang="zh-CN" smtClean="0"/>
              <a:t>1</a:t>
            </a:r>
            <a:r>
              <a:rPr lang="zh-CN" altLang="en-US" smtClean="0"/>
              <a:t>月研制成功并投入运转</a:t>
            </a:r>
            <a:r>
              <a:rPr lang="en-US" altLang="zh-CN" smtClean="0"/>
              <a:t>. </a:t>
            </a:r>
            <a:endParaRPr lang="zh-CN" altLang="en-US" sz="1100" smtClean="0"/>
          </a:p>
          <a:p>
            <a:pPr eaLnBrk="1" hangingPunct="1">
              <a:lnSpc>
                <a:spcPct val="80000"/>
              </a:lnSpc>
            </a:pPr>
            <a:r>
              <a:rPr lang="zh-CN" altLang="en-US" sz="1100" smtClean="0"/>
              <a:t>“</a:t>
            </a:r>
            <a:r>
              <a:rPr lang="zh-CN" altLang="en-US" sz="1100" smtClean="0">
                <a:hlinkClick r:id="rId3"/>
              </a:rPr>
              <a:t>埃尼阿克</a:t>
            </a:r>
            <a:r>
              <a:rPr lang="zh-CN" altLang="en-US" sz="1100" smtClean="0"/>
              <a:t>”（</a:t>
            </a:r>
            <a:r>
              <a:rPr lang="en-US" altLang="zh-CN" sz="1100" smtClean="0"/>
              <a:t>ENIAC</a:t>
            </a:r>
            <a:r>
              <a:rPr lang="zh-CN" altLang="en-US" sz="1100" smtClean="0"/>
              <a:t>）。这个</a:t>
            </a:r>
            <a:r>
              <a:rPr lang="zh-CN" altLang="en-US" sz="1100" smtClean="0">
                <a:hlinkClick r:id="rId4"/>
              </a:rPr>
              <a:t>庞然大物</a:t>
            </a:r>
            <a:r>
              <a:rPr lang="zh-CN" altLang="en-US" sz="1100" smtClean="0"/>
              <a:t>占地面积达</a:t>
            </a:r>
            <a:r>
              <a:rPr lang="en-US" altLang="zh-CN" sz="1100" smtClean="0"/>
              <a:t>170</a:t>
            </a:r>
            <a:r>
              <a:rPr lang="zh-CN" altLang="en-US" sz="1100" smtClean="0"/>
              <a:t>平方米，重达</a:t>
            </a:r>
            <a:r>
              <a:rPr lang="en-US" altLang="zh-CN" sz="1100" smtClean="0"/>
              <a:t>30</a:t>
            </a:r>
            <a:r>
              <a:rPr lang="zh-CN" altLang="en-US" sz="1100" smtClean="0"/>
              <a:t>吨。在揭幕仪式上，“埃尼阿克”为来宾表演了它的“</a:t>
            </a:r>
            <a:r>
              <a:rPr lang="zh-CN" altLang="en-US" sz="1100" smtClean="0">
                <a:hlinkClick r:id="rId5"/>
              </a:rPr>
              <a:t>绝招</a:t>
            </a:r>
            <a:r>
              <a:rPr lang="zh-CN" altLang="en-US" sz="1100" smtClean="0"/>
              <a:t>”</a:t>
            </a:r>
            <a:r>
              <a:rPr lang="en-US" altLang="zh-CN" sz="1100" smtClean="0"/>
              <a:t>----—</a:t>
            </a:r>
            <a:r>
              <a:rPr lang="zh-CN" altLang="en-US" sz="1100" smtClean="0"/>
              <a:t>分别在</a:t>
            </a:r>
            <a:r>
              <a:rPr lang="en-US" altLang="zh-CN" sz="1100" smtClean="0"/>
              <a:t>1</a:t>
            </a:r>
            <a:r>
              <a:rPr lang="zh-CN" altLang="en-US" sz="1100" smtClean="0"/>
              <a:t>秒钟内进行了</a:t>
            </a:r>
            <a:r>
              <a:rPr lang="en-US" altLang="zh-CN" sz="1100" smtClean="0"/>
              <a:t>5000</a:t>
            </a:r>
            <a:r>
              <a:rPr lang="zh-CN" altLang="en-US" sz="1100" smtClean="0"/>
              <a:t>次加法运算和</a:t>
            </a:r>
            <a:r>
              <a:rPr lang="en-US" altLang="zh-CN" sz="1100" smtClean="0"/>
              <a:t>500</a:t>
            </a:r>
            <a:r>
              <a:rPr lang="zh-CN" altLang="en-US" sz="1100" smtClean="0"/>
              <a:t>次乘法运算，这比当时最快的继电器计算机的</a:t>
            </a:r>
            <a:r>
              <a:rPr lang="zh-CN" altLang="en-US" sz="1100" smtClean="0">
                <a:hlinkClick r:id="rId6"/>
              </a:rPr>
              <a:t>运算速度</a:t>
            </a:r>
            <a:r>
              <a:rPr lang="zh-CN" altLang="en-US" sz="1100" smtClean="0"/>
              <a:t>要快</a:t>
            </a:r>
            <a:r>
              <a:rPr lang="en-US" altLang="zh-CN" sz="1100" smtClean="0"/>
              <a:t>1000</a:t>
            </a:r>
            <a:r>
              <a:rPr lang="zh-CN" altLang="en-US" sz="1100" smtClean="0"/>
              <a:t>多倍。 </a:t>
            </a:r>
          </a:p>
          <a:p>
            <a:pPr eaLnBrk="1" hangingPunct="1">
              <a:lnSpc>
                <a:spcPct val="80000"/>
              </a:lnSpc>
            </a:pPr>
            <a:r>
              <a:rPr lang="en-US" altLang="zh-CN" sz="1100" smtClean="0"/>
              <a:t>ENIAC</a:t>
            </a:r>
            <a:r>
              <a:rPr lang="zh-CN" altLang="en-US" sz="1100" smtClean="0"/>
              <a:t>：长</a:t>
            </a:r>
            <a:r>
              <a:rPr lang="en-US" altLang="zh-CN" sz="1100" smtClean="0"/>
              <a:t>30.48</a:t>
            </a:r>
            <a:r>
              <a:rPr lang="zh-CN" altLang="en-US" sz="1100" smtClean="0"/>
              <a:t>米，宽</a:t>
            </a:r>
            <a:r>
              <a:rPr lang="en-US" altLang="zh-CN" sz="1100" smtClean="0"/>
              <a:t>1</a:t>
            </a:r>
            <a:r>
              <a:rPr lang="zh-CN" altLang="en-US" sz="1100" smtClean="0"/>
              <a:t>米，占地面积约</a:t>
            </a:r>
            <a:r>
              <a:rPr lang="en-US" altLang="zh-CN" sz="1100" smtClean="0"/>
              <a:t>63</a:t>
            </a:r>
            <a:r>
              <a:rPr lang="zh-CN" altLang="en-US" sz="1100" smtClean="0"/>
              <a:t>平方米，</a:t>
            </a:r>
            <a:r>
              <a:rPr lang="en-US" altLang="zh-CN" sz="1100" smtClean="0"/>
              <a:t>30</a:t>
            </a:r>
            <a:r>
              <a:rPr lang="zh-CN" altLang="en-US" sz="1100" smtClean="0"/>
              <a:t>个操作台，约相当于</a:t>
            </a:r>
            <a:r>
              <a:rPr lang="en-US" altLang="zh-CN" sz="1100" smtClean="0"/>
              <a:t>10</a:t>
            </a:r>
            <a:r>
              <a:rPr lang="zh-CN" altLang="en-US" sz="1100" smtClean="0"/>
              <a:t>间普通房间的大小，重达</a:t>
            </a:r>
            <a:r>
              <a:rPr lang="en-US" altLang="zh-CN" sz="1100" smtClean="0"/>
              <a:t>30</a:t>
            </a:r>
            <a:r>
              <a:rPr lang="zh-CN" altLang="en-US" sz="1100" smtClean="0"/>
              <a:t>吨，耗电量</a:t>
            </a:r>
            <a:r>
              <a:rPr lang="en-US" altLang="zh-CN" sz="1100" smtClean="0"/>
              <a:t>150</a:t>
            </a:r>
            <a:r>
              <a:rPr lang="zh-CN" altLang="en-US" sz="1100" smtClean="0"/>
              <a:t>千瓦，造价</a:t>
            </a:r>
            <a:r>
              <a:rPr lang="en-US" altLang="zh-CN" sz="1100" smtClean="0"/>
              <a:t>48</a:t>
            </a:r>
            <a:r>
              <a:rPr lang="zh-CN" altLang="en-US" sz="1100" smtClean="0"/>
              <a:t>万美元。它包含了</a:t>
            </a:r>
            <a:r>
              <a:rPr lang="en-US" altLang="zh-CN" sz="1100" smtClean="0"/>
              <a:t>17,468 </a:t>
            </a:r>
            <a:r>
              <a:rPr lang="zh-CN" altLang="en-US" sz="1100" smtClean="0"/>
              <a:t>真空管</a:t>
            </a:r>
            <a:r>
              <a:rPr lang="en-US" altLang="zh-CN" sz="1100" smtClean="0"/>
              <a:t>7,200</a:t>
            </a:r>
            <a:r>
              <a:rPr lang="zh-CN" altLang="en-US" sz="1100" smtClean="0"/>
              <a:t>水晶 </a:t>
            </a:r>
            <a:r>
              <a:rPr lang="zh-CN" altLang="en-US" sz="1100" smtClean="0">
                <a:hlinkClick r:id="rId7"/>
              </a:rPr>
              <a:t>二极管</a:t>
            </a:r>
            <a:r>
              <a:rPr lang="en-US" altLang="zh-CN" sz="1100" smtClean="0"/>
              <a:t>, 1,500 </a:t>
            </a:r>
            <a:r>
              <a:rPr lang="zh-CN" altLang="en-US" sz="1100" smtClean="0"/>
              <a:t>中转</a:t>
            </a:r>
            <a:r>
              <a:rPr lang="en-US" altLang="zh-CN" sz="1100" smtClean="0"/>
              <a:t>, 70,000 </a:t>
            </a:r>
            <a:r>
              <a:rPr lang="zh-CN" altLang="en-US" sz="1100" smtClean="0"/>
              <a:t>电阻器</a:t>
            </a:r>
            <a:r>
              <a:rPr lang="en-US" altLang="zh-CN" sz="1100" smtClean="0"/>
              <a:t>, 10,000 </a:t>
            </a:r>
            <a:r>
              <a:rPr lang="zh-CN" altLang="en-US" sz="1100" smtClean="0"/>
              <a:t>电容器，</a:t>
            </a:r>
            <a:r>
              <a:rPr lang="en-US" altLang="zh-CN" sz="1100" smtClean="0"/>
              <a:t>1500</a:t>
            </a:r>
            <a:r>
              <a:rPr lang="zh-CN" altLang="en-US" sz="1100" smtClean="0"/>
              <a:t>继电器，</a:t>
            </a:r>
            <a:r>
              <a:rPr lang="en-US" altLang="zh-CN" sz="1100" smtClean="0"/>
              <a:t>6000</a:t>
            </a:r>
            <a:r>
              <a:rPr lang="zh-CN" altLang="en-US" sz="1100" smtClean="0"/>
              <a:t>多个开关，每秒执行</a:t>
            </a:r>
            <a:r>
              <a:rPr lang="en-US" altLang="zh-CN" sz="1100" smtClean="0"/>
              <a:t>5000</a:t>
            </a:r>
            <a:r>
              <a:rPr lang="zh-CN" altLang="en-US" sz="1100" smtClean="0"/>
              <a:t>次</a:t>
            </a:r>
            <a:r>
              <a:rPr lang="zh-CN" altLang="en-US" sz="1100" smtClean="0">
                <a:hlinkClick r:id="rId8"/>
              </a:rPr>
              <a:t>加法</a:t>
            </a:r>
            <a:r>
              <a:rPr lang="zh-CN" altLang="en-US" sz="1100" smtClean="0"/>
              <a:t>或</a:t>
            </a:r>
            <a:r>
              <a:rPr lang="en-US" altLang="zh-CN" sz="1100" smtClean="0"/>
              <a:t>400</a:t>
            </a:r>
            <a:r>
              <a:rPr lang="zh-CN" altLang="en-US" sz="1100" smtClean="0"/>
              <a:t>次</a:t>
            </a:r>
            <a:r>
              <a:rPr lang="zh-CN" altLang="en-US" sz="1100" smtClean="0">
                <a:hlinkClick r:id="rId9"/>
              </a:rPr>
              <a:t>乘法</a:t>
            </a:r>
            <a:r>
              <a:rPr lang="zh-CN" altLang="en-US" sz="1100" smtClean="0"/>
              <a:t>，是继电器计算机的</a:t>
            </a:r>
            <a:r>
              <a:rPr lang="en-US" altLang="zh-CN" sz="1100" smtClean="0"/>
              <a:t>1000</a:t>
            </a:r>
            <a:r>
              <a:rPr lang="zh-CN" altLang="en-US" sz="1100" smtClean="0"/>
              <a:t>倍、手工计算的</a:t>
            </a:r>
            <a:r>
              <a:rPr lang="en-US" altLang="zh-CN" sz="1100" smtClean="0"/>
              <a:t>20</a:t>
            </a:r>
            <a:r>
              <a:rPr lang="zh-CN" altLang="en-US" sz="1100" smtClean="0"/>
              <a:t>万倍。</a:t>
            </a:r>
          </a:p>
          <a:p>
            <a:pPr eaLnBrk="1" hangingPunct="1">
              <a:lnSpc>
                <a:spcPct val="80000"/>
              </a:lnSpc>
            </a:pPr>
            <a:r>
              <a:rPr lang="zh-CN" altLang="en-US" sz="1100" smtClean="0"/>
              <a:t>缺点：未实现</a:t>
            </a:r>
            <a:br>
              <a:rPr lang="zh-CN" altLang="en-US" sz="1100" smtClean="0"/>
            </a:br>
            <a:r>
              <a:rPr kumimoji="1" lang="zh-CN" altLang="en-US" sz="1100" b="1" smtClean="0">
                <a:solidFill>
                  <a:schemeClr val="folHlink"/>
                </a:solidFill>
              </a:rPr>
              <a:t>巴贝奇（</a:t>
            </a:r>
            <a:r>
              <a:rPr kumimoji="1" lang="en-US" altLang="zh-CN" sz="1100" b="1" smtClean="0">
                <a:solidFill>
                  <a:schemeClr val="folHlink"/>
                </a:solidFill>
              </a:rPr>
              <a:t>C.Babbage</a:t>
            </a:r>
            <a:r>
              <a:rPr kumimoji="1" lang="zh-CN" altLang="en-US" sz="1100" b="1" smtClean="0">
                <a:solidFill>
                  <a:schemeClr val="folHlink"/>
                </a:solidFill>
              </a:rPr>
              <a:t>）的思想。</a:t>
            </a:r>
          </a:p>
          <a:p>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92C23500-ADDF-49AD-A929-155F48E596EE}" type="slidenum">
              <a:rPr lang="en-US" altLang="zh-CN" sz="1300">
                <a:latin typeface="Times New Roman" pitchFamily="18" charset="0"/>
              </a:rPr>
              <a:pPr algn="r" defTabSz="990600" eaLnBrk="1" hangingPunct="1"/>
              <a:t>26</a:t>
            </a:fld>
            <a:endParaRPr lang="en-US" altLang="zh-CN" sz="130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DCC7ED7A-E449-41C7-989F-7ADBBA2C9001}" type="slidenum">
              <a:rPr lang="en-US" altLang="zh-CN" sz="1300">
                <a:latin typeface="Times New Roman" pitchFamily="18" charset="0"/>
              </a:rPr>
              <a:pPr algn="r" defTabSz="990600" eaLnBrk="1" hangingPunct="1"/>
              <a:t>27</a:t>
            </a:fld>
            <a:endParaRPr lang="en-US" altLang="zh-CN" sz="130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77E06BA-606A-4AAA-B8E5-EA3D4BFC1381}" type="slidenum">
              <a:rPr lang="zh-CN" altLang="en-US"/>
              <a:pPr/>
              <a:t>2</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zh-CN" altLang="en-US" smtClean="0"/>
              <a:t>重点把握学科特点、形态、历史、趋势、典型方法、知识组织结构、分类体系。</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9C780195-9077-48AA-ADD4-1A988386B045}" type="slidenum">
              <a:rPr lang="en-US" altLang="zh-CN" sz="1300">
                <a:latin typeface="Times New Roman" pitchFamily="18" charset="0"/>
              </a:rPr>
              <a:pPr algn="r" defTabSz="990600" eaLnBrk="1" hangingPunct="1"/>
              <a:t>28</a:t>
            </a:fld>
            <a:endParaRPr lang="en-US" altLang="zh-CN" sz="130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38701EAA-DB25-4131-922A-FA6CF6935128}" type="slidenum">
              <a:rPr lang="en-US" altLang="zh-CN" sz="1300">
                <a:latin typeface="Times New Roman" pitchFamily="18" charset="0"/>
              </a:rPr>
              <a:pPr algn="r" defTabSz="990600" eaLnBrk="1" hangingPunct="1"/>
              <a:t>29</a:t>
            </a:fld>
            <a:endParaRPr lang="en-US" altLang="zh-CN" sz="130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090780B4-FB89-4EEF-82C0-284CB9171787}" type="slidenum">
              <a:rPr lang="en-US" altLang="zh-CN" sz="1300">
                <a:latin typeface="Times New Roman" pitchFamily="18" charset="0"/>
              </a:rPr>
              <a:pPr algn="r" defTabSz="990600" eaLnBrk="1" hangingPunct="1"/>
              <a:t>30</a:t>
            </a:fld>
            <a:endParaRPr lang="en-US" altLang="zh-CN" sz="1300">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94C23F82-631F-48B6-9A97-3F130238C735}" type="slidenum">
              <a:rPr lang="en-US" altLang="zh-CN" sz="1300">
                <a:latin typeface="Times New Roman" pitchFamily="18" charset="0"/>
              </a:rPr>
              <a:pPr algn="r" defTabSz="990600" eaLnBrk="1" hangingPunct="1"/>
              <a:t>32</a:t>
            </a:fld>
            <a:endParaRPr lang="en-US" altLang="zh-CN" sz="1300">
              <a:latin typeface="Times New Roman"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BD85F7BE-5C49-4933-A73D-2C092DDA375C}" type="slidenum">
              <a:rPr lang="en-US" altLang="zh-CN" sz="1300">
                <a:latin typeface="Times New Roman" pitchFamily="18" charset="0"/>
              </a:rPr>
              <a:pPr algn="r" defTabSz="990600" eaLnBrk="1" hangingPunct="1"/>
              <a:t>33</a:t>
            </a:fld>
            <a:endParaRPr lang="en-US" altLang="zh-CN" sz="1300">
              <a:latin typeface="Times New Roman"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DED8DAB6-1A1E-48F2-83C7-96CBA350185C}" type="slidenum">
              <a:rPr lang="en-US" altLang="zh-CN" sz="1300">
                <a:latin typeface="Times New Roman" pitchFamily="18" charset="0"/>
              </a:rPr>
              <a:pPr algn="r" defTabSz="990600" eaLnBrk="1" hangingPunct="1"/>
              <a:t>34</a:t>
            </a:fld>
            <a:endParaRPr lang="en-US" altLang="zh-CN" sz="130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C7B4B7CC-5C59-4684-991E-88DF64255D50}" type="slidenum">
              <a:rPr lang="en-US" altLang="zh-CN" sz="1300">
                <a:latin typeface="Times New Roman" pitchFamily="18" charset="0"/>
              </a:rPr>
              <a:pPr algn="r" defTabSz="990600" eaLnBrk="1" hangingPunct="1"/>
              <a:t>35</a:t>
            </a:fld>
            <a:endParaRPr lang="en-US" altLang="zh-CN" sz="1300">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6821C810-CDC1-45E4-B18C-31A1AF58BAA0}" type="slidenum">
              <a:rPr lang="en-US" altLang="zh-CN" sz="1300">
                <a:latin typeface="Times New Roman" pitchFamily="18" charset="0"/>
              </a:rPr>
              <a:pPr algn="r" defTabSz="990600" eaLnBrk="1" hangingPunct="1"/>
              <a:t>36</a:t>
            </a:fld>
            <a:endParaRPr lang="en-US" altLang="zh-CN" sz="1300">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88EA4A27-21DB-4660-97C2-6CED5EE59D66}" type="slidenum">
              <a:rPr lang="en-US" altLang="zh-CN" sz="1300">
                <a:latin typeface="Times New Roman" pitchFamily="18" charset="0"/>
              </a:rPr>
              <a:pPr algn="r" defTabSz="990600" eaLnBrk="1" hangingPunct="1"/>
              <a:t>37</a:t>
            </a:fld>
            <a:endParaRPr lang="en-US" altLang="zh-CN" sz="130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7733E23E-8820-4DF5-B38D-D3A5F7591365}" type="slidenum">
              <a:rPr lang="en-US" altLang="zh-CN" sz="1300">
                <a:latin typeface="Times New Roman" pitchFamily="18" charset="0"/>
              </a:rPr>
              <a:pPr algn="r" defTabSz="990600" eaLnBrk="1" hangingPunct="1"/>
              <a:t>38</a:t>
            </a:fld>
            <a:endParaRPr lang="en-US" altLang="zh-CN" sz="130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r>
              <a:rPr lang="en-US" altLang="zh-CN" smtClean="0"/>
              <a:t>j</a:t>
            </a:r>
            <a:endParaRPr lang="zh-CN" altLang="en-US" smtClean="0"/>
          </a:p>
        </p:txBody>
      </p:sp>
      <p:sp>
        <p:nvSpPr>
          <p:cNvPr id="32772" name="灯片编号占位符 3"/>
          <p:cNvSpPr>
            <a:spLocks noGrp="1"/>
          </p:cNvSpPr>
          <p:nvPr>
            <p:ph type="sldNum" sz="quarter" idx="5"/>
          </p:nvPr>
        </p:nvSpPr>
        <p:spPr>
          <a:noFill/>
        </p:spPr>
        <p:txBody>
          <a:bodyPr/>
          <a:lstStyle/>
          <a:p>
            <a:fld id="{6AE5F965-8C7A-4777-B2FC-F0B775F64C7E}" type="slidenum">
              <a:rPr lang="zh-CN" altLang="en-US"/>
              <a:pPr/>
              <a:t>7</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3ADC0E5E-F140-43E6-8C6A-8765A02A04CC}" type="slidenum">
              <a:rPr lang="en-US" altLang="zh-CN" sz="1300">
                <a:latin typeface="Times New Roman" pitchFamily="18" charset="0"/>
              </a:rPr>
              <a:pPr algn="r" defTabSz="990600" eaLnBrk="1" hangingPunct="1"/>
              <a:t>40</a:t>
            </a:fld>
            <a:endParaRPr lang="en-US" altLang="zh-CN" sz="1300">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ln/>
        </p:spPr>
        <p:txBody>
          <a:bodyPr/>
          <a:lstStyle/>
          <a:p>
            <a:endParaRPr lang="zh-CN" altLang="en-US" smtClean="0"/>
          </a:p>
        </p:txBody>
      </p:sp>
      <p:sp>
        <p:nvSpPr>
          <p:cNvPr id="99332" name="灯片编号占位符 3"/>
          <p:cNvSpPr>
            <a:spLocks noGrp="1"/>
          </p:cNvSpPr>
          <p:nvPr>
            <p:ph type="sldNum" sz="quarter" idx="5"/>
          </p:nvPr>
        </p:nvSpPr>
        <p:spPr>
          <a:noFill/>
        </p:spPr>
        <p:txBody>
          <a:bodyPr/>
          <a:lstStyle/>
          <a:p>
            <a:fld id="{576017C6-248A-4CBF-BC2B-180EFB407967}" type="slidenum">
              <a:rPr lang="en-US" altLang="zh-CN"/>
              <a:pPr/>
              <a:t>41</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F5D4871B-7907-4B8F-BB02-B6EE50A205AA}" type="slidenum">
              <a:rPr lang="en-US" altLang="zh-CN" sz="1300">
                <a:latin typeface="Times New Roman" pitchFamily="18" charset="0"/>
              </a:rPr>
              <a:pPr algn="r" defTabSz="990600" eaLnBrk="1" hangingPunct="1"/>
              <a:t>44</a:t>
            </a:fld>
            <a:endParaRPr lang="en-US" altLang="zh-CN" sz="13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7FA21F72-E3E0-4DBB-AA0A-80431CA3E3A2}" type="slidenum">
              <a:rPr lang="en-US" altLang="zh-CN" sz="1300">
                <a:latin typeface="Times New Roman" pitchFamily="18" charset="0"/>
              </a:rPr>
              <a:pPr algn="r" defTabSz="990600" eaLnBrk="1" hangingPunct="1"/>
              <a:t>45</a:t>
            </a:fld>
            <a:endParaRPr lang="en-US" altLang="zh-CN" sz="1300">
              <a:latin typeface="Times New Roman"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11C92875-5D54-4364-B3A1-FE63AE0D7055}" type="slidenum">
              <a:rPr lang="en-US" altLang="zh-CN" sz="1300">
                <a:latin typeface="Times New Roman" pitchFamily="18" charset="0"/>
              </a:rPr>
              <a:pPr algn="r" defTabSz="990600" eaLnBrk="1" hangingPunct="1"/>
              <a:t>47</a:t>
            </a:fld>
            <a:endParaRPr lang="en-US" altLang="zh-CN" sz="1300">
              <a:latin typeface="Times New Roman"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76CB6C78-DF7B-4808-BEE8-891B107A6A04}" type="slidenum">
              <a:rPr lang="en-US" altLang="zh-CN" sz="1300">
                <a:latin typeface="Times New Roman" pitchFamily="18" charset="0"/>
              </a:rPr>
              <a:pPr algn="r" defTabSz="990600" eaLnBrk="1" hangingPunct="1"/>
              <a:t>48</a:t>
            </a:fld>
            <a:endParaRPr lang="en-US" altLang="zh-CN" sz="1300">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6488EA26-21DC-4F14-9F44-3ABA1EBCD59C}" type="slidenum">
              <a:rPr lang="en-US" altLang="zh-CN" sz="1300">
                <a:latin typeface="Times New Roman" pitchFamily="18" charset="0"/>
              </a:rPr>
              <a:pPr algn="r" defTabSz="990600" eaLnBrk="1" hangingPunct="1"/>
              <a:t>49</a:t>
            </a:fld>
            <a:endParaRPr lang="en-US" altLang="zh-CN" sz="1300">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14493E4E-0E15-4167-AA11-582A5A9A6062}" type="slidenum">
              <a:rPr kumimoji="1" lang="en-US" altLang="zh-CN" sz="1300" smtClean="0">
                <a:solidFill>
                  <a:srgbClr val="000000"/>
                </a:solidFill>
                <a:latin typeface="Times New Roman" pitchFamily="18" charset="0"/>
                <a:ea typeface="宋体" charset="-122"/>
              </a:rPr>
              <a:pPr algn="r" defTabSz="990600" eaLnBrk="1" hangingPunct="1"/>
              <a:t>61</a:t>
            </a:fld>
            <a:endParaRPr kumimoji="1" lang="en-US" altLang="zh-CN" sz="1300" smtClean="0">
              <a:solidFill>
                <a:srgbClr val="000000"/>
              </a:solidFill>
              <a:latin typeface="Times New Roman" pitchFamily="18" charset="0"/>
              <a:ea typeface="宋体" charset="-122"/>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600C01D0-E9A8-46B8-85E6-7D4AF3747635}" type="slidenum">
              <a:rPr kumimoji="1" lang="en-US" altLang="zh-CN" sz="1300" smtClean="0">
                <a:solidFill>
                  <a:srgbClr val="000000"/>
                </a:solidFill>
                <a:latin typeface="Times New Roman" pitchFamily="18" charset="0"/>
                <a:ea typeface="宋体" charset="-122"/>
              </a:rPr>
              <a:pPr algn="r" defTabSz="990600" eaLnBrk="1" hangingPunct="1"/>
              <a:t>62</a:t>
            </a:fld>
            <a:endParaRPr kumimoji="1" lang="en-US" altLang="zh-CN" sz="1300" smtClean="0">
              <a:solidFill>
                <a:srgbClr val="000000"/>
              </a:solidFill>
              <a:latin typeface="Times New Roman" pitchFamily="18" charset="0"/>
              <a:ea typeface="宋体"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1F91858D-C035-4CC4-AD82-78EAF270DC56}" type="slidenum">
              <a:rPr kumimoji="1" lang="en-US" altLang="zh-CN" sz="1300" smtClean="0">
                <a:solidFill>
                  <a:srgbClr val="000000"/>
                </a:solidFill>
                <a:latin typeface="Times New Roman" pitchFamily="18" charset="0"/>
                <a:ea typeface="宋体" charset="-122"/>
              </a:rPr>
              <a:pPr algn="r" defTabSz="990600" eaLnBrk="1" hangingPunct="1"/>
              <a:t>63</a:t>
            </a:fld>
            <a:endParaRPr kumimoji="1" lang="en-US" altLang="zh-CN" sz="1300" smtClean="0">
              <a:solidFill>
                <a:srgbClr val="000000"/>
              </a:solidFill>
              <a:latin typeface="Times New Roman" pitchFamily="18" charset="0"/>
              <a:ea typeface="宋体" charset="-122"/>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7958E7F7-CEC4-4AF9-807F-EAAAA1F93DDE}" type="slidenum">
              <a:rPr lang="en-US" altLang="zh-CN"/>
              <a:pPr/>
              <a:t>9</a:t>
            </a:fld>
            <a:endParaRPr lang="en-US" altLang="zh-CN"/>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335629D9-2DC1-4D4F-B769-CD768B010A92}" type="slidenum">
              <a:rPr kumimoji="1" lang="en-US" altLang="zh-CN" sz="1300" smtClean="0">
                <a:solidFill>
                  <a:srgbClr val="000000"/>
                </a:solidFill>
                <a:latin typeface="Times New Roman" pitchFamily="18" charset="0"/>
                <a:ea typeface="宋体" charset="-122"/>
              </a:rPr>
              <a:pPr algn="r" defTabSz="990600" eaLnBrk="1" hangingPunct="1"/>
              <a:t>64</a:t>
            </a:fld>
            <a:endParaRPr kumimoji="1" lang="en-US" altLang="zh-CN" sz="1300" smtClean="0">
              <a:solidFill>
                <a:srgbClr val="000000"/>
              </a:solidFill>
              <a:latin typeface="Times New Roman" pitchFamily="18" charset="0"/>
              <a:ea typeface="宋体"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259E2446-1025-4148-9A09-B97AF246BA21}" type="slidenum">
              <a:rPr kumimoji="1" lang="en-US" altLang="zh-CN" sz="1300" smtClean="0">
                <a:solidFill>
                  <a:srgbClr val="000000"/>
                </a:solidFill>
                <a:latin typeface="Times New Roman" pitchFamily="18" charset="0"/>
                <a:ea typeface="宋体" charset="-122"/>
              </a:rPr>
              <a:pPr algn="r" defTabSz="990600" eaLnBrk="1" hangingPunct="1"/>
              <a:t>65</a:t>
            </a:fld>
            <a:endParaRPr kumimoji="1" lang="en-US" altLang="zh-CN" sz="1300" smtClean="0">
              <a:solidFill>
                <a:srgbClr val="000000"/>
              </a:solidFill>
              <a:latin typeface="Times New Roman" pitchFamily="18" charset="0"/>
              <a:ea typeface="宋体" charset="-122"/>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43369440-20AA-43DB-9798-644411A762F2}" type="slidenum">
              <a:rPr kumimoji="1" lang="en-US" altLang="zh-CN" sz="1300" smtClean="0">
                <a:solidFill>
                  <a:srgbClr val="000000"/>
                </a:solidFill>
                <a:latin typeface="Times New Roman" pitchFamily="18" charset="0"/>
                <a:ea typeface="宋体" charset="-122"/>
              </a:rPr>
              <a:pPr algn="r" defTabSz="990600" eaLnBrk="1" hangingPunct="1"/>
              <a:t>66</a:t>
            </a:fld>
            <a:endParaRPr kumimoji="1" lang="en-US" altLang="zh-CN" sz="1300" smtClean="0">
              <a:solidFill>
                <a:srgbClr val="000000"/>
              </a:solidFill>
              <a:latin typeface="Times New Roman" pitchFamily="18" charset="0"/>
              <a:ea typeface="宋体" charset="-122"/>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4AAC8CCB-0CE9-4536-8DE2-EB2BB8211BDB}" type="slidenum">
              <a:rPr kumimoji="1" lang="en-US" altLang="zh-CN" sz="1300" smtClean="0">
                <a:solidFill>
                  <a:srgbClr val="000000"/>
                </a:solidFill>
                <a:latin typeface="Times New Roman" pitchFamily="18" charset="0"/>
                <a:ea typeface="宋体" charset="-122"/>
              </a:rPr>
              <a:pPr algn="r" defTabSz="990600" eaLnBrk="1" hangingPunct="1"/>
              <a:t>67</a:t>
            </a:fld>
            <a:endParaRPr kumimoji="1" lang="en-US" altLang="zh-CN" sz="1300" smtClean="0">
              <a:solidFill>
                <a:srgbClr val="000000"/>
              </a:solidFill>
              <a:latin typeface="Times New Roman" pitchFamily="18" charset="0"/>
              <a:ea typeface="宋体" charset="-122"/>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E3630682-0EDD-40FF-A0D4-F6BF021768B1}" type="slidenum">
              <a:rPr kumimoji="1" lang="en-US" altLang="zh-CN" sz="1300" smtClean="0">
                <a:solidFill>
                  <a:srgbClr val="000000"/>
                </a:solidFill>
                <a:latin typeface="Times New Roman" pitchFamily="18" charset="0"/>
                <a:ea typeface="宋体" charset="-122"/>
              </a:rPr>
              <a:pPr algn="r" defTabSz="990600" eaLnBrk="1" hangingPunct="1"/>
              <a:t>68</a:t>
            </a:fld>
            <a:endParaRPr kumimoji="1" lang="en-US" altLang="zh-CN" sz="1300" smtClean="0">
              <a:solidFill>
                <a:srgbClr val="000000"/>
              </a:solidFill>
              <a:latin typeface="Times New Roman" pitchFamily="18" charset="0"/>
              <a:ea typeface="宋体" charset="-122"/>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r>
              <a:rPr lang="zh-CN" altLang="zh-CN" smtClean="0">
                <a:ea typeface="宋体" charset="-122"/>
              </a:rPr>
              <a:t>为什么讲计算思维, 却讲了易经?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CA2702E8-C8CF-41D3-8411-2FEEFFABDB59}" type="slidenum">
              <a:rPr kumimoji="1" lang="en-US" altLang="zh-CN" sz="1300" smtClean="0">
                <a:solidFill>
                  <a:srgbClr val="000000"/>
                </a:solidFill>
                <a:latin typeface="Times New Roman" pitchFamily="18" charset="0"/>
                <a:ea typeface="宋体" charset="-122"/>
              </a:rPr>
              <a:pPr algn="r" defTabSz="990600" eaLnBrk="1" hangingPunct="1"/>
              <a:t>69</a:t>
            </a:fld>
            <a:endParaRPr kumimoji="1" lang="en-US" altLang="zh-CN" sz="1300" smtClean="0">
              <a:solidFill>
                <a:srgbClr val="000000"/>
              </a:solidFill>
              <a:latin typeface="Times New Roman" pitchFamily="18" charset="0"/>
              <a:ea typeface="宋体"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003A281B-412E-419D-A560-E86280687062}" type="slidenum">
              <a:rPr kumimoji="1" lang="en-US" altLang="zh-CN" sz="1300" smtClean="0">
                <a:solidFill>
                  <a:srgbClr val="000000"/>
                </a:solidFill>
                <a:latin typeface="Times New Roman" pitchFamily="18" charset="0"/>
                <a:ea typeface="宋体" charset="-122"/>
              </a:rPr>
              <a:pPr algn="r" defTabSz="990600" eaLnBrk="1" hangingPunct="1"/>
              <a:t>70</a:t>
            </a:fld>
            <a:endParaRPr kumimoji="1" lang="en-US" altLang="zh-CN" sz="1300" smtClean="0">
              <a:solidFill>
                <a:srgbClr val="000000"/>
              </a:solidFill>
              <a:latin typeface="Times New Roman" pitchFamily="18" charset="0"/>
              <a:ea typeface="宋体" charset="-122"/>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2610047C-004D-456F-8612-8AD611C335A5}" type="slidenum">
              <a:rPr kumimoji="1" lang="en-US" altLang="zh-CN" sz="1300" smtClean="0">
                <a:solidFill>
                  <a:srgbClr val="000000"/>
                </a:solidFill>
                <a:latin typeface="Times New Roman" pitchFamily="18" charset="0"/>
                <a:ea typeface="宋体" charset="-122"/>
              </a:rPr>
              <a:pPr algn="r" defTabSz="990600" eaLnBrk="1" hangingPunct="1"/>
              <a:t>71</a:t>
            </a:fld>
            <a:endParaRPr kumimoji="1" lang="en-US" altLang="zh-CN" sz="1300" smtClean="0">
              <a:solidFill>
                <a:srgbClr val="000000"/>
              </a:solidFill>
              <a:latin typeface="Times New Roman" pitchFamily="18" charset="0"/>
              <a:ea typeface="宋体" charset="-122"/>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FF2FF3E7-E934-43D4-8610-FBB5924D8737}" type="slidenum">
              <a:rPr kumimoji="1" lang="en-US" altLang="zh-CN" sz="1300" smtClean="0">
                <a:solidFill>
                  <a:srgbClr val="000000"/>
                </a:solidFill>
                <a:latin typeface="Times New Roman" pitchFamily="18" charset="0"/>
                <a:ea typeface="宋体" charset="-122"/>
              </a:rPr>
              <a:pPr algn="r" defTabSz="990600" eaLnBrk="1" hangingPunct="1"/>
              <a:t>72</a:t>
            </a:fld>
            <a:endParaRPr kumimoji="1" lang="en-US" altLang="zh-CN" sz="1300" smtClean="0">
              <a:solidFill>
                <a:srgbClr val="000000"/>
              </a:solidFill>
              <a:latin typeface="Times New Roman" pitchFamily="18" charset="0"/>
              <a:ea typeface="宋体"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D6FDB6E2-C22D-4692-ABE5-20D8AA83D768}" type="slidenum">
              <a:rPr kumimoji="1" lang="en-US" altLang="zh-CN" sz="1300" smtClean="0">
                <a:solidFill>
                  <a:srgbClr val="000000"/>
                </a:solidFill>
                <a:latin typeface="Times New Roman" pitchFamily="18" charset="0"/>
                <a:ea typeface="宋体" charset="-122"/>
              </a:rPr>
              <a:pPr algn="r" defTabSz="990600" eaLnBrk="1" hangingPunct="1"/>
              <a:t>73</a:t>
            </a:fld>
            <a:endParaRPr kumimoji="1" lang="en-US" altLang="zh-CN" sz="1300" smtClean="0">
              <a:solidFill>
                <a:srgbClr val="000000"/>
              </a:solidFill>
              <a:latin typeface="Times New Roman" pitchFamily="18" charset="0"/>
              <a:ea typeface="宋体" charset="-122"/>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F70EED30-84BA-4B20-9A0B-2310CA64FB4A}" type="slidenum">
              <a:rPr lang="en-US" altLang="zh-CN" sz="1300">
                <a:latin typeface="Times New Roman" pitchFamily="18" charset="0"/>
              </a:rPr>
              <a:pPr algn="r" defTabSz="990600" eaLnBrk="1" hangingPunct="1"/>
              <a:t>10</a:t>
            </a:fld>
            <a:endParaRPr lang="en-US" altLang="zh-CN" sz="1300">
              <a:latin typeface="Times New Roman"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p:spPr>
        <p:txBody>
          <a:bodyPr/>
          <a:lstStyle/>
          <a:p>
            <a:r>
              <a:rPr lang="zh-CN" altLang="en-US" smtClean="0"/>
              <a:t>控制各种机械设备的大脑。</a:t>
            </a:r>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4D1D5F8E-47B7-4E1B-A459-561EEC825F85}" type="slidenum">
              <a:rPr kumimoji="1" lang="en-US" altLang="zh-CN" sz="1300" smtClean="0">
                <a:solidFill>
                  <a:srgbClr val="000000"/>
                </a:solidFill>
                <a:latin typeface="Times New Roman" pitchFamily="18" charset="0"/>
                <a:ea typeface="宋体" charset="-122"/>
              </a:rPr>
              <a:pPr algn="r" defTabSz="990600" eaLnBrk="1" hangingPunct="1"/>
              <a:t>74</a:t>
            </a:fld>
            <a:endParaRPr kumimoji="1" lang="en-US" altLang="zh-CN" sz="1300" smtClean="0">
              <a:solidFill>
                <a:srgbClr val="000000"/>
              </a:solidFill>
              <a:latin typeface="Times New Roman" pitchFamily="18" charset="0"/>
              <a:ea typeface="宋体" charset="-122"/>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CF47542A-5D49-4E55-9DDC-7E25941FDB28}" type="slidenum">
              <a:rPr kumimoji="1" lang="en-US" altLang="zh-CN" sz="1300" smtClean="0">
                <a:solidFill>
                  <a:srgbClr val="000000"/>
                </a:solidFill>
                <a:latin typeface="Times New Roman" pitchFamily="18" charset="0"/>
                <a:ea typeface="宋体" charset="-122"/>
              </a:rPr>
              <a:pPr algn="r" defTabSz="990600" eaLnBrk="1" hangingPunct="1"/>
              <a:t>75</a:t>
            </a:fld>
            <a:endParaRPr kumimoji="1" lang="en-US" altLang="zh-CN" sz="1300" smtClean="0">
              <a:solidFill>
                <a:srgbClr val="000000"/>
              </a:solidFill>
              <a:latin typeface="Times New Roman" pitchFamily="18" charset="0"/>
              <a:ea typeface="宋体" charset="-122"/>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480BC2D0-FF59-416A-863A-B5DE5FCDF8D6}" type="slidenum">
              <a:rPr kumimoji="1" lang="en-US" altLang="zh-CN" sz="1300" smtClean="0">
                <a:solidFill>
                  <a:srgbClr val="000000"/>
                </a:solidFill>
                <a:latin typeface="Times New Roman" pitchFamily="18" charset="0"/>
                <a:ea typeface="宋体" charset="-122"/>
              </a:rPr>
              <a:pPr algn="r" defTabSz="990600" eaLnBrk="1" hangingPunct="1"/>
              <a:t>76</a:t>
            </a:fld>
            <a:endParaRPr kumimoji="1" lang="en-US" altLang="zh-CN" sz="1300" smtClean="0">
              <a:solidFill>
                <a:srgbClr val="000000"/>
              </a:solidFill>
              <a:latin typeface="Times New Roman" pitchFamily="18" charset="0"/>
              <a:ea typeface="宋体" charset="-122"/>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zh-CN" altLang="zh-CN" smtClean="0">
                <a:ea typeface="宋体" charset="-122"/>
              </a:rPr>
              <a:t>为什么讲计算思维, 却讲了易经?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E3413905-C1C0-4DDA-99E8-C776D25B0F39}" type="slidenum">
              <a:rPr kumimoji="1" lang="en-US" altLang="zh-CN" sz="1300" smtClean="0">
                <a:solidFill>
                  <a:srgbClr val="000000"/>
                </a:solidFill>
                <a:latin typeface="Times New Roman" pitchFamily="18" charset="0"/>
                <a:ea typeface="宋体" charset="-122"/>
              </a:rPr>
              <a:pPr algn="r" defTabSz="990600" eaLnBrk="1" hangingPunct="1"/>
              <a:t>77</a:t>
            </a:fld>
            <a:endParaRPr kumimoji="1" lang="en-US" altLang="zh-CN" sz="1300" smtClean="0">
              <a:solidFill>
                <a:srgbClr val="000000"/>
              </a:solidFill>
              <a:latin typeface="Times New Roman" pitchFamily="18" charset="0"/>
              <a:ea typeface="宋体" charset="-122"/>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621BD7B7-C1A6-4792-8F89-4CF1BF444476}" type="slidenum">
              <a:rPr kumimoji="1" lang="en-US" altLang="zh-CN" sz="1300" smtClean="0">
                <a:solidFill>
                  <a:srgbClr val="000000"/>
                </a:solidFill>
                <a:latin typeface="Times New Roman" pitchFamily="18" charset="0"/>
                <a:ea typeface="宋体" charset="-122"/>
              </a:rPr>
              <a:pPr algn="r" defTabSz="990600" eaLnBrk="1" hangingPunct="1"/>
              <a:t>86</a:t>
            </a:fld>
            <a:endParaRPr kumimoji="1" lang="en-US" altLang="zh-CN" sz="1300" smtClean="0">
              <a:solidFill>
                <a:srgbClr val="000000"/>
              </a:solidFill>
              <a:latin typeface="Times New Roman" pitchFamily="18" charset="0"/>
              <a:ea typeface="宋体"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zh-CN" altLang="zh-CN" smtClean="0">
                <a:ea typeface="宋体" charset="-122"/>
              </a:rPr>
              <a:t>为什么讲计算思维, 却讲了易经?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87EE2272-6A2A-435A-BF9F-A2301450758C}" type="slidenum">
              <a:rPr kumimoji="1" lang="en-US" altLang="zh-CN" sz="1300" smtClean="0">
                <a:solidFill>
                  <a:srgbClr val="000000"/>
                </a:solidFill>
                <a:latin typeface="Times New Roman" pitchFamily="18" charset="0"/>
                <a:ea typeface="宋体" charset="-122"/>
              </a:rPr>
              <a:pPr algn="r" defTabSz="990600" eaLnBrk="1" hangingPunct="1"/>
              <a:t>87</a:t>
            </a:fld>
            <a:endParaRPr kumimoji="1" lang="en-US" altLang="zh-CN" sz="1300" smtClean="0">
              <a:solidFill>
                <a:srgbClr val="000000"/>
              </a:solidFill>
              <a:latin typeface="Times New Roman" pitchFamily="18" charset="0"/>
              <a:ea typeface="宋体"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36CB70E1-ABC6-4F72-B619-D3CC573155FD}" type="slidenum">
              <a:rPr kumimoji="1" lang="en-US" altLang="zh-CN" sz="1300" smtClean="0">
                <a:solidFill>
                  <a:srgbClr val="000000"/>
                </a:solidFill>
                <a:latin typeface="Times New Roman" pitchFamily="18" charset="0"/>
                <a:ea typeface="宋体" charset="-122"/>
              </a:rPr>
              <a:pPr algn="r" defTabSz="990600" eaLnBrk="1" hangingPunct="1"/>
              <a:t>100</a:t>
            </a:fld>
            <a:endParaRPr kumimoji="1" lang="en-US" altLang="zh-CN" sz="1300" smtClean="0">
              <a:solidFill>
                <a:srgbClr val="000000"/>
              </a:solidFill>
              <a:latin typeface="Times New Roman" pitchFamily="18" charset="0"/>
              <a:ea typeface="宋体"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zh-CN" altLang="zh-CN" smtClean="0">
                <a:ea typeface="宋体" charset="-122"/>
              </a:rPr>
              <a:t>为什么讲计算思维, 却讲了易经?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0889CD12-A05F-4DD0-BCB1-27788DC7C4C3}" type="slidenum">
              <a:rPr kumimoji="1" lang="en-US" altLang="zh-CN" sz="1300" smtClean="0">
                <a:solidFill>
                  <a:srgbClr val="000000"/>
                </a:solidFill>
                <a:latin typeface="Times New Roman" pitchFamily="18" charset="0"/>
                <a:ea typeface="宋体" charset="-122"/>
              </a:rPr>
              <a:pPr algn="r" defTabSz="990600" eaLnBrk="1" hangingPunct="1"/>
              <a:t>101</a:t>
            </a:fld>
            <a:endParaRPr kumimoji="1" lang="en-US" altLang="zh-CN" sz="1300" smtClean="0">
              <a:solidFill>
                <a:srgbClr val="000000"/>
              </a:solidFill>
              <a:latin typeface="Times New Roman" pitchFamily="18" charset="0"/>
              <a:ea typeface="宋体"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935DD6C2-8BE8-49AD-9FB9-0F7E63AE0B3F}" type="slidenum">
              <a:rPr kumimoji="1" lang="en-US" altLang="zh-CN" sz="1300" smtClean="0">
                <a:solidFill>
                  <a:srgbClr val="000000"/>
                </a:solidFill>
                <a:latin typeface="Times New Roman" pitchFamily="18" charset="0"/>
                <a:ea typeface="宋体" charset="-122"/>
              </a:rPr>
              <a:pPr algn="r" defTabSz="990600" eaLnBrk="1" hangingPunct="1"/>
              <a:t>102</a:t>
            </a:fld>
            <a:endParaRPr kumimoji="1" lang="en-US" altLang="zh-CN" sz="1300" smtClean="0">
              <a:solidFill>
                <a:srgbClr val="000000"/>
              </a:solidFill>
              <a:latin typeface="Times New Roman" pitchFamily="18" charset="0"/>
              <a:ea typeface="宋体" charset="-122"/>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9E1EE9D5-ECE1-4F57-8B38-F67B18AC2196}" type="slidenum">
              <a:rPr kumimoji="1" lang="en-US" altLang="zh-CN" sz="1300" smtClean="0">
                <a:solidFill>
                  <a:srgbClr val="000000"/>
                </a:solidFill>
                <a:latin typeface="Times New Roman" pitchFamily="18" charset="0"/>
                <a:ea typeface="宋体" charset="-122"/>
              </a:rPr>
              <a:pPr algn="r" defTabSz="990600" eaLnBrk="1" hangingPunct="1"/>
              <a:t>103</a:t>
            </a:fld>
            <a:endParaRPr kumimoji="1" lang="en-US" altLang="zh-CN" sz="1300" smtClean="0">
              <a:solidFill>
                <a:srgbClr val="000000"/>
              </a:solidFill>
              <a:latin typeface="Times New Roman" pitchFamily="18" charset="0"/>
              <a:ea typeface="宋体"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622343A8-9280-4516-B4CD-FD6BA57486EF}" type="slidenum">
              <a:rPr lang="en-US" altLang="zh-CN" sz="1300">
                <a:latin typeface="Times New Roman" pitchFamily="18" charset="0"/>
              </a:rPr>
              <a:pPr algn="r" defTabSz="990600" eaLnBrk="1" hangingPunct="1"/>
              <a:t>11</a:t>
            </a:fld>
            <a:endParaRPr lang="en-US" altLang="zh-CN" sz="1300">
              <a:latin typeface="Times New Roman" pitchFamily="18" charset="0"/>
            </a:endParaRPr>
          </a:p>
        </p:txBody>
      </p:sp>
      <p:sp>
        <p:nvSpPr>
          <p:cNvPr id="17411" name="Rectangle 2"/>
          <p:cNvSpPr>
            <a:spLocks noGrp="1" noRot="1" noChangeAspect="1" noChangeArrowheads="1" noTextEdit="1"/>
          </p:cNvSpPr>
          <p:nvPr>
            <p:ph type="sldImg"/>
          </p:nvPr>
        </p:nvSpPr>
        <p:spPr>
          <a:xfrm>
            <a:off x="1143000" y="684213"/>
            <a:ext cx="4572000" cy="3429000"/>
          </a:xfrm>
          <a:ln/>
        </p:spPr>
      </p:sp>
      <p:sp>
        <p:nvSpPr>
          <p:cNvPr id="17412"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8C7A342C-7118-46C5-A794-25B6883B2E3C}" type="slidenum">
              <a:rPr kumimoji="1" lang="en-US" altLang="zh-CN" sz="1300" smtClean="0">
                <a:solidFill>
                  <a:srgbClr val="000000"/>
                </a:solidFill>
                <a:latin typeface="Times New Roman" pitchFamily="18" charset="0"/>
                <a:ea typeface="宋体" charset="-122"/>
              </a:rPr>
              <a:pPr algn="r" defTabSz="990600" eaLnBrk="1" hangingPunct="1"/>
              <a:t>104</a:t>
            </a:fld>
            <a:endParaRPr kumimoji="1" lang="en-US" altLang="zh-CN" sz="1300" smtClean="0">
              <a:solidFill>
                <a:srgbClr val="000000"/>
              </a:solidFill>
              <a:latin typeface="Times New Roman" pitchFamily="18" charset="0"/>
              <a:ea typeface="宋体"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zh-CN" altLang="en-US" smtClean="0">
                <a:ea typeface="宋体" charset="-122"/>
              </a:rPr>
              <a:t>三极：</a:t>
            </a:r>
            <a:r>
              <a:rPr lang="en-US" altLang="zh-CN" smtClean="0">
                <a:ea typeface="宋体" charset="-122"/>
              </a:rPr>
              <a:t>b</a:t>
            </a:r>
            <a:r>
              <a:rPr lang="zh-CN" altLang="zh-CN" smtClean="0">
                <a:ea typeface="宋体" charset="-122"/>
              </a:rPr>
              <a:t>点为基极,</a:t>
            </a:r>
            <a:r>
              <a:rPr lang="zh-CN" altLang="en-US" smtClean="0">
                <a:ea typeface="宋体" charset="-122"/>
              </a:rPr>
              <a:t> </a:t>
            </a:r>
            <a:r>
              <a:rPr lang="en-US" altLang="zh-CN" smtClean="0">
                <a:ea typeface="宋体" charset="-122"/>
              </a:rPr>
              <a:t>c</a:t>
            </a:r>
            <a:r>
              <a:rPr lang="zh-CN" altLang="en-US" smtClean="0">
                <a:ea typeface="宋体" charset="-122"/>
              </a:rPr>
              <a:t>点为集电极</a:t>
            </a:r>
            <a:r>
              <a:rPr lang="en-US" altLang="zh-CN" smtClean="0">
                <a:ea typeface="宋体" charset="-122"/>
              </a:rPr>
              <a:t>,  e</a:t>
            </a:r>
            <a:r>
              <a:rPr lang="zh-CN" altLang="en-US" smtClean="0">
                <a:ea typeface="宋体" charset="-122"/>
              </a:rPr>
              <a:t>点为发射极。</a:t>
            </a:r>
            <a:endParaRPr lang="zh-CN" altLang="zh-CN" smtClean="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BE9CAA60-198A-4A08-80D8-27401087FA6F}" type="slidenum">
              <a:rPr kumimoji="1" lang="en-US" altLang="zh-CN" sz="1300" smtClean="0">
                <a:solidFill>
                  <a:srgbClr val="000000"/>
                </a:solidFill>
                <a:latin typeface="Times New Roman" pitchFamily="18" charset="0"/>
                <a:ea typeface="宋体" charset="-122"/>
              </a:rPr>
              <a:pPr algn="r" defTabSz="990600" eaLnBrk="1" hangingPunct="1"/>
              <a:t>105</a:t>
            </a:fld>
            <a:endParaRPr kumimoji="1" lang="en-US" altLang="zh-CN" sz="1300" smtClean="0">
              <a:solidFill>
                <a:srgbClr val="000000"/>
              </a:solidFill>
              <a:latin typeface="Times New Roman" pitchFamily="18" charset="0"/>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45419FD4-73E4-4866-8265-07DFE8DAF30D}" type="slidenum">
              <a:rPr kumimoji="1" lang="en-US" altLang="zh-CN" sz="1300" smtClean="0">
                <a:solidFill>
                  <a:srgbClr val="000000"/>
                </a:solidFill>
                <a:latin typeface="Times New Roman" pitchFamily="18" charset="0"/>
                <a:ea typeface="宋体" charset="-122"/>
              </a:rPr>
              <a:pPr algn="r" defTabSz="990600" eaLnBrk="1" hangingPunct="1"/>
              <a:t>106</a:t>
            </a:fld>
            <a:endParaRPr kumimoji="1" lang="en-US" altLang="zh-CN" sz="1300" smtClean="0">
              <a:solidFill>
                <a:srgbClr val="000000"/>
              </a:solidFill>
              <a:latin typeface="Times New Roman" pitchFamily="18" charset="0"/>
              <a:ea typeface="宋体"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smtClean="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817" y="8683938"/>
            <a:ext cx="2972119" cy="458018"/>
          </a:xfrm>
          <a:prstGeom prst="rect">
            <a:avLst/>
          </a:prstGeom>
          <a:noFill/>
          <a:ln w="9525">
            <a:noFill/>
            <a:miter lim="800000"/>
            <a:headEnd/>
            <a:tailEnd/>
          </a:ln>
        </p:spPr>
        <p:txBody>
          <a:bodyPr lIns="99048" tIns="49524" rIns="99048" bIns="49524" anchor="b"/>
          <a:lstStyle/>
          <a:p>
            <a:pPr algn="r" defTabSz="990600" eaLnBrk="1" hangingPunct="1"/>
            <a:fld id="{BC3D5384-4FEA-47A1-8D4B-40C4EDBB20DB}" type="slidenum">
              <a:rPr kumimoji="1" lang="en-US" altLang="zh-CN" sz="1300" smtClean="0">
                <a:solidFill>
                  <a:srgbClr val="000000"/>
                </a:solidFill>
                <a:latin typeface="Times New Roman" pitchFamily="18" charset="0"/>
                <a:ea typeface="宋体" charset="-122"/>
              </a:rPr>
              <a:pPr algn="r" defTabSz="990600" eaLnBrk="1" hangingPunct="1"/>
              <a:t>112</a:t>
            </a:fld>
            <a:endParaRPr kumimoji="1" lang="en-US" altLang="zh-CN" sz="1300" smtClean="0">
              <a:solidFill>
                <a:srgbClr val="000000"/>
              </a:solidFill>
              <a:latin typeface="Times New Roman" pitchFamily="18" charset="0"/>
              <a:ea typeface="宋体"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r>
              <a:rPr lang="zh-CN" altLang="zh-CN" smtClean="0">
                <a:ea typeface="宋体" charset="-122"/>
              </a:rPr>
              <a:t>为什么讲计算思维, 却讲了易经?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DC0BE1D7-E896-484C-AA75-2D48616A22C3}" type="slidenum">
              <a:rPr lang="en-US" altLang="zh-CN" sz="1300">
                <a:latin typeface="Times New Roman" pitchFamily="18" charset="0"/>
              </a:rPr>
              <a:pPr algn="r" defTabSz="990600" eaLnBrk="1" hangingPunct="1"/>
              <a:t>12</a:t>
            </a:fld>
            <a:endParaRPr lang="en-US" altLang="zh-CN" sz="1300">
              <a:latin typeface="Times New Roman" pitchFamily="18" charset="0"/>
            </a:endParaRPr>
          </a:p>
        </p:txBody>
      </p:sp>
      <p:sp>
        <p:nvSpPr>
          <p:cNvPr id="19459" name="Rectangle 2"/>
          <p:cNvSpPr>
            <a:spLocks noGrp="1" noRot="1" noChangeAspect="1" noChangeArrowheads="1" noTextEdit="1"/>
          </p:cNvSpPr>
          <p:nvPr>
            <p:ph type="sldImg"/>
          </p:nvPr>
        </p:nvSpPr>
        <p:spPr>
          <a:xfrm>
            <a:off x="1143000" y="684213"/>
            <a:ext cx="4572000" cy="3429000"/>
          </a:xfrm>
          <a:ln/>
        </p:spPr>
      </p:sp>
      <p:sp>
        <p:nvSpPr>
          <p:cNvPr id="19460"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4BEB6840-6FD3-4B55-811A-BCB73EF6B578}" type="slidenum">
              <a:rPr lang="en-US" altLang="zh-CN" sz="1300">
                <a:latin typeface="Times New Roman" pitchFamily="18" charset="0"/>
              </a:rPr>
              <a:pPr algn="r" defTabSz="990600" eaLnBrk="1" hangingPunct="1"/>
              <a:t>13</a:t>
            </a:fld>
            <a:endParaRPr lang="en-US" altLang="zh-CN" sz="1300">
              <a:latin typeface="Times New Roman" pitchFamily="18" charset="0"/>
            </a:endParaRPr>
          </a:p>
        </p:txBody>
      </p:sp>
      <p:sp>
        <p:nvSpPr>
          <p:cNvPr id="21507" name="Rectangle 2"/>
          <p:cNvSpPr>
            <a:spLocks noGrp="1" noRot="1" noChangeAspect="1" noChangeArrowheads="1" noTextEdit="1"/>
          </p:cNvSpPr>
          <p:nvPr>
            <p:ph type="sldImg"/>
          </p:nvPr>
        </p:nvSpPr>
        <p:spPr>
          <a:xfrm>
            <a:off x="1143000" y="684213"/>
            <a:ext cx="4572000" cy="3429000"/>
          </a:xfrm>
          <a:ln/>
        </p:spPr>
      </p:sp>
      <p:sp>
        <p:nvSpPr>
          <p:cNvPr id="21508"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3884613" y="8683625"/>
            <a:ext cx="2971800" cy="458788"/>
          </a:xfrm>
          <a:prstGeom prst="rect">
            <a:avLst/>
          </a:prstGeom>
          <a:noFill/>
          <a:ln w="9525">
            <a:noFill/>
            <a:miter lim="800000"/>
            <a:headEnd/>
            <a:tailEnd/>
          </a:ln>
        </p:spPr>
        <p:txBody>
          <a:bodyPr lIns="99048" tIns="49524" rIns="99048" bIns="49524" anchor="b"/>
          <a:lstStyle/>
          <a:p>
            <a:pPr algn="r" defTabSz="990600" eaLnBrk="1" hangingPunct="1"/>
            <a:fld id="{07BF1F87-641C-46DB-83D0-0B901AD6040B}" type="slidenum">
              <a:rPr lang="en-US" altLang="zh-CN" sz="1300">
                <a:latin typeface="Times New Roman" pitchFamily="18" charset="0"/>
              </a:rPr>
              <a:pPr algn="r" defTabSz="990600" eaLnBrk="1" hangingPunct="1"/>
              <a:t>14</a:t>
            </a:fld>
            <a:endParaRPr lang="en-US" altLang="zh-CN" sz="1300">
              <a:latin typeface="Times New Roman"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19"/>
          <p:cNvSpPr>
            <a:spLocks/>
          </p:cNvSpPr>
          <p:nvPr userDrawn="1"/>
        </p:nvSpPr>
        <p:spPr bwMode="gray">
          <a:xfrm>
            <a:off x="684213" y="2852738"/>
            <a:ext cx="7653337" cy="485775"/>
          </a:xfrm>
          <a:custGeom>
            <a:avLst/>
            <a:gdLst>
              <a:gd name="T0" fmla="*/ 2147483646 w 4128"/>
              <a:gd name="T1" fmla="*/ 2147483646 h 479"/>
              <a:gd name="T2" fmla="*/ 2147483646 w 4128"/>
              <a:gd name="T3" fmla="*/ 2147483646 h 479"/>
              <a:gd name="T4" fmla="*/ 2147483646 w 4128"/>
              <a:gd name="T5" fmla="*/ 2147483646 h 479"/>
              <a:gd name="T6" fmla="*/ 0 w 4128"/>
              <a:gd name="T7" fmla="*/ 2147483646 h 479"/>
              <a:gd name="T8" fmla="*/ 2147483646 w 4128"/>
              <a:gd name="T9" fmla="*/ 2147483646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rgbClr val="99CCFF">
              <a:alpha val="50195"/>
            </a:srgbClr>
          </a:solidFill>
          <a:ln w="9525">
            <a:noFill/>
            <a:round/>
            <a:headEnd/>
            <a:tailEnd/>
          </a:ln>
        </p:spPr>
        <p:txBody>
          <a:bodyPr wrap="none" anchor="ctr"/>
          <a:lstStyle/>
          <a:p>
            <a:endParaRPr lang="zh-CN" altLang="en-US"/>
          </a:p>
        </p:txBody>
      </p:sp>
      <p:pic>
        <p:nvPicPr>
          <p:cNvPr id="5" name="Picture 2" descr="D:\Li Ruixuan\HUST\华工校徽\logo.gif"/>
          <p:cNvPicPr>
            <a:picLocks noChangeAspect="1" noChangeArrowheads="1"/>
          </p:cNvPicPr>
          <p:nvPr userDrawn="1"/>
        </p:nvPicPr>
        <p:blipFill>
          <a:blip r:embed="rId2" cstate="print"/>
          <a:srcRect/>
          <a:stretch>
            <a:fillRect/>
          </a:stretch>
        </p:blipFill>
        <p:spPr bwMode="auto">
          <a:xfrm>
            <a:off x="0" y="0"/>
            <a:ext cx="3486150" cy="571500"/>
          </a:xfrm>
          <a:prstGeom prst="rect">
            <a:avLst/>
          </a:prstGeom>
          <a:noFill/>
          <a:ln w="9525">
            <a:noFill/>
            <a:miter lim="800000"/>
            <a:headEnd/>
            <a:tailEnd/>
          </a:ln>
        </p:spPr>
      </p:pic>
      <p:sp>
        <p:nvSpPr>
          <p:cNvPr id="4108" name="Rectangle 12"/>
          <p:cNvSpPr>
            <a:spLocks noGrp="1" noChangeArrowheads="1"/>
          </p:cNvSpPr>
          <p:nvPr>
            <p:ph type="ctrTitle"/>
          </p:nvPr>
        </p:nvSpPr>
        <p:spPr>
          <a:xfrm>
            <a:off x="914400" y="1524000"/>
            <a:ext cx="7772400" cy="1143000"/>
          </a:xfrm>
        </p:spPr>
        <p:txBody>
          <a:bodyPr/>
          <a:lstStyle>
            <a:lvl1pPr>
              <a:defRPr sz="4800"/>
            </a:lvl1pPr>
          </a:lstStyle>
          <a:p>
            <a:r>
              <a:rPr lang="en-US" altLang="zh-CN" dirty="0"/>
              <a:t>Click to edit Master title style</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fld id="{91787AC2-CC34-484C-A390-89F6E4F116D8}" type="slidenum">
              <a:rPr lang="en-US" altLang="zh-CN"/>
              <a:pPr/>
              <a:t>‹#›</a:t>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404813"/>
            <a:ext cx="2095500" cy="60721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81000" y="404813"/>
            <a:ext cx="6134100" cy="60721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fld id="{63C45495-9ACD-481A-86DB-ABE98E34A9A9}" type="slidenum">
              <a:rPr lang="en-US" altLang="zh-CN"/>
              <a:pPr/>
              <a:t>‹#›</a:t>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graphicFrame>
        <p:nvGraphicFramePr>
          <p:cNvPr id="3" name="Object 7"/>
          <p:cNvGraphicFramePr>
            <a:graphicFrameLocks/>
          </p:cNvGraphicFramePr>
          <p:nvPr/>
        </p:nvGraphicFramePr>
        <p:xfrm>
          <a:off x="457200" y="1143000"/>
          <a:ext cx="8305800" cy="76200"/>
        </p:xfrm>
        <a:graphic>
          <a:graphicData uri="http://schemas.openxmlformats.org/presentationml/2006/ole">
            <p:oleObj spid="_x0000_s146434" name="Clip" r:id="rId3" imgW="6857143" imgH="48963" progId="">
              <p:embed/>
            </p:oleObj>
          </a:graphicData>
        </a:graphic>
      </p:graphicFrame>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fld id="{633C972A-6C07-4C78-B028-CC66B210A591}" type="slidenum">
              <a:rPr lang="en-US" altLang="zh-CN"/>
              <a:pPr/>
              <a:t>‹#›</a:t>
            </a:fld>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fld id="{7BA0607F-07EF-4462-91EA-5AE3321F837F}" type="slidenum">
              <a:rPr lang="en-US" altLang="zh-CN"/>
              <a:pPr/>
              <a:t>‹#›</a:t>
            </a:fld>
            <a:endParaRPr lang="en-US" alt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1000" y="13716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fld id="{1D764A8E-9072-4193-9E74-EBE72C5A7D69}" type="slidenum">
              <a:rPr lang="en-US" altLang="zh-CN"/>
              <a:pPr/>
              <a:t>‹#›</a:t>
            </a:fld>
            <a:endParaRPr lang="en-US" alt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fld id="{6B28BBEF-642F-4D98-8530-A86B71159438}" type="slidenum">
              <a:rPr lang="en-US" altLang="zh-CN"/>
              <a:pPr/>
              <a:t>‹#›</a:t>
            </a:fld>
            <a:endParaRPr lang="en-US" alt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fld id="{5B829978-4AE5-4592-8336-7076D78587DA}" type="slidenum">
              <a:rPr lang="en-US" altLang="zh-CN"/>
              <a:pPr/>
              <a:t>‹#›</a:t>
            </a:fld>
            <a:endParaRPr lang="en-US" altLang="zh-CN"/>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717BF9A-F126-4549-A4F5-4B7F85143C03}" type="slidenum">
              <a:rPr lang="en-US" altLang="zh-CN"/>
              <a:pPr/>
              <a:t>‹#›</a:t>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A8C366D4-A028-4CB3-B038-391A46E2CD1C}" type="slidenum">
              <a:rPr lang="en-US" altLang="zh-CN"/>
              <a:pPr/>
              <a:t>‹#›</a:t>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fld id="{2F188351-4330-45AA-88F6-72049CF303E6}" type="slidenum">
              <a:rPr lang="en-US" altLang="zh-CN"/>
              <a:pPr/>
              <a:t>‹#›</a:t>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1.xml"/><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2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2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2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2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2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8.xml"/><Relationship Id="rId1" Type="http://schemas.openxmlformats.org/officeDocument/2006/relationships/slideLayout" Target="../slideLayouts/slideLayout29.xml"/><Relationship Id="rId4" Type="http://schemas.openxmlformats.org/officeDocument/2006/relationships/image" Target="../media/image4.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3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0.xml"/><Relationship Id="rId1" Type="http://schemas.openxmlformats.org/officeDocument/2006/relationships/slideLayout" Target="../slideLayouts/slideLayout3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1.xml"/><Relationship Id="rId1" Type="http://schemas.openxmlformats.org/officeDocument/2006/relationships/slideLayout" Target="../slideLayouts/slideLayout3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2.xml"/><Relationship Id="rId1" Type="http://schemas.openxmlformats.org/officeDocument/2006/relationships/slideLayout" Target="../slideLayouts/slideLayout3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3.xml"/><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4.xml"/><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5.xml"/><Relationship Id="rId1" Type="http://schemas.openxmlformats.org/officeDocument/2006/relationships/slideLayout" Target="../slideLayouts/slideLayout3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6.xml"/><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7.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8.xml"/><Relationship Id="rId1" Type="http://schemas.openxmlformats.org/officeDocument/2006/relationships/slideLayout" Target="../slideLayouts/slideLayout39.xml"/><Relationship Id="rId4" Type="http://schemas.openxmlformats.org/officeDocument/2006/relationships/image" Target="../media/image4.pn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9.xml"/><Relationship Id="rId1" Type="http://schemas.openxmlformats.org/officeDocument/2006/relationships/slideLayout" Target="../slideLayouts/slideLayout4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0.xml"/><Relationship Id="rId1" Type="http://schemas.openxmlformats.org/officeDocument/2006/relationships/slideLayout" Target="../slideLayouts/slideLayout4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1.xml"/><Relationship Id="rId1" Type="http://schemas.openxmlformats.org/officeDocument/2006/relationships/slideLayout" Target="../slideLayouts/slideLayout4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2.xml"/><Relationship Id="rId1" Type="http://schemas.openxmlformats.org/officeDocument/2006/relationships/slideLayout" Target="../slideLayouts/slideLayout4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3.xml"/><Relationship Id="rId1" Type="http://schemas.openxmlformats.org/officeDocument/2006/relationships/slideLayout" Target="../slideLayouts/slideLayout4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4.xml"/><Relationship Id="rId1" Type="http://schemas.openxmlformats.org/officeDocument/2006/relationships/slideLayout" Target="../slideLayouts/slideLayout4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5.xml"/><Relationship Id="rId1" Type="http://schemas.openxmlformats.org/officeDocument/2006/relationships/slideLayout" Target="../slideLayouts/slideLayout4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6.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7.xml"/><Relationship Id="rId1" Type="http://schemas.openxmlformats.org/officeDocument/2006/relationships/slideLayout" Target="../slideLayouts/slideLayout4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8.xml"/><Relationship Id="rId1" Type="http://schemas.openxmlformats.org/officeDocument/2006/relationships/slideLayout" Target="../slideLayouts/slideLayout49.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9.xml"/><Relationship Id="rId1" Type="http://schemas.openxmlformats.org/officeDocument/2006/relationships/slideLayout" Target="../slideLayouts/slideLayout5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0.xml"/><Relationship Id="rId1" Type="http://schemas.openxmlformats.org/officeDocument/2006/relationships/slideLayout" Target="../slideLayouts/slideLayout5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1.xml"/><Relationship Id="rId1" Type="http://schemas.openxmlformats.org/officeDocument/2006/relationships/slideLayout" Target="../slideLayouts/slideLayout5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2.xml"/><Relationship Id="rId1" Type="http://schemas.openxmlformats.org/officeDocument/2006/relationships/slideLayout" Target="../slideLayouts/slideLayout53.xml"/><Relationship Id="rId4" Type="http://schemas.openxmlformats.org/officeDocument/2006/relationships/image" Target="../media/image4.png"/></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3.xml"/><Relationship Id="rId1" Type="http://schemas.openxmlformats.org/officeDocument/2006/relationships/slideLayout" Target="../slideLayouts/slideLayout5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4.xml"/><Relationship Id="rId1" Type="http://schemas.openxmlformats.org/officeDocument/2006/relationships/slideLayout" Target="../slideLayouts/slideLayout5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5.xml"/><Relationship Id="rId1" Type="http://schemas.openxmlformats.org/officeDocument/2006/relationships/slideLayout" Target="../slideLayouts/slideLayout5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6.xml"/><Relationship Id="rId1" Type="http://schemas.openxmlformats.org/officeDocument/2006/relationships/slideLayout" Target="../slideLayouts/slideLayout5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7.xml"/><Relationship Id="rId1" Type="http://schemas.openxmlformats.org/officeDocument/2006/relationships/slideLayout" Target="../slideLayouts/slideLayout5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8.xml"/><Relationship Id="rId1" Type="http://schemas.openxmlformats.org/officeDocument/2006/relationships/slideLayout" Target="../slideLayouts/slideLayout59.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9.xml"/><Relationship Id="rId1" Type="http://schemas.openxmlformats.org/officeDocument/2006/relationships/slideLayout" Target="../slideLayouts/slideLayout6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0.xml"/><Relationship Id="rId1" Type="http://schemas.openxmlformats.org/officeDocument/2006/relationships/slideLayout" Target="../slideLayouts/slideLayout6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1.xml"/><Relationship Id="rId1" Type="http://schemas.openxmlformats.org/officeDocument/2006/relationships/slideLayout" Target="../slideLayouts/slideLayout6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2.xml"/><Relationship Id="rId1" Type="http://schemas.openxmlformats.org/officeDocument/2006/relationships/slideLayout" Target="../slideLayouts/slideLayout6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3.xml"/><Relationship Id="rId1" Type="http://schemas.openxmlformats.org/officeDocument/2006/relationships/slideLayout" Target="../slideLayouts/slideLayout6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sldNum" sz="quarter" idx="4"/>
          </p:nvPr>
        </p:nvSpPr>
        <p:spPr bwMode="auto">
          <a:xfrm>
            <a:off x="37465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a typeface="宋体" pitchFamily="2" charset="-122"/>
              </a:defRPr>
            </a:lvl1pPr>
          </a:lstStyle>
          <a:p>
            <a:fld id="{60C0D5F4-58F7-45C1-BF50-15D6FE78487C}" type="slidenum">
              <a:rPr lang="en-US" altLang="zh-CN"/>
              <a:pPr/>
              <a:t>‹#›</a:t>
            </a:fld>
            <a:endParaRPr lang="en-US" altLang="zh-CN"/>
          </a:p>
        </p:txBody>
      </p:sp>
      <p:sp>
        <p:nvSpPr>
          <p:cNvPr id="1027" name="Rectangle 3"/>
          <p:cNvSpPr>
            <a:spLocks noGrp="1" noChangeArrowheads="1"/>
          </p:cNvSpPr>
          <p:nvPr>
            <p:ph type="body" idx="1"/>
          </p:nvPr>
        </p:nvSpPr>
        <p:spPr bwMode="auto">
          <a:xfrm>
            <a:off x="381000" y="1371600"/>
            <a:ext cx="83820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2"/>
          <p:cNvSpPr>
            <a:spLocks noGrp="1" noChangeArrowheads="1"/>
          </p:cNvSpPr>
          <p:nvPr>
            <p:ph type="title"/>
          </p:nvPr>
        </p:nvSpPr>
        <p:spPr bwMode="auto">
          <a:xfrm>
            <a:off x="755650" y="404813"/>
            <a:ext cx="7561263"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graphicFrame>
        <p:nvGraphicFramePr>
          <p:cNvPr id="1029" name="Object 7"/>
          <p:cNvGraphicFramePr>
            <a:graphicFrameLocks/>
          </p:cNvGraphicFramePr>
          <p:nvPr/>
        </p:nvGraphicFramePr>
        <p:xfrm>
          <a:off x="457200" y="1143000"/>
          <a:ext cx="8305800" cy="76200"/>
        </p:xfrm>
        <a:graphic>
          <a:graphicData uri="http://schemas.openxmlformats.org/presentationml/2006/ole">
            <p:oleObj spid="_x0000_s1029" name="Clip" r:id="rId15" imgW="6857143" imgH="48963" progId="">
              <p:embed/>
            </p:oleObj>
          </a:graphicData>
        </a:graphic>
      </p:graphicFrame>
    </p:spTree>
  </p:cSld>
  <p:clrMap bg1="lt1" tx1="dk1" bg2="lt2" tx2="dk2" accent1="accent1" accent2="accent2" accent3="accent3" accent4="accent4" accent5="accent5" accent6="accent6" hlink="hlink" folHlink="folHlink"/>
  <p:sldLayoutIdLst>
    <p:sldLayoutId id="2147483870"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Lst>
  <p:transition/>
  <p:timing>
    <p:tnLst>
      <p:par>
        <p:cTn id="1" dur="indefinite" restart="never" nodeType="tmRoot"/>
      </p:par>
    </p:tnLst>
  </p:timing>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Tahoma" pitchFamily="34" charset="0"/>
          <a:ea typeface="黑体" pitchFamily="2" charset="-122"/>
        </a:defRPr>
      </a:lvl2pPr>
      <a:lvl3pPr algn="ctr" rtl="0" eaLnBrk="0" fontAlgn="base" hangingPunct="0">
        <a:spcBef>
          <a:spcPct val="0"/>
        </a:spcBef>
        <a:spcAft>
          <a:spcPct val="0"/>
        </a:spcAft>
        <a:defRPr sz="3200" b="1">
          <a:solidFill>
            <a:schemeClr val="tx2"/>
          </a:solidFill>
          <a:latin typeface="Tahoma" pitchFamily="34" charset="0"/>
          <a:ea typeface="黑体" pitchFamily="2" charset="-122"/>
        </a:defRPr>
      </a:lvl3pPr>
      <a:lvl4pPr algn="ctr" rtl="0" eaLnBrk="0" fontAlgn="base" hangingPunct="0">
        <a:spcBef>
          <a:spcPct val="0"/>
        </a:spcBef>
        <a:spcAft>
          <a:spcPct val="0"/>
        </a:spcAft>
        <a:defRPr sz="3200" b="1">
          <a:solidFill>
            <a:schemeClr val="tx2"/>
          </a:solidFill>
          <a:latin typeface="Tahoma" pitchFamily="34" charset="0"/>
          <a:ea typeface="黑体" pitchFamily="2" charset="-122"/>
        </a:defRPr>
      </a:lvl4pPr>
      <a:lvl5pPr algn="ctr" rtl="0" eaLnBrk="0" fontAlgn="base" hangingPunct="0">
        <a:spcBef>
          <a:spcPct val="0"/>
        </a:spcBef>
        <a:spcAft>
          <a:spcPct val="0"/>
        </a:spcAft>
        <a:defRPr sz="3200" b="1">
          <a:solidFill>
            <a:schemeClr val="tx2"/>
          </a:solidFill>
          <a:latin typeface="Tahoma" pitchFamily="34" charset="0"/>
          <a:ea typeface="黑体" pitchFamily="2" charset="-122"/>
        </a:defRPr>
      </a:lvl5pPr>
      <a:lvl6pPr marL="457200" algn="ctr" rtl="0" fontAlgn="base">
        <a:spcBef>
          <a:spcPct val="0"/>
        </a:spcBef>
        <a:spcAft>
          <a:spcPct val="0"/>
        </a:spcAft>
        <a:defRPr sz="3200" b="1">
          <a:solidFill>
            <a:schemeClr val="tx2"/>
          </a:solidFill>
          <a:latin typeface="Tahoma" pitchFamily="34" charset="0"/>
          <a:ea typeface="黑体" pitchFamily="2" charset="-122"/>
        </a:defRPr>
      </a:lvl6pPr>
      <a:lvl7pPr marL="914400" algn="ctr" rtl="0" fontAlgn="base">
        <a:spcBef>
          <a:spcPct val="0"/>
        </a:spcBef>
        <a:spcAft>
          <a:spcPct val="0"/>
        </a:spcAft>
        <a:defRPr sz="3200" b="1">
          <a:solidFill>
            <a:schemeClr val="tx2"/>
          </a:solidFill>
          <a:latin typeface="Tahoma" pitchFamily="34" charset="0"/>
          <a:ea typeface="黑体" pitchFamily="2" charset="-122"/>
        </a:defRPr>
      </a:lvl7pPr>
      <a:lvl8pPr marL="1371600" algn="ctr" rtl="0" fontAlgn="base">
        <a:spcBef>
          <a:spcPct val="0"/>
        </a:spcBef>
        <a:spcAft>
          <a:spcPct val="0"/>
        </a:spcAft>
        <a:defRPr sz="3200" b="1">
          <a:solidFill>
            <a:schemeClr val="tx2"/>
          </a:solidFill>
          <a:latin typeface="Tahoma" pitchFamily="34" charset="0"/>
          <a:ea typeface="黑体" pitchFamily="2" charset="-122"/>
        </a:defRPr>
      </a:lvl8pPr>
      <a:lvl9pPr marL="1828800" algn="ctr" rtl="0" fontAlgn="base">
        <a:spcBef>
          <a:spcPct val="0"/>
        </a:spcBef>
        <a:spcAft>
          <a:spcPct val="0"/>
        </a:spcAft>
        <a:defRPr sz="3200" b="1">
          <a:solidFill>
            <a:schemeClr val="tx2"/>
          </a:solidFill>
          <a:latin typeface="Tahoma" pitchFamily="34" charset="0"/>
          <a:ea typeface="黑体" pitchFamily="2" charset="-122"/>
        </a:defRPr>
      </a:lvl9pPr>
    </p:titleStyle>
    <p:bodyStyle>
      <a:lvl1pPr marL="342900" indent="-342900" algn="l" rtl="0" eaLnBrk="0" fontAlgn="base" hangingPunct="0">
        <a:spcBef>
          <a:spcPct val="4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40000"/>
        </a:spcBef>
        <a:spcAft>
          <a:spcPct val="0"/>
        </a:spcAft>
        <a:buClr>
          <a:schemeClr val="hlink"/>
        </a:buClr>
        <a:buSzPct val="55000"/>
        <a:buFont typeface="Wingdings" pitchFamily="2" charset="2"/>
        <a:buChar char="n"/>
        <a:defRPr sz="2400">
          <a:solidFill>
            <a:schemeClr val="tx1"/>
          </a:solidFill>
          <a:latin typeface="+mn-lt"/>
          <a:ea typeface="+mn-ea"/>
        </a:defRPr>
      </a:lvl2pPr>
      <a:lvl3pPr marL="1143000" indent="-228600" algn="l" rtl="0" eaLnBrk="0" fontAlgn="base" hangingPunct="0">
        <a:spcBef>
          <a:spcPct val="4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40000"/>
        </a:spcBef>
        <a:spcAft>
          <a:spcPct val="0"/>
        </a:spcAft>
        <a:buClr>
          <a:schemeClr val="accent2"/>
        </a:buClr>
        <a:buSzPct val="55000"/>
        <a:buFont typeface="Wingdings" pitchFamily="2" charset="2"/>
        <a:buChar char="n"/>
        <a:defRPr sz="2200">
          <a:solidFill>
            <a:schemeClr val="tx1"/>
          </a:solidFill>
          <a:latin typeface="+mn-lt"/>
          <a:ea typeface="+mn-ea"/>
        </a:defRPr>
      </a:lvl4pPr>
      <a:lvl5pPr marL="2057400" indent="-228600" algn="l" rtl="0" eaLnBrk="0" fontAlgn="base" hangingPunct="0">
        <a:spcBef>
          <a:spcPct val="4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4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4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4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4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17"/>
          <p:cNvPicPr preferRelativeResize="0">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574482" name="Rectangle 18"/>
          <p:cNvSpPr>
            <a:spLocks noChangeArrowheads="1"/>
          </p:cNvSpPr>
          <p:nvPr userDrawn="1"/>
        </p:nvSpPr>
        <p:spPr bwMode="auto">
          <a:xfrm>
            <a:off x="-14288" y="0"/>
            <a:ext cx="9144001" cy="6858000"/>
          </a:xfrm>
          <a:prstGeom prst="rect">
            <a:avLst/>
          </a:prstGeom>
          <a:solidFill>
            <a:schemeClr val="bg1">
              <a:alpha val="81000"/>
            </a:schemeClr>
          </a:solidFill>
          <a:ln w="9525">
            <a:solidFill>
              <a:schemeClr val="tx1"/>
            </a:solidFill>
            <a:miter lim="800000"/>
            <a:headEnd/>
            <a:tailEnd/>
          </a:ln>
          <a:effectLst/>
        </p:spPr>
        <p:txBody>
          <a:bodyPr wrap="none" anchor="ctr"/>
          <a:lstStyle/>
          <a:p>
            <a:pPr eaLnBrk="1" hangingPunct="1">
              <a:defRPr/>
            </a:pPr>
            <a:endParaRPr kumimoji="1" lang="zh-CN" altLang="en-US" sz="1600" b="1" i="1">
              <a:solidFill>
                <a:srgbClr val="000000"/>
              </a:solidFill>
              <a:latin typeface="Arial" charset="0"/>
              <a:ea typeface="宋体" pitchFamily="2" charset="-122"/>
            </a:endParaRPr>
          </a:p>
        </p:txBody>
      </p:sp>
      <p:pic>
        <p:nvPicPr>
          <p:cNvPr id="5124" name="Picture 20"/>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891" r:id="rId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9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9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9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9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0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0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0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17"/>
          <p:cNvPicPr preferRelativeResize="0">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574482" name="Rectangle 18"/>
          <p:cNvSpPr>
            <a:spLocks noChangeArrowheads="1"/>
          </p:cNvSpPr>
          <p:nvPr userDrawn="1"/>
        </p:nvSpPr>
        <p:spPr bwMode="auto">
          <a:xfrm>
            <a:off x="-14288" y="0"/>
            <a:ext cx="9144001" cy="6858000"/>
          </a:xfrm>
          <a:prstGeom prst="rect">
            <a:avLst/>
          </a:prstGeom>
          <a:solidFill>
            <a:schemeClr val="bg1">
              <a:alpha val="81000"/>
            </a:schemeClr>
          </a:solidFill>
          <a:ln w="9525">
            <a:solidFill>
              <a:schemeClr val="tx1"/>
            </a:solidFill>
            <a:miter lim="800000"/>
            <a:headEnd/>
            <a:tailEnd/>
          </a:ln>
          <a:effectLst/>
        </p:spPr>
        <p:txBody>
          <a:bodyPr wrap="none" anchor="ctr"/>
          <a:lstStyle/>
          <a:p>
            <a:pPr eaLnBrk="1" hangingPunct="1">
              <a:defRPr/>
            </a:pPr>
            <a:endParaRPr kumimoji="1" lang="zh-CN" altLang="en-US" sz="1600" b="1" i="1">
              <a:solidFill>
                <a:srgbClr val="000000"/>
              </a:solidFill>
              <a:latin typeface="Arial" charset="0"/>
              <a:ea typeface="宋体" pitchFamily="2" charset="-122"/>
            </a:endParaRPr>
          </a:p>
        </p:txBody>
      </p:sp>
      <p:pic>
        <p:nvPicPr>
          <p:cNvPr id="5124" name="Picture 20"/>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907" r:id="rId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0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17"/>
          <p:cNvPicPr preferRelativeResize="0">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574482" name="Rectangle 18"/>
          <p:cNvSpPr>
            <a:spLocks noChangeArrowheads="1"/>
          </p:cNvSpPr>
          <p:nvPr userDrawn="1"/>
        </p:nvSpPr>
        <p:spPr bwMode="auto">
          <a:xfrm>
            <a:off x="-14288" y="0"/>
            <a:ext cx="9144001" cy="6858000"/>
          </a:xfrm>
          <a:prstGeom prst="rect">
            <a:avLst/>
          </a:prstGeom>
          <a:solidFill>
            <a:schemeClr val="bg1">
              <a:alpha val="81000"/>
            </a:schemeClr>
          </a:solidFill>
          <a:ln w="9525">
            <a:solidFill>
              <a:schemeClr val="tx1"/>
            </a:solidFill>
            <a:miter lim="800000"/>
            <a:headEnd/>
            <a:tailEnd/>
          </a:ln>
          <a:effectLst/>
        </p:spPr>
        <p:txBody>
          <a:bodyPr wrap="none" anchor="ctr"/>
          <a:lstStyle/>
          <a:p>
            <a:pPr eaLnBrk="1" hangingPunct="1">
              <a:defRPr/>
            </a:pPr>
            <a:endParaRPr kumimoji="1" lang="zh-CN" altLang="en-US" sz="1600" b="1" i="1">
              <a:solidFill>
                <a:srgbClr val="000000"/>
              </a:solidFill>
              <a:latin typeface="Arial" charset="0"/>
              <a:ea typeface="宋体" pitchFamily="2" charset="-122"/>
            </a:endParaRPr>
          </a:p>
        </p:txBody>
      </p:sp>
      <p:pic>
        <p:nvPicPr>
          <p:cNvPr id="5124" name="Picture 20"/>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873" r:id="rId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1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1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1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1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1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2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2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2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17"/>
          <p:cNvPicPr preferRelativeResize="0">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574482" name="Rectangle 18"/>
          <p:cNvSpPr>
            <a:spLocks noChangeArrowheads="1"/>
          </p:cNvSpPr>
          <p:nvPr userDrawn="1"/>
        </p:nvSpPr>
        <p:spPr bwMode="auto">
          <a:xfrm>
            <a:off x="-14288" y="0"/>
            <a:ext cx="9144001" cy="6858000"/>
          </a:xfrm>
          <a:prstGeom prst="rect">
            <a:avLst/>
          </a:prstGeom>
          <a:solidFill>
            <a:schemeClr val="bg1">
              <a:alpha val="81000"/>
            </a:schemeClr>
          </a:solidFill>
          <a:ln w="9525">
            <a:solidFill>
              <a:schemeClr val="tx1"/>
            </a:solidFill>
            <a:miter lim="800000"/>
            <a:headEnd/>
            <a:tailEnd/>
          </a:ln>
          <a:effectLst/>
        </p:spPr>
        <p:txBody>
          <a:bodyPr wrap="none" anchor="ctr"/>
          <a:lstStyle/>
          <a:p>
            <a:pPr eaLnBrk="1" hangingPunct="1">
              <a:defRPr/>
            </a:pPr>
            <a:endParaRPr kumimoji="1" lang="zh-CN" altLang="en-US" sz="1600" b="1" i="1">
              <a:solidFill>
                <a:srgbClr val="000000"/>
              </a:solidFill>
              <a:latin typeface="Arial" charset="0"/>
              <a:ea typeface="宋体" pitchFamily="2" charset="-122"/>
            </a:endParaRPr>
          </a:p>
        </p:txBody>
      </p:sp>
      <p:pic>
        <p:nvPicPr>
          <p:cNvPr id="5124" name="Picture 20"/>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927" r:id="rId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2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7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3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3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3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3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3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4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4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4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4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4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7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5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5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5122" name="Picture 17"/>
          <p:cNvPicPr preferRelativeResize="0">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574482" name="Rectangle 18"/>
          <p:cNvSpPr>
            <a:spLocks noChangeArrowheads="1"/>
          </p:cNvSpPr>
          <p:nvPr userDrawn="1"/>
        </p:nvSpPr>
        <p:spPr bwMode="auto">
          <a:xfrm>
            <a:off x="-14288" y="0"/>
            <a:ext cx="9144001" cy="6858000"/>
          </a:xfrm>
          <a:prstGeom prst="rect">
            <a:avLst/>
          </a:prstGeom>
          <a:solidFill>
            <a:schemeClr val="bg1">
              <a:alpha val="81000"/>
            </a:schemeClr>
          </a:solidFill>
          <a:ln w="9525">
            <a:solidFill>
              <a:schemeClr val="tx1"/>
            </a:solidFill>
            <a:miter lim="800000"/>
            <a:headEnd/>
            <a:tailEnd/>
          </a:ln>
          <a:effectLst/>
        </p:spPr>
        <p:txBody>
          <a:bodyPr wrap="none" anchor="ctr"/>
          <a:lstStyle/>
          <a:p>
            <a:pPr eaLnBrk="1" hangingPunct="1">
              <a:defRPr/>
            </a:pPr>
            <a:endParaRPr kumimoji="1" lang="zh-CN" altLang="en-US" sz="1600" b="1" i="1">
              <a:solidFill>
                <a:srgbClr val="000000"/>
              </a:solidFill>
              <a:latin typeface="Arial" charset="0"/>
              <a:ea typeface="宋体" pitchFamily="2" charset="-122"/>
            </a:endParaRPr>
          </a:p>
        </p:txBody>
      </p:sp>
      <p:pic>
        <p:nvPicPr>
          <p:cNvPr id="5124" name="Picture 20"/>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955" r:id="rId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5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5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6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6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6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6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6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8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71"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7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7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7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83"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85"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87"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6146" name="Picture 21"/>
          <p:cNvPicPr>
            <a:picLocks noChangeAspect="1" noChangeArrowheads="1"/>
          </p:cNvPicPr>
          <p:nvPr userDrawn="1"/>
        </p:nvPicPr>
        <p:blipFill>
          <a:blip r:embed="rId4" cstate="print"/>
          <a:srcRect/>
          <a:stretch>
            <a:fillRect/>
          </a:stretch>
        </p:blipFill>
        <p:spPr bwMode="auto">
          <a:xfrm>
            <a:off x="0" y="0"/>
            <a:ext cx="9144000" cy="6858000"/>
          </a:xfrm>
          <a:prstGeom prst="rect">
            <a:avLst/>
          </a:prstGeom>
          <a:noFill/>
          <a:ln w="9525" algn="ctr">
            <a:noFill/>
            <a:miter lim="800000"/>
            <a:headEnd/>
            <a:tailEnd/>
          </a:ln>
        </p:spPr>
      </p:pic>
      <p:sp>
        <p:nvSpPr>
          <p:cNvPr id="7"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defRPr/>
            </a:pPr>
            <a:endParaRPr lang="en-US" sz="1800">
              <a:solidFill>
                <a:srgbClr val="FFFFFF"/>
              </a:solidFill>
              <a:latin typeface="Times New Roman"/>
              <a:ea typeface="宋体"/>
            </a:endParaRPr>
          </a:p>
        </p:txBody>
      </p:sp>
      <p:grpSp>
        <p:nvGrpSpPr>
          <p:cNvPr id="2" name="Group 23"/>
          <p:cNvGrpSpPr>
            <a:grpSpLocks/>
          </p:cNvGrpSpPr>
          <p:nvPr userDrawn="1"/>
        </p:nvGrpSpPr>
        <p:grpSpPr bwMode="auto">
          <a:xfrm>
            <a:off x="8056563" y="57150"/>
            <a:ext cx="1087437" cy="752475"/>
            <a:chOff x="5012" y="54"/>
            <a:chExt cx="685" cy="474"/>
          </a:xfrm>
        </p:grpSpPr>
        <p:pic>
          <p:nvPicPr>
            <p:cNvPr id="6149" name="Picture 24" descr="哈工大徽标"/>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6150" name="Picture 25" descr="ICES-透明"/>
            <p:cNvPicPr>
              <a:picLocks noChangeAspect="1" noChangeArrowheads="1"/>
            </p:cNvPicPr>
            <p:nvPr userDrawn="1"/>
          </p:nvPicPr>
          <p:blipFill>
            <a:blip r:embed="rId6" cstate="print"/>
            <a:srcRect/>
            <a:stretch>
              <a:fillRect/>
            </a:stretch>
          </p:blipFill>
          <p:spPr bwMode="auto">
            <a:xfrm>
              <a:off x="5012" y="54"/>
              <a:ext cx="315" cy="310"/>
            </a:xfrm>
            <a:prstGeom prst="rect">
              <a:avLst/>
            </a:prstGeom>
            <a:noFill/>
            <a:ln w="9525">
              <a:noFill/>
              <a:miter lim="800000"/>
              <a:headEnd/>
              <a:tailEnd/>
            </a:ln>
          </p:spPr>
        </p:pic>
        <p:sp>
          <p:nvSpPr>
            <p:cNvPr id="868378" name="Text Box 26"/>
            <p:cNvSpPr txBox="1">
              <a:spLocks noChangeArrowheads="1"/>
            </p:cNvSpPr>
            <p:nvPr userDrawn="1"/>
          </p:nvSpPr>
          <p:spPr bwMode="auto">
            <a:xfrm>
              <a:off x="5045" y="355"/>
              <a:ext cx="619" cy="173"/>
            </a:xfrm>
            <a:prstGeom prst="rect">
              <a:avLst/>
            </a:prstGeom>
            <a:noFill/>
            <a:ln w="9525" algn="ctr">
              <a:noFill/>
              <a:miter lim="800000"/>
              <a:headEnd/>
              <a:tailEnd/>
            </a:ln>
            <a:effectLst/>
          </p:spPr>
          <p:txBody>
            <a:bodyPr wrap="none">
              <a:spAutoFit/>
            </a:bodyPr>
            <a:lstStyle/>
            <a:p>
              <a:pPr algn="ctr" eaLnBrk="1" hangingPunct="1">
                <a:defRPr/>
              </a:pPr>
              <a:r>
                <a:rPr lang="zh-CN" altLang="en-US" sz="1200">
                  <a:solidFill>
                    <a:srgbClr val="000000"/>
                  </a:solidFill>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889" r:id="rId1"/>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54.xml"/><Relationship Id="rId5" Type="http://schemas.openxmlformats.org/officeDocument/2006/relationships/image" Target="../media/image70.png"/><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59.xml"/><Relationship Id="rId1" Type="http://schemas.openxmlformats.org/officeDocument/2006/relationships/slideLayout" Target="../slideLayouts/slideLayout55.xml"/><Relationship Id="rId4" Type="http://schemas.openxmlformats.org/officeDocument/2006/relationships/image" Target="../media/image72.wmf"/></Relationships>
</file>

<file path=ppt/slides/_rels/slide10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0.xml"/><Relationship Id="rId1" Type="http://schemas.openxmlformats.org/officeDocument/2006/relationships/slideLayout" Target="../slideLayouts/slideLayout56.xml"/><Relationship Id="rId5" Type="http://schemas.openxmlformats.org/officeDocument/2006/relationships/image" Target="../media/image74.wmf"/><Relationship Id="rId4" Type="http://schemas.openxmlformats.org/officeDocument/2006/relationships/image" Target="../media/image73.png"/></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5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59.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0.xml"/><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5.jpe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1.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4.jpeg"/><Relationship Id="rId11" Type="http://schemas.openxmlformats.org/officeDocument/2006/relationships/image" Target="../media/image27.jpeg"/><Relationship Id="rId5" Type="http://schemas.openxmlformats.org/officeDocument/2006/relationships/image" Target="../media/image23.jpeg"/><Relationship Id="rId10" Type="http://schemas.openxmlformats.org/officeDocument/2006/relationships/image" Target="../media/image26.jpeg"/><Relationship Id="rId4" Type="http://schemas.openxmlformats.org/officeDocument/2006/relationships/image" Target="../media/image22.png"/><Relationship Id="rId9"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6.xml"/><Relationship Id="rId7"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35.jpe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hinastor.com/hpc-top500/06303SC2018.html" TargetMode="External"/><Relationship Id="rId2" Type="http://schemas.openxmlformats.org/officeDocument/2006/relationships/hyperlink" Target="http://www.chinastor.com/hpc-top500/06113S242018.html" TargetMode="External"/><Relationship Id="rId1" Type="http://schemas.openxmlformats.org/officeDocument/2006/relationships/slideLayout" Target="../slideLayouts/slideLayout2.xml"/><Relationship Id="rId4" Type="http://schemas.openxmlformats.org/officeDocument/2006/relationships/hyperlink" Target="http://www.chinastor.com/a/servers/0Z5105042014.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em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hyperlink" Target="mailto:rxli@hust.edu.cn" TargetMode="External"/><Relationship Id="rId4" Type="http://schemas.openxmlformats.org/officeDocument/2006/relationships/hyperlink" Target="mailto:idcliyuhua@hust.edu.c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31.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6.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7.xml"/><Relationship Id="rId1" Type="http://schemas.openxmlformats.org/officeDocument/2006/relationships/vmlDrawing" Target="../drawings/vmlDrawing4.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8.xml"/><Relationship Id="rId1" Type="http://schemas.openxmlformats.org/officeDocument/2006/relationships/vmlDrawing" Target="../drawings/vmlDrawing5.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9.xml"/><Relationship Id="rId1" Type="http://schemas.openxmlformats.org/officeDocument/2006/relationships/vmlDrawing" Target="../drawings/vmlDrawing6.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p:txBody>
          <a:bodyPr/>
          <a:lstStyle/>
          <a:p>
            <a:pPr eaLnBrk="1" hangingPunct="1">
              <a:defRPr/>
            </a:pPr>
            <a:r>
              <a:rPr lang="zh-CN" altLang="en-US" sz="3600" smtClean="0"/>
              <a:t>前言</a:t>
            </a:r>
          </a:p>
        </p:txBody>
      </p:sp>
      <p:sp>
        <p:nvSpPr>
          <p:cNvPr id="84995" name="Rectangle 1027"/>
          <p:cNvSpPr>
            <a:spLocks noGrp="1" noChangeArrowheads="1"/>
          </p:cNvSpPr>
          <p:nvPr>
            <p:ph type="body" idx="1"/>
          </p:nvPr>
        </p:nvSpPr>
        <p:spPr>
          <a:xfrm>
            <a:off x="251520" y="1628800"/>
            <a:ext cx="8641655" cy="4679801"/>
          </a:xfrm>
        </p:spPr>
        <p:txBody>
          <a:bodyPr/>
          <a:lstStyle/>
          <a:p>
            <a:pPr eaLnBrk="1" hangingPunct="1">
              <a:defRPr/>
            </a:pPr>
            <a:r>
              <a:rPr lang="zh-CN" altLang="en-US" dirty="0" smtClean="0"/>
              <a:t>对计算机科学的误解</a:t>
            </a:r>
            <a:r>
              <a:rPr lang="en-US" altLang="zh-CN" dirty="0" smtClean="0">
                <a:latin typeface="Arial"/>
              </a:rPr>
              <a:t>——</a:t>
            </a:r>
          </a:p>
          <a:p>
            <a:pPr lvl="1" eaLnBrk="1" hangingPunct="1">
              <a:defRPr/>
            </a:pPr>
            <a:r>
              <a:rPr lang="zh-CN" altLang="en-US" dirty="0" smtClean="0"/>
              <a:t>这门学科的主要工作就是编程和游览网络</a:t>
            </a:r>
            <a:endParaRPr lang="en-US" altLang="zh-CN" dirty="0" smtClean="0"/>
          </a:p>
          <a:p>
            <a:pPr lvl="1" eaLnBrk="1" hangingPunct="1">
              <a:defRPr/>
            </a:pPr>
            <a:endParaRPr lang="zh-CN" altLang="en-US" dirty="0" smtClean="0"/>
          </a:p>
          <a:p>
            <a:pPr eaLnBrk="1" hangingPunct="1">
              <a:defRPr/>
            </a:pPr>
            <a:r>
              <a:rPr lang="zh-CN" altLang="en-US" dirty="0" smtClean="0"/>
              <a:t>本课程的目的</a:t>
            </a:r>
            <a:r>
              <a:rPr lang="en-US" altLang="zh-CN" dirty="0" smtClean="0">
                <a:latin typeface="Arial"/>
              </a:rPr>
              <a:t>——</a:t>
            </a:r>
            <a:endParaRPr lang="en-US" altLang="zh-CN" dirty="0" smtClean="0"/>
          </a:p>
          <a:p>
            <a:pPr lvl="1" eaLnBrk="1" hangingPunct="1">
              <a:defRPr/>
            </a:pPr>
            <a:r>
              <a:rPr lang="zh-CN" altLang="en-US" dirty="0" smtClean="0"/>
              <a:t>寻求一种统一的思想来认知计算机学科的本质</a:t>
            </a:r>
          </a:p>
          <a:p>
            <a:pPr lvl="1" eaLnBrk="1" hangingPunct="1">
              <a:defRPr/>
            </a:pPr>
            <a:r>
              <a:rPr lang="zh-CN" altLang="en-US" dirty="0" smtClean="0"/>
              <a:t>对计算机学科进行系统化和科学化的描述</a:t>
            </a:r>
          </a:p>
          <a:p>
            <a:pPr lvl="1" eaLnBrk="1" hangingPunct="1">
              <a:defRPr/>
            </a:pPr>
            <a:r>
              <a:rPr lang="zh-CN" altLang="en-US" dirty="0" smtClean="0"/>
              <a:t>关注计算学科中具有共同的、本质特征的内容</a:t>
            </a:r>
          </a:p>
          <a:p>
            <a:pPr lvl="1" eaLnBrk="1" hangingPunct="1">
              <a:defRPr/>
            </a:pPr>
            <a:r>
              <a:rPr lang="zh-CN" altLang="en-US" dirty="0" smtClean="0"/>
              <a:t>对将来四年学习内容有一个框架性的了解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500"/>
                                        <p:tgtEl>
                                          <p:spTgt spid="8499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995">
                                            <p:txEl>
                                              <p:pRg st="1" end="1"/>
                                            </p:txEl>
                                          </p:spTgt>
                                        </p:tgtEl>
                                        <p:attrNameLst>
                                          <p:attrName>style.visibility</p:attrName>
                                        </p:attrNameLst>
                                      </p:cBhvr>
                                      <p:to>
                                        <p:strVal val="visible"/>
                                      </p:to>
                                    </p:set>
                                    <p:animEffect transition="in" filter="fade">
                                      <p:cBhvr>
                                        <p:cTn id="10" dur="500"/>
                                        <p:tgtEl>
                                          <p:spTgt spid="8499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4995">
                                            <p:txEl>
                                              <p:pRg st="3" end="3"/>
                                            </p:txEl>
                                          </p:spTgt>
                                        </p:tgtEl>
                                        <p:attrNameLst>
                                          <p:attrName>style.visibility</p:attrName>
                                        </p:attrNameLst>
                                      </p:cBhvr>
                                      <p:to>
                                        <p:strVal val="visible"/>
                                      </p:to>
                                    </p:set>
                                    <p:animEffect transition="in" filter="fade">
                                      <p:cBhvr>
                                        <p:cTn id="15" dur="500"/>
                                        <p:tgtEl>
                                          <p:spTgt spid="8499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4995">
                                            <p:txEl>
                                              <p:pRg st="4" end="4"/>
                                            </p:txEl>
                                          </p:spTgt>
                                        </p:tgtEl>
                                        <p:attrNameLst>
                                          <p:attrName>style.visibility</p:attrName>
                                        </p:attrNameLst>
                                      </p:cBhvr>
                                      <p:to>
                                        <p:strVal val="visible"/>
                                      </p:to>
                                    </p:set>
                                    <p:animEffect transition="in" filter="fade">
                                      <p:cBhvr>
                                        <p:cTn id="18" dur="500"/>
                                        <p:tgtEl>
                                          <p:spTgt spid="8499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995">
                                            <p:txEl>
                                              <p:pRg st="5" end="5"/>
                                            </p:txEl>
                                          </p:spTgt>
                                        </p:tgtEl>
                                        <p:attrNameLst>
                                          <p:attrName>style.visibility</p:attrName>
                                        </p:attrNameLst>
                                      </p:cBhvr>
                                      <p:to>
                                        <p:strVal val="visible"/>
                                      </p:to>
                                    </p:set>
                                    <p:animEffect transition="in" filter="fade">
                                      <p:cBhvr>
                                        <p:cTn id="21" dur="500"/>
                                        <p:tgtEl>
                                          <p:spTgt spid="8499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995">
                                            <p:txEl>
                                              <p:pRg st="6" end="6"/>
                                            </p:txEl>
                                          </p:spTgt>
                                        </p:tgtEl>
                                        <p:attrNameLst>
                                          <p:attrName>style.visibility</p:attrName>
                                        </p:attrNameLst>
                                      </p:cBhvr>
                                      <p:to>
                                        <p:strVal val="visible"/>
                                      </p:to>
                                    </p:set>
                                    <p:animEffect transition="in" filter="fade">
                                      <p:cBhvr>
                                        <p:cTn id="24" dur="500"/>
                                        <p:tgtEl>
                                          <p:spTgt spid="8499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995">
                                            <p:txEl>
                                              <p:pRg st="7" end="7"/>
                                            </p:txEl>
                                          </p:spTgt>
                                        </p:tgtEl>
                                        <p:attrNameLst>
                                          <p:attrName>style.visibility</p:attrName>
                                        </p:attrNameLst>
                                      </p:cBhvr>
                                      <p:to>
                                        <p:strVal val="visible"/>
                                      </p:to>
                                    </p:set>
                                    <p:animEffect transition="in" filter="fade">
                                      <p:cBhvr>
                                        <p:cTn id="27" dur="500"/>
                                        <p:tgtEl>
                                          <p:spTgt spid="849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0" name="Text Box 16"/>
          <p:cNvSpPr txBox="1">
            <a:spLocks noChangeArrowheads="1"/>
          </p:cNvSpPr>
          <p:nvPr/>
        </p:nvSpPr>
        <p:spPr bwMode="auto">
          <a:xfrm>
            <a:off x="352425" y="155575"/>
            <a:ext cx="4021138"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计算机是什么</a:t>
            </a:r>
            <a:r>
              <a:rPr lang="en-US" altLang="zh-CN" sz="2000">
                <a:ea typeface="华文中宋" pitchFamily="2" charset="-122"/>
              </a:rPr>
              <a:t>?</a:t>
            </a:r>
          </a:p>
          <a:p>
            <a:pPr eaLnBrk="1" hangingPunct="1">
              <a:lnSpc>
                <a:spcPct val="120000"/>
              </a:lnSpc>
            </a:pPr>
            <a:r>
              <a:rPr lang="en-US" altLang="zh-CN" sz="2000">
                <a:ea typeface="华文中宋" pitchFamily="2" charset="-122"/>
              </a:rPr>
              <a:t>(1) </a:t>
            </a:r>
            <a:r>
              <a:rPr lang="zh-CN" altLang="en-US" sz="2000">
                <a:ea typeface="华文中宋" pitchFamily="2" charset="-122"/>
              </a:rPr>
              <a:t>计算机与各种设备中的计算机</a:t>
            </a:r>
            <a:r>
              <a:rPr lang="en-US" altLang="zh-CN" sz="2000">
                <a:ea typeface="华文中宋" pitchFamily="2" charset="-122"/>
              </a:rPr>
              <a:t>?</a:t>
            </a:r>
          </a:p>
        </p:txBody>
      </p:sp>
      <p:sp>
        <p:nvSpPr>
          <p:cNvPr id="14" name="Text Box 16"/>
          <p:cNvSpPr txBox="1">
            <a:spLocks noChangeArrowheads="1"/>
          </p:cNvSpPr>
          <p:nvPr/>
        </p:nvSpPr>
        <p:spPr bwMode="auto">
          <a:xfrm>
            <a:off x="323528" y="1340768"/>
            <a:ext cx="3005138"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ea typeface="华文中宋" pitchFamily="2" charset="-122"/>
              </a:rPr>
              <a:t>计算机是什么</a:t>
            </a:r>
            <a:r>
              <a:rPr lang="en-US" altLang="zh-CN" sz="2000" dirty="0">
                <a:ea typeface="华文中宋" pitchFamily="2" charset="-122"/>
              </a:rPr>
              <a:t>?</a:t>
            </a:r>
          </a:p>
          <a:p>
            <a:pPr eaLnBrk="1" hangingPunct="1">
              <a:lnSpc>
                <a:spcPct val="120000"/>
              </a:lnSpc>
            </a:pPr>
            <a:r>
              <a:rPr lang="en-US" altLang="zh-CN" sz="2000" dirty="0">
                <a:ea typeface="华文中宋" pitchFamily="2" charset="-122"/>
              </a:rPr>
              <a:t>(2) </a:t>
            </a:r>
            <a:r>
              <a:rPr lang="zh-CN" altLang="en-US" sz="2000" dirty="0">
                <a:ea typeface="华文中宋" pitchFamily="2" charset="-122"/>
              </a:rPr>
              <a:t>各种应用中的计算机</a:t>
            </a:r>
            <a:r>
              <a:rPr lang="en-US" altLang="zh-CN" sz="2000" dirty="0">
                <a:ea typeface="华文中宋" pitchFamily="2" charset="-122"/>
              </a:rPr>
              <a:t>?</a:t>
            </a:r>
          </a:p>
        </p:txBody>
      </p:sp>
      <p:pic>
        <p:nvPicPr>
          <p:cNvPr id="1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75856" y="404664"/>
            <a:ext cx="5445075" cy="5405070"/>
          </a:xfrm>
          <a:prstGeom prst="rect">
            <a:avLst/>
          </a:prstGeom>
          <a:noFill/>
          <a:ln w="9525">
            <a:noFill/>
            <a:miter lim="800000"/>
            <a:headEnd/>
            <a:tailEnd/>
          </a:ln>
        </p:spPr>
      </p:pic>
      <p:sp>
        <p:nvSpPr>
          <p:cNvPr id="16" name="Text Box 16"/>
          <p:cNvSpPr txBox="1">
            <a:spLocks noChangeArrowheads="1"/>
          </p:cNvSpPr>
          <p:nvPr/>
        </p:nvSpPr>
        <p:spPr bwMode="auto">
          <a:xfrm>
            <a:off x="323528" y="5013176"/>
            <a:ext cx="3951287"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ea typeface="华文中宋" pitchFamily="2" charset="-122"/>
              </a:rPr>
              <a:t>计算机是什么</a:t>
            </a:r>
            <a:r>
              <a:rPr lang="en-US" altLang="zh-CN" sz="2000" dirty="0">
                <a:ea typeface="华文中宋" pitchFamily="2" charset="-122"/>
              </a:rPr>
              <a:t>?</a:t>
            </a:r>
          </a:p>
          <a:p>
            <a:pPr eaLnBrk="1" hangingPunct="1">
              <a:lnSpc>
                <a:spcPct val="120000"/>
              </a:lnSpc>
            </a:pPr>
            <a:r>
              <a:rPr lang="en-US" altLang="zh-CN" sz="2000" dirty="0">
                <a:ea typeface="华文中宋" pitchFamily="2" charset="-122"/>
              </a:rPr>
              <a:t>(3)</a:t>
            </a:r>
            <a:r>
              <a:rPr lang="zh-CN" altLang="en-US" sz="2000" dirty="0">
                <a:ea typeface="华文中宋" pitchFamily="2" charset="-122"/>
              </a:rPr>
              <a:t>计算机除了硬件，还包括软件</a:t>
            </a:r>
            <a:r>
              <a:rPr lang="en-US" altLang="zh-CN" sz="2000" dirty="0">
                <a:ea typeface="华文中宋" pitchFamily="2" charset="-122"/>
              </a:rPr>
              <a:t>?</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428750" y="5972175"/>
            <a:ext cx="6734175" cy="885825"/>
          </a:xfrm>
          <a:prstGeom prst="rect">
            <a:avLst/>
          </a:prstGeom>
          <a:noFill/>
          <a:ln w="9525">
            <a:noFill/>
            <a:miter lim="800000"/>
            <a:headEnd/>
            <a:tailEnd/>
          </a:ln>
        </p:spPr>
        <p:txBody>
          <a:bodyPr>
            <a:spAutoFit/>
          </a:bodyPr>
          <a:lstStyle/>
          <a:p>
            <a:pPr algn="ctr" eaLnBrk="1" hangingPunct="1">
              <a:lnSpc>
                <a:spcPct val="130000"/>
              </a:lnSpc>
            </a:pPr>
            <a:r>
              <a:rPr kumimoji="1" lang="zh-CN" altLang="en-US" sz="2000" b="1" smtClean="0">
                <a:solidFill>
                  <a:srgbClr val="FF0000"/>
                </a:solidFill>
                <a:latin typeface="Arial" charset="0"/>
                <a:ea typeface="宋体" charset="-122"/>
              </a:rPr>
              <a:t>语义符号化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rPr>
              <a:t>符号计算化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3333CC"/>
                </a:solidFill>
                <a:latin typeface="Arial" charset="0"/>
                <a:ea typeface="宋体" charset="-122"/>
                <a:sym typeface="Wingdings" pitchFamily="2" charset="2"/>
              </a:rPr>
              <a:t>计算</a:t>
            </a:r>
            <a:r>
              <a:rPr kumimoji="1" lang="en-US" altLang="zh-CN" sz="2000" b="1" smtClean="0">
                <a:solidFill>
                  <a:srgbClr val="3333CC"/>
                </a:solidFill>
                <a:latin typeface="Arial" charset="0"/>
                <a:ea typeface="宋体" charset="-122"/>
                <a:sym typeface="Wingdings" pitchFamily="2" charset="2"/>
              </a:rPr>
              <a:t>0(</a:t>
            </a:r>
            <a:r>
              <a:rPr kumimoji="1" lang="zh-CN" altLang="en-US" sz="2000" b="1" smtClean="0">
                <a:solidFill>
                  <a:srgbClr val="3333CC"/>
                </a:solidFill>
                <a:latin typeface="Arial" charset="0"/>
                <a:ea typeface="宋体" charset="-122"/>
                <a:sym typeface="Wingdings" pitchFamily="2" charset="2"/>
              </a:rPr>
              <a:t>和</a:t>
            </a:r>
            <a:r>
              <a:rPr kumimoji="1" lang="en-US" altLang="zh-CN" sz="2000" b="1" smtClean="0">
                <a:solidFill>
                  <a:srgbClr val="3333CC"/>
                </a:solidFill>
                <a:latin typeface="Arial" charset="0"/>
                <a:ea typeface="宋体" charset="-122"/>
                <a:sym typeface="Wingdings" pitchFamily="2" charset="2"/>
              </a:rPr>
              <a:t>)1</a:t>
            </a:r>
            <a:r>
              <a:rPr kumimoji="1" lang="zh-CN" altLang="en-US" sz="2000" b="1" smtClean="0">
                <a:solidFill>
                  <a:srgbClr val="3333CC"/>
                </a:solidFill>
                <a:latin typeface="Arial" charset="0"/>
                <a:ea typeface="宋体" charset="-122"/>
                <a:sym typeface="Wingdings" pitchFamily="2" charset="2"/>
              </a:rPr>
              <a:t>化</a:t>
            </a:r>
          </a:p>
          <a:p>
            <a:pPr algn="ctr" eaLnBrk="1" hangingPunct="1">
              <a:lnSpc>
                <a:spcPct val="130000"/>
              </a:lnSpc>
            </a:pPr>
            <a:r>
              <a:rPr kumimoji="1" lang="en-US" altLang="zh-CN" sz="2000" b="1" smtClean="0">
                <a:solidFill>
                  <a:srgbClr val="000000"/>
                </a:solidFill>
                <a:latin typeface="Arial" charset="0"/>
                <a:ea typeface="宋体" charset="-122"/>
                <a:sym typeface="Wingdings" pitchFamily="2" charset="2"/>
              </a:rPr>
              <a:t>  </a:t>
            </a:r>
            <a:r>
              <a:rPr kumimoji="1" lang="en-US" altLang="zh-CN" sz="2000" b="1" smtClean="0">
                <a:solidFill>
                  <a:srgbClr val="008000"/>
                </a:solidFill>
                <a:latin typeface="Arial" charset="0"/>
                <a:ea typeface="宋体" charset="-122"/>
                <a:sym typeface="Wingdings" pitchFamily="2" charset="2"/>
              </a:rPr>
              <a:t>0(</a:t>
            </a:r>
            <a:r>
              <a:rPr kumimoji="1" lang="zh-CN" altLang="en-US" sz="2000" b="1" smtClean="0">
                <a:solidFill>
                  <a:srgbClr val="008000"/>
                </a:solidFill>
                <a:latin typeface="Arial" charset="0"/>
                <a:ea typeface="宋体" charset="-122"/>
                <a:sym typeface="Wingdings" pitchFamily="2" charset="2"/>
              </a:rPr>
              <a:t>和</a:t>
            </a:r>
            <a:r>
              <a:rPr kumimoji="1" lang="en-US" altLang="zh-CN" sz="2000" b="1" smtClean="0">
                <a:solidFill>
                  <a:srgbClr val="008000"/>
                </a:solidFill>
                <a:latin typeface="Arial" charset="0"/>
                <a:ea typeface="宋体" charset="-122"/>
                <a:sym typeface="Wingdings" pitchFamily="2" charset="2"/>
              </a:rPr>
              <a:t>) 1</a:t>
            </a:r>
            <a:r>
              <a:rPr kumimoji="1" lang="zh-CN" altLang="en-US" sz="2000" b="1" smtClean="0">
                <a:solidFill>
                  <a:srgbClr val="008000"/>
                </a:solidFill>
                <a:latin typeface="Arial" charset="0"/>
                <a:ea typeface="宋体" charset="-122"/>
                <a:sym typeface="Wingdings" pitchFamily="2" charset="2"/>
              </a:rPr>
              <a:t>自动化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分层构造化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构造集成化</a:t>
            </a:r>
            <a:r>
              <a:rPr kumimoji="1" lang="zh-CN" altLang="en-US" sz="2000" b="1" smtClean="0">
                <a:solidFill>
                  <a:srgbClr val="3333CC"/>
                </a:solidFill>
                <a:latin typeface="Arial" charset="0"/>
                <a:ea typeface="宋体" charset="-122"/>
              </a:rPr>
              <a:t>；</a:t>
            </a:r>
          </a:p>
        </p:txBody>
      </p:sp>
      <p:pic>
        <p:nvPicPr>
          <p:cNvPr id="44035" name="Picture 3"/>
          <p:cNvPicPr>
            <a:picLocks noChangeAspect="1" noChangeArrowheads="1"/>
          </p:cNvPicPr>
          <p:nvPr/>
        </p:nvPicPr>
        <p:blipFill>
          <a:blip r:embed="rId3" cstate="print"/>
          <a:srcRect/>
          <a:stretch>
            <a:fillRect/>
          </a:stretch>
        </p:blipFill>
        <p:spPr bwMode="auto">
          <a:xfrm>
            <a:off x="1020763" y="1404938"/>
            <a:ext cx="7385050" cy="4464050"/>
          </a:xfrm>
          <a:prstGeom prst="rect">
            <a:avLst/>
          </a:prstGeom>
          <a:noFill/>
          <a:ln w="76200">
            <a:solidFill>
              <a:srgbClr val="FF0000"/>
            </a:solidFill>
            <a:miter lim="800000"/>
            <a:headEnd/>
            <a:tailEnd/>
          </a:ln>
        </p:spPr>
      </p:pic>
      <p:sp>
        <p:nvSpPr>
          <p:cNvPr id="46084" name="Text Box 16"/>
          <p:cNvSpPr txBox="1">
            <a:spLocks noChangeArrowheads="1"/>
          </p:cNvSpPr>
          <p:nvPr/>
        </p:nvSpPr>
        <p:spPr bwMode="auto">
          <a:xfrm>
            <a:off x="163513" y="0"/>
            <a:ext cx="7999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(9) </a:t>
            </a:r>
            <a:r>
              <a:rPr kumimoji="1" lang="zh-CN" altLang="en-US" sz="2000" b="1" dirty="0">
                <a:solidFill>
                  <a:srgbClr val="2D2DB9"/>
                </a:solidFill>
                <a:latin typeface="Arial" charset="0"/>
                <a:ea typeface="华文中宋" pitchFamily="2" charset="-122"/>
              </a:rPr>
              <a:t>非数值性信息表达与计算在</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符号化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计算化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自动化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思维中的位置</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5058"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lang="zh-CN" altLang="zh-CN" sz="3600" b="1" smtClean="0">
                <a:solidFill>
                  <a:srgbClr val="000000"/>
                </a:solidFill>
                <a:latin typeface="Arial" charset="0"/>
              </a:rPr>
              <a:t>0和1与电子技术实现</a:t>
            </a:r>
            <a:endParaRPr lang="en-US" altLang="zh-CN" sz="3600" b="1" smtClean="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73038" y="1169988"/>
            <a:ext cx="8426450" cy="603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实现</a:t>
            </a:r>
            <a:r>
              <a:rPr kumimoji="1" lang="en-US" altLang="zh-CN" b="1" smtClean="0">
                <a:solidFill>
                  <a:srgbClr val="000000"/>
                </a:solidFill>
                <a:latin typeface="Arial" charset="0"/>
                <a:ea typeface="华文宋体" pitchFamily="2" charset="-122"/>
              </a:rPr>
              <a:t>0</a:t>
            </a:r>
            <a:r>
              <a:rPr kumimoji="1" lang="zh-CN" altLang="en-US" b="1" smtClean="0">
                <a:solidFill>
                  <a:srgbClr val="000000"/>
                </a:solidFill>
                <a:latin typeface="Arial" charset="0"/>
                <a:ea typeface="华文宋体" pitchFamily="2" charset="-122"/>
              </a:rPr>
              <a:t>和</a:t>
            </a:r>
            <a:r>
              <a:rPr kumimoji="1" lang="en-US" altLang="zh-CN" b="1" smtClean="0">
                <a:solidFill>
                  <a:srgbClr val="000000"/>
                </a:solidFill>
                <a:latin typeface="Arial" charset="0"/>
                <a:ea typeface="华文宋体" pitchFamily="2" charset="-122"/>
              </a:rPr>
              <a:t>1</a:t>
            </a:r>
            <a:r>
              <a:rPr kumimoji="1" lang="zh-CN" altLang="en-US" b="1" smtClean="0">
                <a:solidFill>
                  <a:srgbClr val="000000"/>
                </a:solidFill>
                <a:latin typeface="Arial" charset="0"/>
                <a:ea typeface="华文宋体" pitchFamily="2" charset="-122"/>
              </a:rPr>
              <a:t>的基本元器件</a:t>
            </a:r>
            <a:r>
              <a:rPr kumimoji="1" lang="en-US" altLang="zh-CN" b="1"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电信号和继电器开关</a:t>
            </a:r>
            <a:endParaRPr kumimoji="1" lang="en-US" altLang="zh-CN" b="1" smtClean="0">
              <a:solidFill>
                <a:srgbClr val="000000"/>
              </a:solidFill>
              <a:latin typeface="Arial" charset="0"/>
              <a:ea typeface="华文宋体" pitchFamily="2" charset="-122"/>
            </a:endParaRPr>
          </a:p>
        </p:txBody>
      </p:sp>
      <p:sp>
        <p:nvSpPr>
          <p:cNvPr id="46083" name="Text Box 3"/>
          <p:cNvSpPr txBox="1">
            <a:spLocks noChangeArrowheads="1"/>
          </p:cNvSpPr>
          <p:nvPr/>
        </p:nvSpPr>
        <p:spPr bwMode="auto">
          <a:xfrm>
            <a:off x="212725" y="3095625"/>
            <a:ext cx="8453438" cy="519113"/>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r>
              <a:rPr kumimoji="1" lang="zh-CN" altLang="en-US" sz="2000" smtClean="0">
                <a:solidFill>
                  <a:srgbClr val="000000"/>
                </a:solidFill>
                <a:latin typeface="Arial" charset="0"/>
                <a:ea typeface="华文宋体" pitchFamily="2" charset="-122"/>
              </a:rPr>
              <a:t>用继电器开关实现基本逻辑运算</a:t>
            </a:r>
            <a:r>
              <a:rPr kumimoji="1" lang="en-US" altLang="zh-CN" sz="2000" smtClean="0">
                <a:solidFill>
                  <a:srgbClr val="000000"/>
                </a:solidFill>
                <a:latin typeface="Arial" charset="0"/>
                <a:ea typeface="华文宋体" pitchFamily="2" charset="-122"/>
              </a:rPr>
              <a:t> </a:t>
            </a:r>
          </a:p>
        </p:txBody>
      </p:sp>
      <p:grpSp>
        <p:nvGrpSpPr>
          <p:cNvPr id="2" name="Group 4"/>
          <p:cNvGrpSpPr>
            <a:grpSpLocks/>
          </p:cNvGrpSpPr>
          <p:nvPr/>
        </p:nvGrpSpPr>
        <p:grpSpPr bwMode="auto">
          <a:xfrm>
            <a:off x="2951163" y="1811338"/>
            <a:ext cx="3027362" cy="1074737"/>
            <a:chOff x="1140" y="1667"/>
            <a:chExt cx="1907" cy="677"/>
          </a:xfrm>
        </p:grpSpPr>
        <p:sp>
          <p:nvSpPr>
            <p:cNvPr id="46095" name="Text Box 5"/>
            <p:cNvSpPr txBox="1">
              <a:spLocks noChangeArrowheads="1"/>
            </p:cNvSpPr>
            <p:nvPr/>
          </p:nvSpPr>
          <p:spPr bwMode="auto">
            <a:xfrm>
              <a:off x="1140" y="2152"/>
              <a:ext cx="1796" cy="192"/>
            </a:xfrm>
            <a:prstGeom prst="rect">
              <a:avLst/>
            </a:prstGeom>
            <a:noFill/>
            <a:ln w="9525">
              <a:noFill/>
              <a:miter lim="800000"/>
              <a:headEnd/>
              <a:tailEnd/>
            </a:ln>
          </p:spPr>
          <p:txBody>
            <a:bodyPr wrap="none">
              <a:spAutoFit/>
            </a:bodyPr>
            <a:lstStyle/>
            <a:p>
              <a:pPr algn="ctr" eaLnBrk="1" hangingPunct="1"/>
              <a:r>
                <a:rPr kumimoji="1" lang="zh-CN" altLang="en-US" sz="1400" smtClean="0">
                  <a:solidFill>
                    <a:srgbClr val="000000"/>
                  </a:solidFill>
                  <a:latin typeface="宋体" charset="-122"/>
                  <a:ea typeface="宋体" charset="-122"/>
                </a:rPr>
                <a:t>数字信号：高电平为</a:t>
              </a:r>
              <a:r>
                <a:rPr kumimoji="1" lang="en-US" altLang="zh-CN" sz="1400" smtClean="0">
                  <a:solidFill>
                    <a:srgbClr val="000000"/>
                  </a:solidFill>
                  <a:latin typeface="宋体" charset="-122"/>
                  <a:ea typeface="宋体" charset="-122"/>
                </a:rPr>
                <a:t>1, </a:t>
              </a:r>
              <a:r>
                <a:rPr kumimoji="1" lang="zh-CN" altLang="en-US" sz="1400" smtClean="0">
                  <a:solidFill>
                    <a:srgbClr val="000000"/>
                  </a:solidFill>
                  <a:latin typeface="宋体" charset="-122"/>
                  <a:ea typeface="宋体" charset="-122"/>
                </a:rPr>
                <a:t>低电平为</a:t>
              </a:r>
              <a:r>
                <a:rPr kumimoji="1" lang="en-US" altLang="zh-CN" sz="1400" smtClean="0">
                  <a:solidFill>
                    <a:srgbClr val="000000"/>
                  </a:solidFill>
                  <a:latin typeface="宋体" charset="-122"/>
                  <a:ea typeface="宋体" charset="-122"/>
                </a:rPr>
                <a:t>0</a:t>
              </a:r>
            </a:p>
          </p:txBody>
        </p:sp>
        <p:sp>
          <p:nvSpPr>
            <p:cNvPr id="46096" name="Freeform 6"/>
            <p:cNvSpPr>
              <a:spLocks/>
            </p:cNvSpPr>
            <p:nvPr/>
          </p:nvSpPr>
          <p:spPr bwMode="auto">
            <a:xfrm>
              <a:off x="2219" y="1675"/>
              <a:ext cx="828" cy="336"/>
            </a:xfrm>
            <a:custGeom>
              <a:avLst/>
              <a:gdLst>
                <a:gd name="T0" fmla="*/ 0 w 828"/>
                <a:gd name="T1" fmla="*/ 336 h 336"/>
                <a:gd name="T2" fmla="*/ 256 w 828"/>
                <a:gd name="T3" fmla="*/ 336 h 336"/>
                <a:gd name="T4" fmla="*/ 256 w 828"/>
                <a:gd name="T5" fmla="*/ 0 h 336"/>
                <a:gd name="T6" fmla="*/ 563 w 828"/>
                <a:gd name="T7" fmla="*/ 0 h 336"/>
                <a:gd name="T8" fmla="*/ 563 w 828"/>
                <a:gd name="T9" fmla="*/ 336 h 336"/>
                <a:gd name="T10" fmla="*/ 828 w 828"/>
                <a:gd name="T11" fmla="*/ 336 h 336"/>
                <a:gd name="T12" fmla="*/ 0 60000 65536"/>
                <a:gd name="T13" fmla="*/ 0 60000 65536"/>
                <a:gd name="T14" fmla="*/ 0 60000 65536"/>
                <a:gd name="T15" fmla="*/ 0 60000 65536"/>
                <a:gd name="T16" fmla="*/ 0 60000 65536"/>
                <a:gd name="T17" fmla="*/ 0 60000 65536"/>
                <a:gd name="T18" fmla="*/ 0 w 828"/>
                <a:gd name="T19" fmla="*/ 0 h 336"/>
                <a:gd name="T20" fmla="*/ 828 w 828"/>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828" h="336">
                  <a:moveTo>
                    <a:pt x="0" y="336"/>
                  </a:moveTo>
                  <a:lnTo>
                    <a:pt x="256" y="336"/>
                  </a:lnTo>
                  <a:lnTo>
                    <a:pt x="256" y="0"/>
                  </a:lnTo>
                  <a:lnTo>
                    <a:pt x="563" y="0"/>
                  </a:lnTo>
                  <a:lnTo>
                    <a:pt x="563" y="336"/>
                  </a:lnTo>
                  <a:lnTo>
                    <a:pt x="828" y="336"/>
                  </a:lnTo>
                </a:path>
              </a:pathLst>
            </a:custGeom>
            <a:noFill/>
            <a:ln w="5715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6097" name="Line 7"/>
            <p:cNvSpPr>
              <a:spLocks noChangeShapeType="1"/>
            </p:cNvSpPr>
            <p:nvPr/>
          </p:nvSpPr>
          <p:spPr bwMode="auto">
            <a:xfrm>
              <a:off x="1147" y="2011"/>
              <a:ext cx="720" cy="0"/>
            </a:xfrm>
            <a:prstGeom prst="line">
              <a:avLst/>
            </a:prstGeom>
            <a:noFill/>
            <a:ln w="5715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6098" name="Text Box 8"/>
            <p:cNvSpPr txBox="1">
              <a:spLocks noChangeArrowheads="1"/>
            </p:cNvSpPr>
            <p:nvPr/>
          </p:nvSpPr>
          <p:spPr bwMode="auto">
            <a:xfrm>
              <a:off x="1411" y="1667"/>
              <a:ext cx="24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3333CC"/>
                  </a:solidFill>
                  <a:latin typeface="Times New Roman" pitchFamily="18" charset="0"/>
                  <a:ea typeface="隶书" pitchFamily="49" charset="-122"/>
                </a:rPr>
                <a:t>0</a:t>
              </a:r>
            </a:p>
          </p:txBody>
        </p:sp>
        <p:sp>
          <p:nvSpPr>
            <p:cNvPr id="46099" name="Text Box 9"/>
            <p:cNvSpPr txBox="1">
              <a:spLocks noChangeArrowheads="1"/>
            </p:cNvSpPr>
            <p:nvPr/>
          </p:nvSpPr>
          <p:spPr bwMode="auto">
            <a:xfrm>
              <a:off x="2507" y="1675"/>
              <a:ext cx="24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3333CC"/>
                  </a:solidFill>
                  <a:latin typeface="Times New Roman" pitchFamily="18" charset="0"/>
                  <a:ea typeface="隶书" pitchFamily="49" charset="-122"/>
                </a:rPr>
                <a:t>1</a:t>
              </a:r>
            </a:p>
          </p:txBody>
        </p:sp>
      </p:grpSp>
      <p:grpSp>
        <p:nvGrpSpPr>
          <p:cNvPr id="3" name="Group 10"/>
          <p:cNvGrpSpPr>
            <a:grpSpLocks/>
          </p:cNvGrpSpPr>
          <p:nvPr/>
        </p:nvGrpSpPr>
        <p:grpSpPr bwMode="auto">
          <a:xfrm>
            <a:off x="390525" y="4116388"/>
            <a:ext cx="2619375" cy="1593850"/>
            <a:chOff x="246" y="2999"/>
            <a:chExt cx="1650" cy="1004"/>
          </a:xfrm>
        </p:grpSpPr>
        <p:pic>
          <p:nvPicPr>
            <p:cNvPr id="46093" name="Picture 11"/>
            <p:cNvPicPr>
              <a:picLocks noChangeAspect="1" noChangeArrowheads="1"/>
            </p:cNvPicPr>
            <p:nvPr/>
          </p:nvPicPr>
          <p:blipFill>
            <a:blip r:embed="rId3" cstate="print"/>
            <a:srcRect/>
            <a:stretch>
              <a:fillRect/>
            </a:stretch>
          </p:blipFill>
          <p:spPr bwMode="auto">
            <a:xfrm>
              <a:off x="275" y="2999"/>
              <a:ext cx="1592" cy="745"/>
            </a:xfrm>
            <a:prstGeom prst="rect">
              <a:avLst/>
            </a:prstGeom>
            <a:noFill/>
            <a:ln w="9525">
              <a:noFill/>
              <a:miter lim="800000"/>
              <a:headEnd/>
              <a:tailEnd/>
            </a:ln>
          </p:spPr>
        </p:pic>
        <p:sp>
          <p:nvSpPr>
            <p:cNvPr id="46094" name="Text Box 12"/>
            <p:cNvSpPr txBox="1">
              <a:spLocks noChangeArrowheads="1"/>
            </p:cNvSpPr>
            <p:nvPr/>
          </p:nvSpPr>
          <p:spPr bwMode="auto">
            <a:xfrm>
              <a:off x="246" y="3715"/>
              <a:ext cx="1650" cy="288"/>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华文宋体" pitchFamily="2" charset="-122"/>
                  <a:ea typeface="华文宋体" pitchFamily="2" charset="-122"/>
                </a:rPr>
                <a:t>“</a:t>
              </a:r>
              <a:r>
                <a:rPr kumimoji="1" lang="zh-CN" altLang="en-US" sz="2000" b="1" smtClean="0">
                  <a:solidFill>
                    <a:srgbClr val="FF0000"/>
                  </a:solidFill>
                  <a:latin typeface="Arial" charset="0"/>
                  <a:ea typeface="华文宋体" pitchFamily="2" charset="-122"/>
                </a:rPr>
                <a:t>与</a:t>
              </a:r>
              <a:r>
                <a:rPr kumimoji="1" lang="zh-CN" altLang="en-US" sz="2000" b="1" smtClean="0">
                  <a:solidFill>
                    <a:srgbClr val="000000"/>
                  </a:solidFill>
                  <a:latin typeface="华文宋体" pitchFamily="2" charset="-122"/>
                  <a:ea typeface="华文宋体" pitchFamily="2" charset="-122"/>
                </a:rPr>
                <a:t>”</a:t>
              </a:r>
              <a:r>
                <a:rPr kumimoji="1" lang="zh-CN" altLang="en-US" sz="2000" b="1" smtClean="0">
                  <a:solidFill>
                    <a:srgbClr val="000000"/>
                  </a:solidFill>
                  <a:latin typeface="Arial" charset="0"/>
                  <a:ea typeface="华文宋体" pitchFamily="2" charset="-122"/>
                </a:rPr>
                <a:t>运算电路</a:t>
              </a:r>
            </a:p>
          </p:txBody>
        </p:sp>
      </p:grpSp>
      <p:grpSp>
        <p:nvGrpSpPr>
          <p:cNvPr id="4" name="Group 13"/>
          <p:cNvGrpSpPr>
            <a:grpSpLocks/>
          </p:cNvGrpSpPr>
          <p:nvPr/>
        </p:nvGrpSpPr>
        <p:grpSpPr bwMode="auto">
          <a:xfrm>
            <a:off x="3300413" y="3898900"/>
            <a:ext cx="2935287" cy="1833563"/>
            <a:chOff x="2079" y="2862"/>
            <a:chExt cx="1849" cy="1155"/>
          </a:xfrm>
        </p:grpSpPr>
        <p:pic>
          <p:nvPicPr>
            <p:cNvPr id="46091" name="Picture 14"/>
            <p:cNvPicPr>
              <a:picLocks noChangeAspect="1" noChangeArrowheads="1"/>
            </p:cNvPicPr>
            <p:nvPr/>
          </p:nvPicPr>
          <p:blipFill>
            <a:blip r:embed="rId4" cstate="print"/>
            <a:srcRect/>
            <a:stretch>
              <a:fillRect/>
            </a:stretch>
          </p:blipFill>
          <p:spPr bwMode="auto">
            <a:xfrm>
              <a:off x="2166" y="2862"/>
              <a:ext cx="1655" cy="939"/>
            </a:xfrm>
            <a:prstGeom prst="rect">
              <a:avLst/>
            </a:prstGeom>
            <a:noFill/>
            <a:ln w="9525">
              <a:noFill/>
              <a:miter lim="800000"/>
              <a:headEnd/>
              <a:tailEnd/>
            </a:ln>
          </p:spPr>
        </p:pic>
        <p:sp>
          <p:nvSpPr>
            <p:cNvPr id="46092" name="Text Box 15"/>
            <p:cNvSpPr txBox="1">
              <a:spLocks noChangeArrowheads="1"/>
            </p:cNvSpPr>
            <p:nvPr/>
          </p:nvSpPr>
          <p:spPr bwMode="auto">
            <a:xfrm>
              <a:off x="2079" y="3729"/>
              <a:ext cx="1849" cy="288"/>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华文宋体" pitchFamily="2" charset="-122"/>
                  <a:ea typeface="华文宋体" pitchFamily="2" charset="-122"/>
                </a:rPr>
                <a:t>“</a:t>
              </a:r>
              <a:r>
                <a:rPr kumimoji="1" lang="zh-CN" altLang="en-US" sz="2000" b="1" smtClean="0">
                  <a:solidFill>
                    <a:srgbClr val="FF0000"/>
                  </a:solidFill>
                  <a:latin typeface="Arial" charset="0"/>
                  <a:ea typeface="华文宋体" pitchFamily="2" charset="-122"/>
                </a:rPr>
                <a:t>或</a:t>
              </a:r>
              <a:r>
                <a:rPr kumimoji="1" lang="zh-CN" altLang="en-US" sz="2000" b="1" smtClean="0">
                  <a:solidFill>
                    <a:srgbClr val="000000"/>
                  </a:solidFill>
                  <a:latin typeface="华文宋体" pitchFamily="2" charset="-122"/>
                  <a:ea typeface="华文宋体" pitchFamily="2" charset="-122"/>
                </a:rPr>
                <a:t>”</a:t>
              </a:r>
              <a:r>
                <a:rPr kumimoji="1" lang="zh-CN" altLang="en-US" sz="2000" b="1" smtClean="0">
                  <a:solidFill>
                    <a:srgbClr val="000000"/>
                  </a:solidFill>
                  <a:latin typeface="Arial" charset="0"/>
                  <a:ea typeface="华文宋体" pitchFamily="2" charset="-122"/>
                </a:rPr>
                <a:t>运算电路</a:t>
              </a:r>
            </a:p>
          </p:txBody>
        </p:sp>
      </p:grpSp>
      <p:grpSp>
        <p:nvGrpSpPr>
          <p:cNvPr id="5" name="Group 16"/>
          <p:cNvGrpSpPr>
            <a:grpSpLocks/>
          </p:cNvGrpSpPr>
          <p:nvPr/>
        </p:nvGrpSpPr>
        <p:grpSpPr bwMode="auto">
          <a:xfrm>
            <a:off x="6524625" y="4162425"/>
            <a:ext cx="2619375" cy="1587500"/>
            <a:chOff x="4110" y="3028"/>
            <a:chExt cx="1650" cy="1000"/>
          </a:xfrm>
        </p:grpSpPr>
        <p:pic>
          <p:nvPicPr>
            <p:cNvPr id="46089" name="Picture 17"/>
            <p:cNvPicPr>
              <a:picLocks noChangeAspect="1" noChangeArrowheads="1"/>
            </p:cNvPicPr>
            <p:nvPr/>
          </p:nvPicPr>
          <p:blipFill>
            <a:blip r:embed="rId5" cstate="print"/>
            <a:srcRect/>
            <a:stretch>
              <a:fillRect/>
            </a:stretch>
          </p:blipFill>
          <p:spPr bwMode="auto">
            <a:xfrm>
              <a:off x="4162" y="3028"/>
              <a:ext cx="1446" cy="751"/>
            </a:xfrm>
            <a:prstGeom prst="rect">
              <a:avLst/>
            </a:prstGeom>
            <a:noFill/>
            <a:ln w="9525">
              <a:noFill/>
              <a:miter lim="800000"/>
              <a:headEnd/>
              <a:tailEnd/>
            </a:ln>
          </p:spPr>
        </p:pic>
        <p:sp>
          <p:nvSpPr>
            <p:cNvPr id="46090" name="Text Box 18"/>
            <p:cNvSpPr txBox="1">
              <a:spLocks noChangeArrowheads="1"/>
            </p:cNvSpPr>
            <p:nvPr/>
          </p:nvSpPr>
          <p:spPr bwMode="auto">
            <a:xfrm>
              <a:off x="4110" y="3740"/>
              <a:ext cx="1650" cy="288"/>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宋体" charset="-122"/>
                  <a:ea typeface="宋体" charset="-122"/>
                </a:rPr>
                <a:t>“</a:t>
              </a:r>
              <a:r>
                <a:rPr kumimoji="1" lang="zh-CN" altLang="en-US" sz="2000" b="1" smtClean="0">
                  <a:solidFill>
                    <a:srgbClr val="FF0000"/>
                  </a:solidFill>
                  <a:latin typeface="Arial" charset="0"/>
                  <a:ea typeface="宋体" charset="-122"/>
                </a:rPr>
                <a:t>非</a:t>
              </a:r>
              <a:r>
                <a:rPr kumimoji="1" lang="zh-CN" altLang="en-US" sz="2000" b="1" smtClean="0">
                  <a:solidFill>
                    <a:srgbClr val="000000"/>
                  </a:solidFill>
                  <a:latin typeface="宋体" charset="-122"/>
                  <a:ea typeface="宋体" charset="-122"/>
                </a:rPr>
                <a:t>”</a:t>
              </a:r>
              <a:r>
                <a:rPr kumimoji="1" lang="zh-CN" altLang="en-US" sz="2000" b="1" smtClean="0">
                  <a:solidFill>
                    <a:srgbClr val="000000"/>
                  </a:solidFill>
                  <a:latin typeface="Arial" charset="0"/>
                  <a:ea typeface="宋体" charset="-122"/>
                </a:rPr>
                <a:t>运算电路</a:t>
              </a:r>
              <a:endParaRPr kumimoji="1" lang="zh-CN" altLang="en-US" sz="2000" smtClean="0">
                <a:solidFill>
                  <a:srgbClr val="000000"/>
                </a:solidFill>
                <a:latin typeface="Arial" charset="0"/>
                <a:ea typeface="华文宋体" pitchFamily="2" charset="-122"/>
              </a:endParaRPr>
            </a:p>
          </p:txBody>
        </p:sp>
      </p:grpSp>
      <p:sp>
        <p:nvSpPr>
          <p:cNvPr id="48136" name="Text Box 16"/>
          <p:cNvSpPr txBox="1">
            <a:spLocks noChangeArrowheads="1"/>
          </p:cNvSpPr>
          <p:nvPr/>
        </p:nvSpPr>
        <p:spPr bwMode="auto">
          <a:xfrm>
            <a:off x="163513" y="0"/>
            <a:ext cx="4557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kumimoji="1" lang="en-US" altLang="zh-CN" sz="2000" b="1" dirty="0">
                <a:solidFill>
                  <a:srgbClr val="2D2DB9"/>
                </a:solidFill>
                <a:latin typeface="Arial" charset="0"/>
                <a:ea typeface="华文中宋" pitchFamily="2" charset="-122"/>
              </a:rPr>
              <a:t>(1) </a:t>
            </a:r>
            <a:r>
              <a:rPr kumimoji="1" lang="zh-CN" altLang="en-US" sz="2000" b="1" dirty="0">
                <a:solidFill>
                  <a:srgbClr val="2D2DB9"/>
                </a:solidFill>
                <a:latin typeface="Arial" charset="0"/>
                <a:ea typeface="华文中宋" pitchFamily="2" charset="-122"/>
              </a:rPr>
              <a:t>如何用电信号及电子元件表达</a:t>
            </a: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srcRect/>
          <a:stretch>
            <a:fillRect/>
          </a:stretch>
        </p:blipFill>
        <p:spPr bwMode="auto">
          <a:xfrm>
            <a:off x="828675" y="2016125"/>
            <a:ext cx="3449638" cy="2139950"/>
          </a:xfrm>
          <a:prstGeom prst="rect">
            <a:avLst/>
          </a:prstGeom>
          <a:noFill/>
          <a:ln w="12700" cap="sq">
            <a:noFill/>
            <a:miter lim="800000"/>
            <a:headEnd type="none" w="sm" len="sm"/>
            <a:tailEnd type="none" w="sm" len="sm"/>
          </a:ln>
        </p:spPr>
      </p:pic>
      <p:sp>
        <p:nvSpPr>
          <p:cNvPr id="47107" name="Text Box 3"/>
          <p:cNvSpPr txBox="1">
            <a:spLocks noChangeArrowheads="1"/>
          </p:cNvSpPr>
          <p:nvPr/>
        </p:nvSpPr>
        <p:spPr bwMode="auto">
          <a:xfrm>
            <a:off x="168275" y="1173163"/>
            <a:ext cx="8516938" cy="1030287"/>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实现</a:t>
            </a:r>
            <a:r>
              <a:rPr kumimoji="1" lang="en-US" altLang="zh-CN" b="1" smtClean="0">
                <a:solidFill>
                  <a:srgbClr val="000000"/>
                </a:solidFill>
                <a:latin typeface="Arial" charset="0"/>
                <a:ea typeface="华文宋体" pitchFamily="2" charset="-122"/>
              </a:rPr>
              <a:t>0</a:t>
            </a:r>
            <a:r>
              <a:rPr kumimoji="1" lang="zh-CN" altLang="en-US" b="1" smtClean="0">
                <a:solidFill>
                  <a:srgbClr val="000000"/>
                </a:solidFill>
                <a:latin typeface="Arial" charset="0"/>
                <a:ea typeface="华文宋体" pitchFamily="2" charset="-122"/>
              </a:rPr>
              <a:t>和</a:t>
            </a:r>
            <a:r>
              <a:rPr kumimoji="1" lang="en-US" altLang="zh-CN" b="1" smtClean="0">
                <a:solidFill>
                  <a:srgbClr val="000000"/>
                </a:solidFill>
                <a:latin typeface="Arial" charset="0"/>
                <a:ea typeface="华文宋体" pitchFamily="2" charset="-122"/>
              </a:rPr>
              <a:t>1</a:t>
            </a:r>
            <a:r>
              <a:rPr kumimoji="1" lang="zh-CN" altLang="en-US" b="1" smtClean="0">
                <a:solidFill>
                  <a:srgbClr val="000000"/>
                </a:solidFill>
                <a:latin typeface="Arial" charset="0"/>
                <a:ea typeface="华文宋体" pitchFamily="2" charset="-122"/>
              </a:rPr>
              <a:t>的基本元器件</a:t>
            </a:r>
            <a:r>
              <a:rPr kumimoji="1" lang="en-US" altLang="zh-CN" b="1"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二极管</a:t>
            </a:r>
          </a:p>
          <a:p>
            <a:pPr eaLnBrk="1" hangingPunct="1">
              <a:lnSpc>
                <a:spcPct val="140000"/>
              </a:lnSpc>
              <a:buClr>
                <a:srgbClr val="0066FF"/>
              </a:buClr>
              <a:buFont typeface="Wingdings" pitchFamily="2" charset="2"/>
              <a:buChar char="u"/>
            </a:pPr>
            <a:r>
              <a:rPr kumimoji="1" lang="zh-CN" altLang="en-US" sz="2000" smtClean="0">
                <a:solidFill>
                  <a:srgbClr val="000000"/>
                </a:solidFill>
                <a:latin typeface="Arial" charset="0"/>
                <a:ea typeface="华文宋体" pitchFamily="2" charset="-122"/>
              </a:rPr>
              <a:t>二极管的基本特性</a:t>
            </a:r>
            <a:endParaRPr kumimoji="1" lang="en-US" altLang="zh-CN" sz="2000" smtClean="0">
              <a:solidFill>
                <a:srgbClr val="000000"/>
              </a:solidFill>
              <a:latin typeface="Arial" charset="0"/>
              <a:ea typeface="华文宋体" pitchFamily="2" charset="-122"/>
            </a:endParaRPr>
          </a:p>
        </p:txBody>
      </p:sp>
      <p:sp>
        <p:nvSpPr>
          <p:cNvPr id="47108" name="AutoShape 4"/>
          <p:cNvSpPr>
            <a:spLocks noChangeAspect="1" noChangeArrowheads="1" noTextEdit="1"/>
          </p:cNvSpPr>
          <p:nvPr/>
        </p:nvSpPr>
        <p:spPr bwMode="auto">
          <a:xfrm>
            <a:off x="4081463" y="2697163"/>
            <a:ext cx="4503737" cy="2243137"/>
          </a:xfrm>
          <a:prstGeom prst="rect">
            <a:avLst/>
          </a:prstGeom>
          <a:no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2" name="Group 5"/>
          <p:cNvGrpSpPr>
            <a:grpSpLocks/>
          </p:cNvGrpSpPr>
          <p:nvPr/>
        </p:nvGrpSpPr>
        <p:grpSpPr bwMode="auto">
          <a:xfrm>
            <a:off x="5094288" y="2216150"/>
            <a:ext cx="3082925" cy="1854200"/>
            <a:chOff x="3254" y="2800"/>
            <a:chExt cx="1544" cy="1032"/>
          </a:xfrm>
        </p:grpSpPr>
        <p:sp>
          <p:nvSpPr>
            <p:cNvPr id="47146" name="Line 6"/>
            <p:cNvSpPr>
              <a:spLocks noChangeShapeType="1"/>
            </p:cNvSpPr>
            <p:nvPr/>
          </p:nvSpPr>
          <p:spPr bwMode="auto">
            <a:xfrm>
              <a:off x="4168" y="3019"/>
              <a:ext cx="40" cy="1"/>
            </a:xfrm>
            <a:prstGeom prst="lin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47" name="Oval 7"/>
            <p:cNvSpPr>
              <a:spLocks noChangeArrowheads="1"/>
            </p:cNvSpPr>
            <p:nvPr/>
          </p:nvSpPr>
          <p:spPr bwMode="auto">
            <a:xfrm>
              <a:off x="4109" y="2989"/>
              <a:ext cx="59" cy="59"/>
            </a:xfrm>
            <a:prstGeom prst="ellips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48" name="Rectangle 8"/>
            <p:cNvSpPr>
              <a:spLocks noChangeArrowheads="1"/>
            </p:cNvSpPr>
            <p:nvPr/>
          </p:nvSpPr>
          <p:spPr bwMode="auto">
            <a:xfrm>
              <a:off x="4029" y="3198"/>
              <a:ext cx="39" cy="93"/>
            </a:xfrm>
            <a:prstGeom prst="rect">
              <a:avLst/>
            </a:prstGeom>
            <a:noFill/>
            <a:ln w="9525">
              <a:noFill/>
              <a:miter lim="800000"/>
              <a:headEnd/>
              <a:tailEnd/>
            </a:ln>
          </p:spPr>
          <p:txBody>
            <a:bodyPr wrap="none" lIns="0" tIns="0" rIns="0" bIns="0">
              <a:spAutoFit/>
            </a:bodyPr>
            <a:lstStyle/>
            <a:p>
              <a:pPr eaLnBrk="1" hangingPunct="1"/>
              <a:r>
                <a:rPr kumimoji="1" lang="en-US" altLang="zh-CN" sz="1100" smtClean="0">
                  <a:solidFill>
                    <a:srgbClr val="000000"/>
                  </a:solidFill>
                  <a:latin typeface="Times New Roman" pitchFamily="18" charset="0"/>
                  <a:ea typeface="隶书" pitchFamily="49" charset="-122"/>
                </a:rPr>
                <a:t>F</a:t>
              </a:r>
              <a:endParaRPr kumimoji="1" lang="en-US" altLang="zh-CN" b="1" smtClean="0">
                <a:solidFill>
                  <a:srgbClr val="000000"/>
                </a:solidFill>
                <a:latin typeface="Arial" charset="0"/>
                <a:ea typeface="隶书" pitchFamily="49" charset="-122"/>
              </a:endParaRPr>
            </a:p>
          </p:txBody>
        </p:sp>
        <p:sp>
          <p:nvSpPr>
            <p:cNvPr id="47149" name="Line 9"/>
            <p:cNvSpPr>
              <a:spLocks noChangeShapeType="1"/>
            </p:cNvSpPr>
            <p:nvPr/>
          </p:nvSpPr>
          <p:spPr bwMode="auto">
            <a:xfrm flipH="1">
              <a:off x="3811" y="3019"/>
              <a:ext cx="39" cy="1"/>
            </a:xfrm>
            <a:prstGeom prst="lin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0" name="Oval 10"/>
            <p:cNvSpPr>
              <a:spLocks noChangeArrowheads="1"/>
            </p:cNvSpPr>
            <p:nvPr/>
          </p:nvSpPr>
          <p:spPr bwMode="auto">
            <a:xfrm>
              <a:off x="3850" y="2989"/>
              <a:ext cx="60" cy="59"/>
            </a:xfrm>
            <a:prstGeom prst="ellips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1" name="Rectangle 11"/>
            <p:cNvSpPr>
              <a:spLocks noChangeArrowheads="1"/>
            </p:cNvSpPr>
            <p:nvPr/>
          </p:nvSpPr>
          <p:spPr bwMode="auto">
            <a:xfrm>
              <a:off x="4009" y="2800"/>
              <a:ext cx="69" cy="127"/>
            </a:xfrm>
            <a:prstGeom prst="rect">
              <a:avLst/>
            </a:prstGeom>
            <a:noFill/>
            <a:ln w="9525">
              <a:noFill/>
              <a:miter lim="800000"/>
              <a:headEnd/>
              <a:tailEnd/>
            </a:ln>
          </p:spPr>
          <p:txBody>
            <a:bodyPr wrap="none" lIns="0" tIns="0" rIns="0" bIns="0">
              <a:spAutoFit/>
            </a:bodyPr>
            <a:lstStyle/>
            <a:p>
              <a:pPr eaLnBrk="1" hangingPunct="1"/>
              <a:r>
                <a:rPr kumimoji="1" lang="en-US" altLang="zh-CN" sz="1500" smtClean="0">
                  <a:solidFill>
                    <a:srgbClr val="000000"/>
                  </a:solidFill>
                  <a:latin typeface="Times New Roman" pitchFamily="18" charset="0"/>
                  <a:ea typeface="隶书" pitchFamily="49" charset="-122"/>
                </a:rPr>
                <a:t>K</a:t>
              </a:r>
              <a:endParaRPr kumimoji="1" lang="en-US" altLang="zh-CN" b="1" smtClean="0">
                <a:solidFill>
                  <a:srgbClr val="000000"/>
                </a:solidFill>
                <a:latin typeface="Arial" charset="0"/>
                <a:ea typeface="隶书" pitchFamily="49" charset="-122"/>
              </a:endParaRPr>
            </a:p>
          </p:txBody>
        </p:sp>
        <p:sp>
          <p:nvSpPr>
            <p:cNvPr id="47152" name="Line 12"/>
            <p:cNvSpPr>
              <a:spLocks noChangeShapeType="1"/>
            </p:cNvSpPr>
            <p:nvPr/>
          </p:nvSpPr>
          <p:spPr bwMode="auto">
            <a:xfrm flipH="1" flipV="1">
              <a:off x="4208" y="3108"/>
              <a:ext cx="60" cy="10"/>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3" name="Line 13"/>
            <p:cNvSpPr>
              <a:spLocks noChangeShapeType="1"/>
            </p:cNvSpPr>
            <p:nvPr/>
          </p:nvSpPr>
          <p:spPr bwMode="auto">
            <a:xfrm flipV="1">
              <a:off x="4208" y="3118"/>
              <a:ext cx="60" cy="10"/>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4" name="Line 14"/>
            <p:cNvSpPr>
              <a:spLocks noChangeShapeType="1"/>
            </p:cNvSpPr>
            <p:nvPr/>
          </p:nvSpPr>
          <p:spPr bwMode="auto">
            <a:xfrm>
              <a:off x="4208" y="3108"/>
              <a:ext cx="1" cy="20"/>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5" name="Line 15"/>
            <p:cNvSpPr>
              <a:spLocks noChangeShapeType="1"/>
            </p:cNvSpPr>
            <p:nvPr/>
          </p:nvSpPr>
          <p:spPr bwMode="auto">
            <a:xfrm>
              <a:off x="4208" y="3128"/>
              <a:ext cx="1"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6" name="Line 16"/>
            <p:cNvSpPr>
              <a:spLocks noChangeShapeType="1"/>
            </p:cNvSpPr>
            <p:nvPr/>
          </p:nvSpPr>
          <p:spPr bwMode="auto">
            <a:xfrm>
              <a:off x="4268" y="3118"/>
              <a:ext cx="1"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7" name="Line 17"/>
            <p:cNvSpPr>
              <a:spLocks noChangeShapeType="1"/>
            </p:cNvSpPr>
            <p:nvPr/>
          </p:nvSpPr>
          <p:spPr bwMode="auto">
            <a:xfrm>
              <a:off x="4208" y="3118"/>
              <a:ext cx="60"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8" name="Line 18"/>
            <p:cNvSpPr>
              <a:spLocks noChangeShapeType="1"/>
            </p:cNvSpPr>
            <p:nvPr/>
          </p:nvSpPr>
          <p:spPr bwMode="auto">
            <a:xfrm>
              <a:off x="4208" y="3108"/>
              <a:ext cx="1"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59" name="Line 19"/>
            <p:cNvSpPr>
              <a:spLocks noChangeShapeType="1"/>
            </p:cNvSpPr>
            <p:nvPr/>
          </p:nvSpPr>
          <p:spPr bwMode="auto">
            <a:xfrm>
              <a:off x="4109" y="3118"/>
              <a:ext cx="99" cy="1"/>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0" name="Line 20"/>
            <p:cNvSpPr>
              <a:spLocks noChangeShapeType="1"/>
            </p:cNvSpPr>
            <p:nvPr/>
          </p:nvSpPr>
          <p:spPr bwMode="auto">
            <a:xfrm>
              <a:off x="4566" y="3208"/>
              <a:ext cx="7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1" name="Line 21"/>
            <p:cNvSpPr>
              <a:spLocks noChangeShapeType="1"/>
            </p:cNvSpPr>
            <p:nvPr/>
          </p:nvSpPr>
          <p:spPr bwMode="auto">
            <a:xfrm>
              <a:off x="4645" y="3208"/>
              <a:ext cx="1" cy="198"/>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2" name="Line 22"/>
            <p:cNvSpPr>
              <a:spLocks noChangeShapeType="1"/>
            </p:cNvSpPr>
            <p:nvPr/>
          </p:nvSpPr>
          <p:spPr bwMode="auto">
            <a:xfrm flipH="1">
              <a:off x="4566" y="3406"/>
              <a:ext cx="7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3" name="Line 23"/>
            <p:cNvSpPr>
              <a:spLocks noChangeShapeType="1"/>
            </p:cNvSpPr>
            <p:nvPr/>
          </p:nvSpPr>
          <p:spPr bwMode="auto">
            <a:xfrm flipV="1">
              <a:off x="4566" y="3208"/>
              <a:ext cx="1" cy="198"/>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4" name="Line 24"/>
            <p:cNvSpPr>
              <a:spLocks noChangeShapeType="1"/>
            </p:cNvSpPr>
            <p:nvPr/>
          </p:nvSpPr>
          <p:spPr bwMode="auto">
            <a:xfrm>
              <a:off x="4606" y="3108"/>
              <a:ext cx="1" cy="100"/>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5" name="Line 25"/>
            <p:cNvSpPr>
              <a:spLocks noChangeShapeType="1"/>
            </p:cNvSpPr>
            <p:nvPr/>
          </p:nvSpPr>
          <p:spPr bwMode="auto">
            <a:xfrm flipV="1">
              <a:off x="4606" y="3406"/>
              <a:ext cx="1" cy="100"/>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6" name="Line 26"/>
            <p:cNvSpPr>
              <a:spLocks noChangeShapeType="1"/>
            </p:cNvSpPr>
            <p:nvPr/>
          </p:nvSpPr>
          <p:spPr bwMode="auto">
            <a:xfrm>
              <a:off x="3463" y="3287"/>
              <a:ext cx="9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7" name="Line 27"/>
            <p:cNvSpPr>
              <a:spLocks noChangeShapeType="1"/>
            </p:cNvSpPr>
            <p:nvPr/>
          </p:nvSpPr>
          <p:spPr bwMode="auto">
            <a:xfrm flipH="1">
              <a:off x="3413" y="3317"/>
              <a:ext cx="19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8" name="Line 28"/>
            <p:cNvSpPr>
              <a:spLocks noChangeShapeType="1"/>
            </p:cNvSpPr>
            <p:nvPr/>
          </p:nvSpPr>
          <p:spPr bwMode="auto">
            <a:xfrm>
              <a:off x="3463" y="3357"/>
              <a:ext cx="9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69" name="Line 29"/>
            <p:cNvSpPr>
              <a:spLocks noChangeShapeType="1"/>
            </p:cNvSpPr>
            <p:nvPr/>
          </p:nvSpPr>
          <p:spPr bwMode="auto">
            <a:xfrm>
              <a:off x="3512" y="3208"/>
              <a:ext cx="1" cy="49"/>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0" name="Line 30"/>
            <p:cNvSpPr>
              <a:spLocks noChangeShapeType="1"/>
            </p:cNvSpPr>
            <p:nvPr/>
          </p:nvSpPr>
          <p:spPr bwMode="auto">
            <a:xfrm flipV="1">
              <a:off x="3512" y="3357"/>
              <a:ext cx="1" cy="59"/>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1" name="Line 31"/>
            <p:cNvSpPr>
              <a:spLocks noChangeShapeType="1"/>
            </p:cNvSpPr>
            <p:nvPr/>
          </p:nvSpPr>
          <p:spPr bwMode="auto">
            <a:xfrm>
              <a:off x="3413" y="3257"/>
              <a:ext cx="199"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2" name="Line 32"/>
            <p:cNvSpPr>
              <a:spLocks noChangeShapeType="1"/>
            </p:cNvSpPr>
            <p:nvPr/>
          </p:nvSpPr>
          <p:spPr bwMode="auto">
            <a:xfrm flipV="1">
              <a:off x="3512" y="3118"/>
              <a:ext cx="1" cy="100"/>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3" name="Line 33"/>
            <p:cNvSpPr>
              <a:spLocks noChangeShapeType="1"/>
            </p:cNvSpPr>
            <p:nvPr/>
          </p:nvSpPr>
          <p:spPr bwMode="auto">
            <a:xfrm>
              <a:off x="3512" y="3118"/>
              <a:ext cx="1" cy="1"/>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4" name="Line 34"/>
            <p:cNvSpPr>
              <a:spLocks noChangeShapeType="1"/>
            </p:cNvSpPr>
            <p:nvPr/>
          </p:nvSpPr>
          <p:spPr bwMode="auto">
            <a:xfrm flipV="1">
              <a:off x="3512" y="3416"/>
              <a:ext cx="1" cy="100"/>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5" name="Line 35"/>
            <p:cNvSpPr>
              <a:spLocks noChangeShapeType="1"/>
            </p:cNvSpPr>
            <p:nvPr/>
          </p:nvSpPr>
          <p:spPr bwMode="auto">
            <a:xfrm flipV="1">
              <a:off x="3878" y="2984"/>
              <a:ext cx="239" cy="10"/>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6" name="Line 36"/>
            <p:cNvSpPr>
              <a:spLocks noChangeShapeType="1"/>
            </p:cNvSpPr>
            <p:nvPr/>
          </p:nvSpPr>
          <p:spPr bwMode="auto">
            <a:xfrm>
              <a:off x="3512" y="3516"/>
              <a:ext cx="1" cy="99"/>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7" name="Line 37"/>
            <p:cNvSpPr>
              <a:spLocks noChangeShapeType="1"/>
            </p:cNvSpPr>
            <p:nvPr/>
          </p:nvSpPr>
          <p:spPr bwMode="auto">
            <a:xfrm flipH="1">
              <a:off x="3811" y="3118"/>
              <a:ext cx="298"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8" name="Line 38"/>
            <p:cNvSpPr>
              <a:spLocks noChangeShapeType="1"/>
            </p:cNvSpPr>
            <p:nvPr/>
          </p:nvSpPr>
          <p:spPr bwMode="auto">
            <a:xfrm>
              <a:off x="4208" y="3019"/>
              <a:ext cx="398"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79" name="Line 39"/>
            <p:cNvSpPr>
              <a:spLocks noChangeShapeType="1"/>
            </p:cNvSpPr>
            <p:nvPr/>
          </p:nvSpPr>
          <p:spPr bwMode="auto">
            <a:xfrm>
              <a:off x="4606" y="3019"/>
              <a:ext cx="1" cy="89"/>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80" name="Line 40"/>
            <p:cNvSpPr>
              <a:spLocks noChangeShapeType="1"/>
            </p:cNvSpPr>
            <p:nvPr/>
          </p:nvSpPr>
          <p:spPr bwMode="auto">
            <a:xfrm>
              <a:off x="3512" y="3615"/>
              <a:ext cx="1094"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81" name="Line 41"/>
            <p:cNvSpPr>
              <a:spLocks noChangeShapeType="1"/>
            </p:cNvSpPr>
            <p:nvPr/>
          </p:nvSpPr>
          <p:spPr bwMode="auto">
            <a:xfrm flipV="1">
              <a:off x="4606" y="3506"/>
              <a:ext cx="1" cy="109"/>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82" name="Line 42"/>
            <p:cNvSpPr>
              <a:spLocks noChangeShapeType="1"/>
            </p:cNvSpPr>
            <p:nvPr/>
          </p:nvSpPr>
          <p:spPr bwMode="auto">
            <a:xfrm flipV="1">
              <a:off x="3512" y="3019"/>
              <a:ext cx="1" cy="99"/>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83" name="Line 43"/>
            <p:cNvSpPr>
              <a:spLocks noChangeShapeType="1"/>
            </p:cNvSpPr>
            <p:nvPr/>
          </p:nvSpPr>
          <p:spPr bwMode="auto">
            <a:xfrm flipH="1">
              <a:off x="3512" y="3019"/>
              <a:ext cx="299"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84" name="Rectangle 44"/>
            <p:cNvSpPr>
              <a:spLocks noChangeArrowheads="1"/>
            </p:cNvSpPr>
            <p:nvPr/>
          </p:nvSpPr>
          <p:spPr bwMode="auto">
            <a:xfrm>
              <a:off x="3254" y="3218"/>
              <a:ext cx="58" cy="127"/>
            </a:xfrm>
            <a:prstGeom prst="rect">
              <a:avLst/>
            </a:prstGeom>
            <a:noFill/>
            <a:ln w="9525">
              <a:noFill/>
              <a:miter lim="800000"/>
              <a:headEnd/>
              <a:tailEnd/>
            </a:ln>
          </p:spPr>
          <p:txBody>
            <a:bodyPr wrap="none" lIns="0" tIns="0" rIns="0" bIns="0">
              <a:spAutoFit/>
            </a:bodyPr>
            <a:lstStyle/>
            <a:p>
              <a:pPr eaLnBrk="1" hangingPunct="1"/>
              <a:r>
                <a:rPr kumimoji="1" lang="en-US" altLang="zh-CN" sz="1500" i="1" smtClean="0">
                  <a:solidFill>
                    <a:srgbClr val="000000"/>
                  </a:solidFill>
                  <a:latin typeface="Times New Roman" pitchFamily="18" charset="0"/>
                  <a:ea typeface="隶书" pitchFamily="49" charset="-122"/>
                </a:rPr>
                <a:t>V</a:t>
              </a:r>
              <a:endParaRPr kumimoji="1" lang="en-US" altLang="zh-CN" b="1" smtClean="0">
                <a:solidFill>
                  <a:srgbClr val="000000"/>
                </a:solidFill>
                <a:latin typeface="Arial" charset="0"/>
                <a:ea typeface="隶书" pitchFamily="49" charset="-122"/>
              </a:endParaRPr>
            </a:p>
          </p:txBody>
        </p:sp>
        <p:sp>
          <p:nvSpPr>
            <p:cNvPr id="47185" name="Rectangle 45"/>
            <p:cNvSpPr>
              <a:spLocks noChangeArrowheads="1"/>
            </p:cNvSpPr>
            <p:nvPr/>
          </p:nvSpPr>
          <p:spPr bwMode="auto">
            <a:xfrm>
              <a:off x="3314" y="3297"/>
              <a:ext cx="39" cy="93"/>
            </a:xfrm>
            <a:prstGeom prst="rect">
              <a:avLst/>
            </a:prstGeom>
            <a:noFill/>
            <a:ln w="9525">
              <a:noFill/>
              <a:miter lim="800000"/>
              <a:headEnd/>
              <a:tailEnd/>
            </a:ln>
          </p:spPr>
          <p:txBody>
            <a:bodyPr wrap="none" lIns="0" tIns="0" rIns="0" bIns="0">
              <a:spAutoFit/>
            </a:bodyPr>
            <a:lstStyle/>
            <a:p>
              <a:pPr eaLnBrk="1" hangingPunct="1"/>
              <a:r>
                <a:rPr kumimoji="1" lang="en-US" altLang="zh-CN" sz="1100" smtClean="0">
                  <a:solidFill>
                    <a:srgbClr val="000000"/>
                  </a:solidFill>
                  <a:latin typeface="Times New Roman" pitchFamily="18" charset="0"/>
                  <a:ea typeface="隶书" pitchFamily="49" charset="-122"/>
                </a:rPr>
                <a:t>F</a:t>
              </a:r>
              <a:endParaRPr kumimoji="1" lang="en-US" altLang="zh-CN" b="1" smtClean="0">
                <a:solidFill>
                  <a:srgbClr val="000000"/>
                </a:solidFill>
                <a:latin typeface="Arial" charset="0"/>
                <a:ea typeface="隶书" pitchFamily="49" charset="-122"/>
              </a:endParaRPr>
            </a:p>
          </p:txBody>
        </p:sp>
        <p:sp>
          <p:nvSpPr>
            <p:cNvPr id="47186" name="Rectangle 46"/>
            <p:cNvSpPr>
              <a:spLocks noChangeArrowheads="1"/>
            </p:cNvSpPr>
            <p:nvPr/>
          </p:nvSpPr>
          <p:spPr bwMode="auto">
            <a:xfrm>
              <a:off x="4755" y="3297"/>
              <a:ext cx="43" cy="93"/>
            </a:xfrm>
            <a:prstGeom prst="rect">
              <a:avLst/>
            </a:prstGeom>
            <a:noFill/>
            <a:ln w="9525">
              <a:noFill/>
              <a:miter lim="800000"/>
              <a:headEnd/>
              <a:tailEnd/>
            </a:ln>
          </p:spPr>
          <p:txBody>
            <a:bodyPr wrap="none" lIns="0" tIns="0" rIns="0" bIns="0">
              <a:spAutoFit/>
            </a:bodyPr>
            <a:lstStyle/>
            <a:p>
              <a:pPr eaLnBrk="1" hangingPunct="1"/>
              <a:r>
                <a:rPr kumimoji="1" lang="en-US" altLang="zh-CN" sz="1100" smtClean="0">
                  <a:solidFill>
                    <a:srgbClr val="000000"/>
                  </a:solidFill>
                  <a:latin typeface="Times New Roman" pitchFamily="18" charset="0"/>
                  <a:ea typeface="隶书" pitchFamily="49" charset="-122"/>
                </a:rPr>
                <a:t>L</a:t>
              </a:r>
              <a:endParaRPr kumimoji="1" lang="en-US" altLang="zh-CN" b="1" smtClean="0">
                <a:solidFill>
                  <a:srgbClr val="000000"/>
                </a:solidFill>
                <a:latin typeface="Arial" charset="0"/>
                <a:ea typeface="隶书" pitchFamily="49" charset="-122"/>
              </a:endParaRPr>
            </a:p>
          </p:txBody>
        </p:sp>
        <p:sp>
          <p:nvSpPr>
            <p:cNvPr id="47187" name="Rectangle 47"/>
            <p:cNvSpPr>
              <a:spLocks noChangeArrowheads="1"/>
            </p:cNvSpPr>
            <p:nvPr/>
          </p:nvSpPr>
          <p:spPr bwMode="auto">
            <a:xfrm>
              <a:off x="4675" y="3237"/>
              <a:ext cx="58" cy="128"/>
            </a:xfrm>
            <a:prstGeom prst="rect">
              <a:avLst/>
            </a:prstGeom>
            <a:noFill/>
            <a:ln w="9525">
              <a:noFill/>
              <a:miter lim="800000"/>
              <a:headEnd/>
              <a:tailEnd/>
            </a:ln>
          </p:spPr>
          <p:txBody>
            <a:bodyPr wrap="none" lIns="0" tIns="0" rIns="0" bIns="0">
              <a:spAutoFit/>
            </a:bodyPr>
            <a:lstStyle/>
            <a:p>
              <a:pPr eaLnBrk="1" hangingPunct="1"/>
              <a:r>
                <a:rPr kumimoji="1" lang="en-US" altLang="zh-CN" sz="1500" i="1" smtClean="0">
                  <a:solidFill>
                    <a:srgbClr val="000000"/>
                  </a:solidFill>
                  <a:latin typeface="Times New Roman" pitchFamily="18" charset="0"/>
                  <a:ea typeface="隶书" pitchFamily="49" charset="-122"/>
                </a:rPr>
                <a:t>R</a:t>
              </a:r>
              <a:endParaRPr kumimoji="1" lang="en-US" altLang="zh-CN" b="1" smtClean="0">
                <a:solidFill>
                  <a:srgbClr val="000000"/>
                </a:solidFill>
                <a:latin typeface="Arial" charset="0"/>
                <a:ea typeface="隶书" pitchFamily="49" charset="-122"/>
              </a:endParaRPr>
            </a:p>
          </p:txBody>
        </p:sp>
        <p:sp>
          <p:nvSpPr>
            <p:cNvPr id="47188" name="Rectangle 48"/>
            <p:cNvSpPr>
              <a:spLocks noChangeArrowheads="1"/>
            </p:cNvSpPr>
            <p:nvPr/>
          </p:nvSpPr>
          <p:spPr bwMode="auto">
            <a:xfrm>
              <a:off x="3979" y="3158"/>
              <a:ext cx="32" cy="127"/>
            </a:xfrm>
            <a:prstGeom prst="rect">
              <a:avLst/>
            </a:prstGeom>
            <a:noFill/>
            <a:ln w="9525">
              <a:noFill/>
              <a:miter lim="800000"/>
              <a:headEnd/>
              <a:tailEnd/>
            </a:ln>
          </p:spPr>
          <p:txBody>
            <a:bodyPr wrap="none" lIns="0" tIns="0" rIns="0" bIns="0">
              <a:spAutoFit/>
            </a:bodyPr>
            <a:lstStyle/>
            <a:p>
              <a:pPr eaLnBrk="1" hangingPunct="1"/>
              <a:r>
                <a:rPr kumimoji="1" lang="en-US" altLang="zh-CN" sz="1500" i="1" smtClean="0">
                  <a:solidFill>
                    <a:srgbClr val="000000"/>
                  </a:solidFill>
                  <a:latin typeface="Times New Roman" pitchFamily="18" charset="0"/>
                  <a:ea typeface="隶书" pitchFamily="49" charset="-122"/>
                </a:rPr>
                <a:t>I</a:t>
              </a:r>
              <a:endParaRPr kumimoji="1" lang="en-US" altLang="zh-CN" b="1" smtClean="0">
                <a:solidFill>
                  <a:srgbClr val="000000"/>
                </a:solidFill>
                <a:latin typeface="Arial" charset="0"/>
                <a:ea typeface="隶书" pitchFamily="49" charset="-122"/>
              </a:endParaRPr>
            </a:p>
          </p:txBody>
        </p:sp>
        <p:sp>
          <p:nvSpPr>
            <p:cNvPr id="47189" name="Rectangle 49"/>
            <p:cNvSpPr>
              <a:spLocks noChangeArrowheads="1"/>
            </p:cNvSpPr>
            <p:nvPr/>
          </p:nvSpPr>
          <p:spPr bwMode="auto">
            <a:xfrm>
              <a:off x="3979" y="3705"/>
              <a:ext cx="111" cy="127"/>
            </a:xfrm>
            <a:prstGeom prst="rect">
              <a:avLst/>
            </a:prstGeom>
            <a:noFill/>
            <a:ln w="9525">
              <a:noFill/>
              <a:miter lim="800000"/>
              <a:headEnd/>
              <a:tailEnd/>
            </a:ln>
          </p:spPr>
          <p:txBody>
            <a:bodyPr wrap="none" lIns="0" tIns="0" rIns="0" bIns="0">
              <a:spAutoFit/>
            </a:bodyPr>
            <a:lstStyle/>
            <a:p>
              <a:pPr eaLnBrk="1" hangingPunct="1"/>
              <a:r>
                <a:rPr kumimoji="1" lang="en-US" altLang="zh-CN" sz="1500" smtClean="0">
                  <a:solidFill>
                    <a:srgbClr val="000000"/>
                  </a:solidFill>
                  <a:latin typeface="Times New Roman" pitchFamily="18" charset="0"/>
                  <a:ea typeface="隶书" pitchFamily="49" charset="-122"/>
                </a:rPr>
                <a:t>(b)</a:t>
              </a:r>
              <a:endParaRPr kumimoji="1" lang="en-US" altLang="zh-CN" b="1" smtClean="0">
                <a:solidFill>
                  <a:srgbClr val="000000"/>
                </a:solidFill>
                <a:latin typeface="Arial" charset="0"/>
                <a:ea typeface="隶书" pitchFamily="49" charset="-122"/>
              </a:endParaRPr>
            </a:p>
          </p:txBody>
        </p:sp>
      </p:grpSp>
      <p:pic>
        <p:nvPicPr>
          <p:cNvPr id="47110" name="Picture 50"/>
          <p:cNvPicPr>
            <a:picLocks noChangeAspect="1" noChangeArrowheads="1"/>
          </p:cNvPicPr>
          <p:nvPr/>
        </p:nvPicPr>
        <p:blipFill>
          <a:blip r:embed="rId4" cstate="print"/>
          <a:srcRect/>
          <a:stretch>
            <a:fillRect/>
          </a:stretch>
        </p:blipFill>
        <p:spPr bwMode="auto">
          <a:xfrm>
            <a:off x="876300" y="4516438"/>
            <a:ext cx="3427413" cy="2049462"/>
          </a:xfrm>
          <a:prstGeom prst="rect">
            <a:avLst/>
          </a:prstGeom>
          <a:noFill/>
          <a:ln w="12700" cap="sq">
            <a:noFill/>
            <a:miter lim="800000"/>
            <a:headEnd type="none" w="sm" len="sm"/>
            <a:tailEnd type="none" w="sm" len="sm"/>
          </a:ln>
        </p:spPr>
      </p:pic>
      <p:grpSp>
        <p:nvGrpSpPr>
          <p:cNvPr id="3" name="Group 51"/>
          <p:cNvGrpSpPr>
            <a:grpSpLocks/>
          </p:cNvGrpSpPr>
          <p:nvPr/>
        </p:nvGrpSpPr>
        <p:grpSpPr bwMode="auto">
          <a:xfrm>
            <a:off x="5078413" y="4508500"/>
            <a:ext cx="3160712" cy="1866900"/>
            <a:chOff x="3151" y="2801"/>
            <a:chExt cx="1583" cy="1119"/>
          </a:xfrm>
        </p:grpSpPr>
        <p:sp>
          <p:nvSpPr>
            <p:cNvPr id="47113" name="Line 52"/>
            <p:cNvSpPr>
              <a:spLocks noChangeShapeType="1"/>
            </p:cNvSpPr>
            <p:nvPr/>
          </p:nvSpPr>
          <p:spPr bwMode="auto">
            <a:xfrm flipH="1">
              <a:off x="3827" y="3067"/>
              <a:ext cx="41" cy="1"/>
            </a:xfrm>
            <a:prstGeom prst="lin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14" name="Oval 53"/>
            <p:cNvSpPr>
              <a:spLocks noChangeArrowheads="1"/>
            </p:cNvSpPr>
            <p:nvPr/>
          </p:nvSpPr>
          <p:spPr bwMode="auto">
            <a:xfrm>
              <a:off x="3868" y="3036"/>
              <a:ext cx="62" cy="62"/>
            </a:xfrm>
            <a:prstGeom prst="ellips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15" name="Rectangle 54"/>
            <p:cNvSpPr>
              <a:spLocks noChangeArrowheads="1"/>
            </p:cNvSpPr>
            <p:nvPr/>
          </p:nvSpPr>
          <p:spPr bwMode="auto">
            <a:xfrm>
              <a:off x="3971" y="2801"/>
              <a:ext cx="69" cy="137"/>
            </a:xfrm>
            <a:prstGeom prst="rect">
              <a:avLst/>
            </a:prstGeom>
            <a:noFill/>
            <a:ln w="9525">
              <a:noFill/>
              <a:miter lim="800000"/>
              <a:headEnd/>
              <a:tailEnd/>
            </a:ln>
          </p:spPr>
          <p:txBody>
            <a:bodyPr wrap="none" lIns="0" tIns="0" rIns="0" bIns="0">
              <a:spAutoFit/>
            </a:bodyPr>
            <a:lstStyle/>
            <a:p>
              <a:pPr eaLnBrk="1" hangingPunct="1"/>
              <a:r>
                <a:rPr kumimoji="1" lang="en-US" altLang="zh-CN" sz="1500" smtClean="0">
                  <a:solidFill>
                    <a:srgbClr val="000000"/>
                  </a:solidFill>
                  <a:latin typeface="Times New Roman" pitchFamily="18" charset="0"/>
                  <a:ea typeface="隶书" pitchFamily="49" charset="-122"/>
                </a:rPr>
                <a:t>K</a:t>
              </a:r>
              <a:endParaRPr kumimoji="1" lang="en-US" altLang="zh-CN" b="1" smtClean="0">
                <a:solidFill>
                  <a:srgbClr val="000000"/>
                </a:solidFill>
                <a:latin typeface="Arial" charset="0"/>
                <a:ea typeface="隶书" pitchFamily="49" charset="-122"/>
              </a:endParaRPr>
            </a:p>
          </p:txBody>
        </p:sp>
        <p:sp>
          <p:nvSpPr>
            <p:cNvPr id="47116" name="Line 55"/>
            <p:cNvSpPr>
              <a:spLocks noChangeShapeType="1"/>
            </p:cNvSpPr>
            <p:nvPr/>
          </p:nvSpPr>
          <p:spPr bwMode="auto">
            <a:xfrm>
              <a:off x="4196" y="3067"/>
              <a:ext cx="41" cy="1"/>
            </a:xfrm>
            <a:prstGeom prst="lin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17" name="Oval 56"/>
            <p:cNvSpPr>
              <a:spLocks noChangeArrowheads="1"/>
            </p:cNvSpPr>
            <p:nvPr/>
          </p:nvSpPr>
          <p:spPr bwMode="auto">
            <a:xfrm>
              <a:off x="4134" y="3036"/>
              <a:ext cx="62" cy="62"/>
            </a:xfrm>
            <a:prstGeom prst="ellipse">
              <a:avLst/>
            </a:prstGeom>
            <a:noFill/>
            <a:ln w="15875">
              <a:solidFill>
                <a:srgbClr val="8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18" name="Rectangle 57"/>
            <p:cNvSpPr>
              <a:spLocks noChangeArrowheads="1"/>
            </p:cNvSpPr>
            <p:nvPr/>
          </p:nvSpPr>
          <p:spPr bwMode="auto">
            <a:xfrm>
              <a:off x="4687" y="3384"/>
              <a:ext cx="47" cy="110"/>
            </a:xfrm>
            <a:prstGeom prst="rect">
              <a:avLst/>
            </a:prstGeom>
            <a:noFill/>
            <a:ln w="9525">
              <a:noFill/>
              <a:miter lim="800000"/>
              <a:headEnd/>
              <a:tailEnd/>
            </a:ln>
          </p:spPr>
          <p:txBody>
            <a:bodyPr wrap="none" lIns="0" tIns="0" rIns="0" bIns="0">
              <a:spAutoFit/>
            </a:bodyPr>
            <a:lstStyle/>
            <a:p>
              <a:pPr eaLnBrk="1" hangingPunct="1"/>
              <a:r>
                <a:rPr kumimoji="1" lang="en-US" altLang="zh-CN" sz="1200" smtClean="0">
                  <a:solidFill>
                    <a:srgbClr val="000000"/>
                  </a:solidFill>
                  <a:latin typeface="Times New Roman" pitchFamily="18" charset="0"/>
                  <a:ea typeface="隶书" pitchFamily="49" charset="-122"/>
                </a:rPr>
                <a:t>L</a:t>
              </a:r>
              <a:endParaRPr kumimoji="1" lang="en-US" altLang="zh-CN" b="1" smtClean="0">
                <a:solidFill>
                  <a:srgbClr val="000000"/>
                </a:solidFill>
                <a:latin typeface="Arial" charset="0"/>
                <a:ea typeface="隶书" pitchFamily="49" charset="-122"/>
              </a:endParaRPr>
            </a:p>
          </p:txBody>
        </p:sp>
        <p:sp>
          <p:nvSpPr>
            <p:cNvPr id="47119" name="Line 58"/>
            <p:cNvSpPr>
              <a:spLocks noChangeShapeType="1"/>
            </p:cNvSpPr>
            <p:nvPr/>
          </p:nvSpPr>
          <p:spPr bwMode="auto">
            <a:xfrm>
              <a:off x="4503" y="3272"/>
              <a:ext cx="82"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0" name="Line 59"/>
            <p:cNvSpPr>
              <a:spLocks noChangeShapeType="1"/>
            </p:cNvSpPr>
            <p:nvPr/>
          </p:nvSpPr>
          <p:spPr bwMode="auto">
            <a:xfrm>
              <a:off x="4585" y="3272"/>
              <a:ext cx="1" cy="204"/>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1" name="Line 60"/>
            <p:cNvSpPr>
              <a:spLocks noChangeShapeType="1"/>
            </p:cNvSpPr>
            <p:nvPr/>
          </p:nvSpPr>
          <p:spPr bwMode="auto">
            <a:xfrm flipH="1">
              <a:off x="4503" y="3476"/>
              <a:ext cx="82"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2" name="Line 61"/>
            <p:cNvSpPr>
              <a:spLocks noChangeShapeType="1"/>
            </p:cNvSpPr>
            <p:nvPr/>
          </p:nvSpPr>
          <p:spPr bwMode="auto">
            <a:xfrm flipV="1">
              <a:off x="4503" y="3272"/>
              <a:ext cx="1" cy="204"/>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3" name="Line 62"/>
            <p:cNvSpPr>
              <a:spLocks noChangeShapeType="1"/>
            </p:cNvSpPr>
            <p:nvPr/>
          </p:nvSpPr>
          <p:spPr bwMode="auto">
            <a:xfrm>
              <a:off x="4544" y="3169"/>
              <a:ext cx="1" cy="103"/>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4" name="Line 63"/>
            <p:cNvSpPr>
              <a:spLocks noChangeShapeType="1"/>
            </p:cNvSpPr>
            <p:nvPr/>
          </p:nvSpPr>
          <p:spPr bwMode="auto">
            <a:xfrm flipV="1">
              <a:off x="4544" y="3476"/>
              <a:ext cx="1" cy="103"/>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5" name="Line 64"/>
            <p:cNvSpPr>
              <a:spLocks noChangeShapeType="1"/>
            </p:cNvSpPr>
            <p:nvPr/>
          </p:nvSpPr>
          <p:spPr bwMode="auto">
            <a:xfrm>
              <a:off x="3366" y="3405"/>
              <a:ext cx="103"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6" name="Line 65"/>
            <p:cNvSpPr>
              <a:spLocks noChangeShapeType="1"/>
            </p:cNvSpPr>
            <p:nvPr/>
          </p:nvSpPr>
          <p:spPr bwMode="auto">
            <a:xfrm flipH="1">
              <a:off x="3315" y="3374"/>
              <a:ext cx="205"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7" name="Line 66"/>
            <p:cNvSpPr>
              <a:spLocks noChangeShapeType="1"/>
            </p:cNvSpPr>
            <p:nvPr/>
          </p:nvSpPr>
          <p:spPr bwMode="auto">
            <a:xfrm>
              <a:off x="3366" y="3333"/>
              <a:ext cx="103"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8" name="Line 67"/>
            <p:cNvSpPr>
              <a:spLocks noChangeShapeType="1"/>
            </p:cNvSpPr>
            <p:nvPr/>
          </p:nvSpPr>
          <p:spPr bwMode="auto">
            <a:xfrm flipV="1">
              <a:off x="3418" y="3435"/>
              <a:ext cx="1" cy="5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29" name="Line 68"/>
            <p:cNvSpPr>
              <a:spLocks noChangeShapeType="1"/>
            </p:cNvSpPr>
            <p:nvPr/>
          </p:nvSpPr>
          <p:spPr bwMode="auto">
            <a:xfrm>
              <a:off x="3418" y="3272"/>
              <a:ext cx="1" cy="6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0" name="Line 69"/>
            <p:cNvSpPr>
              <a:spLocks noChangeShapeType="1"/>
            </p:cNvSpPr>
            <p:nvPr/>
          </p:nvSpPr>
          <p:spPr bwMode="auto">
            <a:xfrm>
              <a:off x="3315" y="3435"/>
              <a:ext cx="205" cy="1"/>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1" name="Line 70"/>
            <p:cNvSpPr>
              <a:spLocks noChangeShapeType="1"/>
            </p:cNvSpPr>
            <p:nvPr/>
          </p:nvSpPr>
          <p:spPr bwMode="auto">
            <a:xfrm>
              <a:off x="3418" y="3476"/>
              <a:ext cx="1" cy="103"/>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2" name="Line 71"/>
            <p:cNvSpPr>
              <a:spLocks noChangeShapeType="1"/>
            </p:cNvSpPr>
            <p:nvPr/>
          </p:nvSpPr>
          <p:spPr bwMode="auto">
            <a:xfrm>
              <a:off x="3418" y="3579"/>
              <a:ext cx="1" cy="1"/>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3" name="Line 72"/>
            <p:cNvSpPr>
              <a:spLocks noChangeShapeType="1"/>
            </p:cNvSpPr>
            <p:nvPr/>
          </p:nvSpPr>
          <p:spPr bwMode="auto">
            <a:xfrm>
              <a:off x="3418" y="3169"/>
              <a:ext cx="1" cy="103"/>
            </a:xfrm>
            <a:prstGeom prst="line">
              <a:avLst/>
            </a:prstGeom>
            <a:noFill/>
            <a:ln w="15875">
              <a:solidFill>
                <a:srgbClr val="00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4" name="Line 73"/>
            <p:cNvSpPr>
              <a:spLocks noChangeShapeType="1"/>
            </p:cNvSpPr>
            <p:nvPr/>
          </p:nvSpPr>
          <p:spPr bwMode="auto">
            <a:xfrm flipV="1">
              <a:off x="3919" y="2914"/>
              <a:ext cx="236" cy="143"/>
            </a:xfrm>
            <a:prstGeom prst="line">
              <a:avLst/>
            </a:prstGeom>
            <a:noFill/>
            <a:ln w="15875">
              <a:solidFill>
                <a:srgbClr val="FF008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5" name="Line 74"/>
            <p:cNvSpPr>
              <a:spLocks noChangeShapeType="1"/>
            </p:cNvSpPr>
            <p:nvPr/>
          </p:nvSpPr>
          <p:spPr bwMode="auto">
            <a:xfrm>
              <a:off x="3418" y="3681"/>
              <a:ext cx="1126"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6" name="Line 75"/>
            <p:cNvSpPr>
              <a:spLocks noChangeShapeType="1"/>
            </p:cNvSpPr>
            <p:nvPr/>
          </p:nvSpPr>
          <p:spPr bwMode="auto">
            <a:xfrm>
              <a:off x="3418" y="3579"/>
              <a:ext cx="1" cy="102"/>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7" name="Line 76"/>
            <p:cNvSpPr>
              <a:spLocks noChangeShapeType="1"/>
            </p:cNvSpPr>
            <p:nvPr/>
          </p:nvSpPr>
          <p:spPr bwMode="auto">
            <a:xfrm>
              <a:off x="4544" y="3579"/>
              <a:ext cx="1" cy="102"/>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8" name="Line 77"/>
            <p:cNvSpPr>
              <a:spLocks noChangeShapeType="1"/>
            </p:cNvSpPr>
            <p:nvPr/>
          </p:nvSpPr>
          <p:spPr bwMode="auto">
            <a:xfrm>
              <a:off x="4544" y="3067"/>
              <a:ext cx="1" cy="102"/>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39" name="Line 78"/>
            <p:cNvSpPr>
              <a:spLocks noChangeShapeType="1"/>
            </p:cNvSpPr>
            <p:nvPr/>
          </p:nvSpPr>
          <p:spPr bwMode="auto">
            <a:xfrm>
              <a:off x="3418" y="3067"/>
              <a:ext cx="1" cy="102"/>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40" name="Line 79"/>
            <p:cNvSpPr>
              <a:spLocks noChangeShapeType="1"/>
            </p:cNvSpPr>
            <p:nvPr/>
          </p:nvSpPr>
          <p:spPr bwMode="auto">
            <a:xfrm flipH="1">
              <a:off x="3418" y="3067"/>
              <a:ext cx="409"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41" name="Line 80"/>
            <p:cNvSpPr>
              <a:spLocks noChangeShapeType="1"/>
            </p:cNvSpPr>
            <p:nvPr/>
          </p:nvSpPr>
          <p:spPr bwMode="auto">
            <a:xfrm>
              <a:off x="4237" y="3067"/>
              <a:ext cx="307" cy="1"/>
            </a:xfrm>
            <a:prstGeom prst="line">
              <a:avLst/>
            </a:prstGeom>
            <a:noFill/>
            <a:ln w="15875">
              <a:solidFill>
                <a:srgbClr val="0000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7142" name="Rectangle 81"/>
            <p:cNvSpPr>
              <a:spLocks noChangeArrowheads="1"/>
            </p:cNvSpPr>
            <p:nvPr/>
          </p:nvSpPr>
          <p:spPr bwMode="auto">
            <a:xfrm>
              <a:off x="4616" y="3333"/>
              <a:ext cx="58" cy="137"/>
            </a:xfrm>
            <a:prstGeom prst="rect">
              <a:avLst/>
            </a:prstGeom>
            <a:noFill/>
            <a:ln w="9525">
              <a:noFill/>
              <a:miter lim="800000"/>
              <a:headEnd/>
              <a:tailEnd/>
            </a:ln>
          </p:spPr>
          <p:txBody>
            <a:bodyPr wrap="none" lIns="0" tIns="0" rIns="0" bIns="0">
              <a:spAutoFit/>
            </a:bodyPr>
            <a:lstStyle/>
            <a:p>
              <a:pPr eaLnBrk="1" hangingPunct="1"/>
              <a:r>
                <a:rPr kumimoji="1" lang="en-US" altLang="zh-CN" sz="1500" i="1" smtClean="0">
                  <a:solidFill>
                    <a:srgbClr val="000000"/>
                  </a:solidFill>
                  <a:latin typeface="Times New Roman" pitchFamily="18" charset="0"/>
                  <a:ea typeface="隶书" pitchFamily="49" charset="-122"/>
                </a:rPr>
                <a:t>R</a:t>
              </a:r>
              <a:endParaRPr kumimoji="1" lang="en-US" altLang="zh-CN" b="1" smtClean="0">
                <a:solidFill>
                  <a:srgbClr val="000000"/>
                </a:solidFill>
                <a:latin typeface="Arial" charset="0"/>
                <a:ea typeface="隶书" pitchFamily="49" charset="-122"/>
              </a:endParaRPr>
            </a:p>
          </p:txBody>
        </p:sp>
        <p:sp>
          <p:nvSpPr>
            <p:cNvPr id="47143" name="Rectangle 82"/>
            <p:cNvSpPr>
              <a:spLocks noChangeArrowheads="1"/>
            </p:cNvSpPr>
            <p:nvPr/>
          </p:nvSpPr>
          <p:spPr bwMode="auto">
            <a:xfrm>
              <a:off x="3151" y="3282"/>
              <a:ext cx="58" cy="137"/>
            </a:xfrm>
            <a:prstGeom prst="rect">
              <a:avLst/>
            </a:prstGeom>
            <a:noFill/>
            <a:ln w="9525">
              <a:noFill/>
              <a:miter lim="800000"/>
              <a:headEnd/>
              <a:tailEnd/>
            </a:ln>
          </p:spPr>
          <p:txBody>
            <a:bodyPr wrap="none" lIns="0" tIns="0" rIns="0" bIns="0">
              <a:spAutoFit/>
            </a:bodyPr>
            <a:lstStyle/>
            <a:p>
              <a:pPr eaLnBrk="1" hangingPunct="1"/>
              <a:r>
                <a:rPr kumimoji="1" lang="en-US" altLang="zh-CN" sz="1500" i="1" smtClean="0">
                  <a:solidFill>
                    <a:srgbClr val="000000"/>
                  </a:solidFill>
                  <a:latin typeface="Times New Roman" pitchFamily="18" charset="0"/>
                  <a:ea typeface="隶书" pitchFamily="49" charset="-122"/>
                </a:rPr>
                <a:t>V</a:t>
              </a:r>
              <a:endParaRPr kumimoji="1" lang="en-US" altLang="zh-CN" b="1" smtClean="0">
                <a:solidFill>
                  <a:srgbClr val="000000"/>
                </a:solidFill>
                <a:latin typeface="Arial" charset="0"/>
                <a:ea typeface="隶书" pitchFamily="49" charset="-122"/>
              </a:endParaRPr>
            </a:p>
          </p:txBody>
        </p:sp>
        <p:sp>
          <p:nvSpPr>
            <p:cNvPr id="47144" name="Rectangle 83"/>
            <p:cNvSpPr>
              <a:spLocks noChangeArrowheads="1"/>
            </p:cNvSpPr>
            <p:nvPr/>
          </p:nvSpPr>
          <p:spPr bwMode="auto">
            <a:xfrm>
              <a:off x="3213" y="3364"/>
              <a:ext cx="51" cy="110"/>
            </a:xfrm>
            <a:prstGeom prst="rect">
              <a:avLst/>
            </a:prstGeom>
            <a:noFill/>
            <a:ln w="9525">
              <a:noFill/>
              <a:miter lim="800000"/>
              <a:headEnd/>
              <a:tailEnd/>
            </a:ln>
          </p:spPr>
          <p:txBody>
            <a:bodyPr wrap="none" lIns="0" tIns="0" rIns="0" bIns="0">
              <a:spAutoFit/>
            </a:bodyPr>
            <a:lstStyle/>
            <a:p>
              <a:pPr eaLnBrk="1" hangingPunct="1"/>
              <a:r>
                <a:rPr kumimoji="1" lang="en-US" altLang="zh-CN" sz="1200" smtClean="0">
                  <a:solidFill>
                    <a:srgbClr val="000000"/>
                  </a:solidFill>
                  <a:latin typeface="Times New Roman" pitchFamily="18" charset="0"/>
                  <a:ea typeface="隶书" pitchFamily="49" charset="-122"/>
                </a:rPr>
                <a:t>R</a:t>
              </a:r>
              <a:endParaRPr kumimoji="1" lang="en-US" altLang="zh-CN" b="1" smtClean="0">
                <a:solidFill>
                  <a:srgbClr val="000000"/>
                </a:solidFill>
                <a:latin typeface="Arial" charset="0"/>
                <a:ea typeface="隶书" pitchFamily="49" charset="-122"/>
              </a:endParaRPr>
            </a:p>
          </p:txBody>
        </p:sp>
        <p:sp>
          <p:nvSpPr>
            <p:cNvPr id="47145" name="Rectangle 84"/>
            <p:cNvSpPr>
              <a:spLocks noChangeArrowheads="1"/>
            </p:cNvSpPr>
            <p:nvPr/>
          </p:nvSpPr>
          <p:spPr bwMode="auto">
            <a:xfrm>
              <a:off x="3930" y="3783"/>
              <a:ext cx="112" cy="137"/>
            </a:xfrm>
            <a:prstGeom prst="rect">
              <a:avLst/>
            </a:prstGeom>
            <a:noFill/>
            <a:ln w="9525">
              <a:noFill/>
              <a:miter lim="800000"/>
              <a:headEnd/>
              <a:tailEnd/>
            </a:ln>
          </p:spPr>
          <p:txBody>
            <a:bodyPr wrap="none" lIns="0" tIns="0" rIns="0" bIns="0">
              <a:spAutoFit/>
            </a:bodyPr>
            <a:lstStyle/>
            <a:p>
              <a:pPr eaLnBrk="1" hangingPunct="1"/>
              <a:r>
                <a:rPr kumimoji="1" lang="en-US" altLang="zh-CN" sz="1500" smtClean="0">
                  <a:solidFill>
                    <a:srgbClr val="000000"/>
                  </a:solidFill>
                  <a:latin typeface="Times New Roman" pitchFamily="18" charset="0"/>
                  <a:ea typeface="隶书" pitchFamily="49" charset="-122"/>
                </a:rPr>
                <a:t>(b)</a:t>
              </a:r>
              <a:endParaRPr kumimoji="1" lang="en-US" altLang="zh-CN" b="1" smtClean="0">
                <a:solidFill>
                  <a:srgbClr val="000000"/>
                </a:solidFill>
                <a:latin typeface="Arial" charset="0"/>
                <a:ea typeface="隶书" pitchFamily="49" charset="-122"/>
              </a:endParaRPr>
            </a:p>
          </p:txBody>
        </p:sp>
      </p:grpSp>
      <p:sp>
        <p:nvSpPr>
          <p:cNvPr id="49160" name="Text Box 16"/>
          <p:cNvSpPr txBox="1">
            <a:spLocks noChangeArrowheads="1"/>
          </p:cNvSpPr>
          <p:nvPr/>
        </p:nvSpPr>
        <p:spPr bwMode="auto">
          <a:xfrm>
            <a:off x="163513" y="0"/>
            <a:ext cx="3033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lang="en-US" altLang="zh-CN" sz="2000" b="1" dirty="0">
                <a:solidFill>
                  <a:srgbClr val="2D2DB9"/>
                </a:solidFill>
                <a:latin typeface="Arial" charset="0"/>
                <a:ea typeface="华文中宋" pitchFamily="2" charset="-122"/>
              </a:rPr>
              <a:t>(2)</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处理</a:t>
            </a: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的基本元件</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85738" y="1192213"/>
            <a:ext cx="5861050" cy="1716087"/>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实现</a:t>
            </a:r>
            <a:r>
              <a:rPr kumimoji="1" lang="en-US" altLang="zh-CN" b="1" smtClean="0">
                <a:solidFill>
                  <a:srgbClr val="000000"/>
                </a:solidFill>
                <a:latin typeface="Arial" charset="0"/>
                <a:ea typeface="华文宋体" pitchFamily="2" charset="-122"/>
              </a:rPr>
              <a:t>0</a:t>
            </a:r>
            <a:r>
              <a:rPr kumimoji="1" lang="zh-CN" altLang="en-US" b="1" smtClean="0">
                <a:solidFill>
                  <a:srgbClr val="000000"/>
                </a:solidFill>
                <a:latin typeface="Arial" charset="0"/>
                <a:ea typeface="华文宋体" pitchFamily="2" charset="-122"/>
              </a:rPr>
              <a:t>和</a:t>
            </a:r>
            <a:r>
              <a:rPr kumimoji="1" lang="en-US" altLang="zh-CN" b="1" smtClean="0">
                <a:solidFill>
                  <a:srgbClr val="000000"/>
                </a:solidFill>
                <a:latin typeface="Arial" charset="0"/>
                <a:ea typeface="华文宋体" pitchFamily="2" charset="-122"/>
              </a:rPr>
              <a:t>1</a:t>
            </a:r>
            <a:r>
              <a:rPr kumimoji="1" lang="zh-CN" altLang="en-US" b="1" smtClean="0">
                <a:solidFill>
                  <a:srgbClr val="000000"/>
                </a:solidFill>
                <a:latin typeface="Arial" charset="0"/>
                <a:ea typeface="华文宋体" pitchFamily="2" charset="-122"/>
              </a:rPr>
              <a:t>的基本元器件</a:t>
            </a:r>
            <a:r>
              <a:rPr kumimoji="1" lang="en-US" altLang="zh-CN" b="1"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三极管</a:t>
            </a:r>
          </a:p>
          <a:p>
            <a:pPr eaLnBrk="1" hangingPunct="1">
              <a:lnSpc>
                <a:spcPct val="140000"/>
              </a:lnSpc>
              <a:buClr>
                <a:srgbClr val="0066FF"/>
              </a:buClr>
              <a:buFont typeface="Wingdings" pitchFamily="2" charset="2"/>
              <a:buChar char="u"/>
            </a:pPr>
            <a:r>
              <a:rPr kumimoji="1" lang="en-US" altLang="zh-CN" sz="2000" smtClean="0">
                <a:solidFill>
                  <a:srgbClr val="000000"/>
                </a:solidFill>
                <a:latin typeface="Arial" charset="0"/>
                <a:ea typeface="华文宋体" pitchFamily="2" charset="-122"/>
              </a:rPr>
              <a:t> </a:t>
            </a:r>
            <a:r>
              <a:rPr kumimoji="1" lang="zh-CN" altLang="en-US" sz="2000" smtClean="0">
                <a:solidFill>
                  <a:srgbClr val="000000"/>
                </a:solidFill>
                <a:latin typeface="Arial" charset="0"/>
                <a:ea typeface="华文宋体" pitchFamily="2" charset="-122"/>
              </a:rPr>
              <a:t>三极管的基本特性：</a:t>
            </a:r>
          </a:p>
          <a:p>
            <a:pPr lvl="1" eaLnBrk="1" hangingPunct="1">
              <a:lnSpc>
                <a:spcPct val="140000"/>
              </a:lnSpc>
              <a:buClr>
                <a:srgbClr val="0066FF"/>
              </a:buClr>
              <a:buFont typeface="Wingdings" pitchFamily="2" charset="2"/>
              <a:buChar char="l"/>
            </a:pPr>
            <a:r>
              <a:rPr kumimoji="1" lang="zh-CN" altLang="en-US" sz="1600" smtClean="0">
                <a:solidFill>
                  <a:srgbClr val="000000"/>
                </a:solidFill>
                <a:latin typeface="Arial" charset="0"/>
                <a:ea typeface="华文宋体" pitchFamily="2" charset="-122"/>
              </a:rPr>
              <a:t> 开关和放大</a:t>
            </a:r>
          </a:p>
          <a:p>
            <a:pPr lvl="1" eaLnBrk="1" hangingPunct="1">
              <a:lnSpc>
                <a:spcPct val="140000"/>
              </a:lnSpc>
              <a:buClr>
                <a:srgbClr val="0066FF"/>
              </a:buClr>
              <a:buFont typeface="Wingdings" pitchFamily="2" charset="2"/>
              <a:buChar char="l"/>
            </a:pPr>
            <a:r>
              <a:rPr kumimoji="1" lang="zh-CN" altLang="en-US" sz="1600" smtClean="0">
                <a:solidFill>
                  <a:srgbClr val="000000"/>
                </a:solidFill>
                <a:latin typeface="Arial" charset="0"/>
                <a:ea typeface="华文宋体" pitchFamily="2" charset="-122"/>
              </a:rPr>
              <a:t>以较小的</a:t>
            </a:r>
            <a:r>
              <a:rPr kumimoji="1" lang="en-US" altLang="zh-CN" sz="1600" smtClean="0">
                <a:solidFill>
                  <a:srgbClr val="000000"/>
                </a:solidFill>
                <a:latin typeface="Arial" charset="0"/>
                <a:ea typeface="华文宋体" pitchFamily="2" charset="-122"/>
              </a:rPr>
              <a:t>b</a:t>
            </a:r>
            <a:r>
              <a:rPr kumimoji="1" lang="zh-CN" altLang="en-US" sz="1600" smtClean="0">
                <a:solidFill>
                  <a:srgbClr val="000000"/>
                </a:solidFill>
                <a:latin typeface="Arial" charset="0"/>
                <a:ea typeface="华文宋体" pitchFamily="2" charset="-122"/>
              </a:rPr>
              <a:t>极电流信号可控制较大的</a:t>
            </a:r>
            <a:r>
              <a:rPr kumimoji="1" lang="en-US" altLang="zh-CN" sz="1600" smtClean="0">
                <a:solidFill>
                  <a:srgbClr val="000000"/>
                </a:solidFill>
                <a:latin typeface="Arial" charset="0"/>
                <a:ea typeface="华文宋体" pitchFamily="2" charset="-122"/>
              </a:rPr>
              <a:t>e</a:t>
            </a:r>
            <a:r>
              <a:rPr kumimoji="1" lang="zh-CN" altLang="en-US" sz="1600" smtClean="0">
                <a:solidFill>
                  <a:srgbClr val="000000"/>
                </a:solidFill>
                <a:latin typeface="Arial" charset="0"/>
                <a:ea typeface="华文宋体" pitchFamily="2" charset="-122"/>
              </a:rPr>
              <a:t>极流过的电流</a:t>
            </a:r>
            <a:r>
              <a:rPr kumimoji="1" lang="en-US" altLang="zh-CN" sz="1600" smtClean="0">
                <a:solidFill>
                  <a:srgbClr val="000000"/>
                </a:solidFill>
                <a:latin typeface="Arial" charset="0"/>
                <a:ea typeface="华文宋体" pitchFamily="2" charset="-122"/>
              </a:rPr>
              <a:t>--</a:t>
            </a:r>
            <a:r>
              <a:rPr kumimoji="1" lang="zh-CN" altLang="en-US" sz="1600" smtClean="0">
                <a:solidFill>
                  <a:srgbClr val="000000"/>
                </a:solidFill>
                <a:latin typeface="Arial" charset="0"/>
                <a:ea typeface="华文宋体" pitchFamily="2" charset="-122"/>
              </a:rPr>
              <a:t>放大。</a:t>
            </a:r>
          </a:p>
        </p:txBody>
      </p:sp>
      <p:pic>
        <p:nvPicPr>
          <p:cNvPr id="48131" name="Picture 3" descr="第一只晶体管"/>
          <p:cNvPicPr>
            <a:picLocks noChangeAspect="1" noChangeArrowheads="1"/>
          </p:cNvPicPr>
          <p:nvPr/>
        </p:nvPicPr>
        <p:blipFill>
          <a:blip r:embed="rId3" cstate="print"/>
          <a:srcRect/>
          <a:stretch>
            <a:fillRect/>
          </a:stretch>
        </p:blipFill>
        <p:spPr bwMode="auto">
          <a:xfrm>
            <a:off x="6624638" y="1797050"/>
            <a:ext cx="1760537" cy="1927225"/>
          </a:xfrm>
          <a:prstGeom prst="rect">
            <a:avLst/>
          </a:prstGeom>
          <a:noFill/>
          <a:ln w="9525">
            <a:noFill/>
            <a:miter lim="800000"/>
            <a:headEnd/>
            <a:tailEnd/>
          </a:ln>
        </p:spPr>
      </p:pic>
      <p:pic>
        <p:nvPicPr>
          <p:cNvPr id="48132" name="Picture 4"/>
          <p:cNvPicPr>
            <a:picLocks noChangeAspect="1" noChangeArrowheads="1"/>
          </p:cNvPicPr>
          <p:nvPr/>
        </p:nvPicPr>
        <p:blipFill>
          <a:blip r:embed="rId4" cstate="print"/>
          <a:srcRect/>
          <a:stretch>
            <a:fillRect/>
          </a:stretch>
        </p:blipFill>
        <p:spPr bwMode="auto">
          <a:xfrm>
            <a:off x="5354638" y="3883025"/>
            <a:ext cx="3008312" cy="2466975"/>
          </a:xfrm>
          <a:prstGeom prst="rect">
            <a:avLst/>
          </a:prstGeom>
          <a:noFill/>
          <a:ln w="9525">
            <a:noFill/>
            <a:miter lim="800000"/>
            <a:headEnd/>
            <a:tailEnd/>
          </a:ln>
        </p:spPr>
      </p:pic>
      <p:sp>
        <p:nvSpPr>
          <p:cNvPr id="48133" name="Text Box 5"/>
          <p:cNvSpPr txBox="1">
            <a:spLocks noChangeArrowheads="1"/>
          </p:cNvSpPr>
          <p:nvPr/>
        </p:nvSpPr>
        <p:spPr bwMode="auto">
          <a:xfrm>
            <a:off x="7385050" y="5281613"/>
            <a:ext cx="950913"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FF0066"/>
                </a:solidFill>
                <a:latin typeface="Arial" charset="0"/>
                <a:ea typeface="宋体" charset="-122"/>
              </a:rPr>
              <a:t>大水库</a:t>
            </a:r>
            <a:endParaRPr kumimoji="1" lang="en-US" altLang="zh-CN" sz="2000" b="1" smtClean="0">
              <a:solidFill>
                <a:srgbClr val="FF0066"/>
              </a:solidFill>
              <a:latin typeface="Arial" charset="0"/>
              <a:ea typeface="宋体" charset="-122"/>
            </a:endParaRPr>
          </a:p>
        </p:txBody>
      </p:sp>
      <p:sp>
        <p:nvSpPr>
          <p:cNvPr id="48134" name="Text Box 6"/>
          <p:cNvSpPr txBox="1">
            <a:spLocks noChangeArrowheads="1"/>
          </p:cNvSpPr>
          <p:nvPr/>
        </p:nvSpPr>
        <p:spPr bwMode="auto">
          <a:xfrm>
            <a:off x="6956425" y="4856163"/>
            <a:ext cx="695325"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FF0066"/>
                </a:solidFill>
                <a:latin typeface="Arial" charset="0"/>
                <a:ea typeface="宋体" charset="-122"/>
              </a:rPr>
              <a:t>大坝</a:t>
            </a:r>
          </a:p>
        </p:txBody>
      </p:sp>
      <p:sp>
        <p:nvSpPr>
          <p:cNvPr id="48135" name="Text Box 7"/>
          <p:cNvSpPr txBox="1">
            <a:spLocks noChangeArrowheads="1"/>
          </p:cNvSpPr>
          <p:nvPr/>
        </p:nvSpPr>
        <p:spPr bwMode="auto">
          <a:xfrm>
            <a:off x="5329238" y="4406900"/>
            <a:ext cx="1200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FF0066"/>
                </a:solidFill>
                <a:latin typeface="Arial" charset="0"/>
                <a:ea typeface="宋体" charset="-122"/>
              </a:rPr>
              <a:t>闸门控制</a:t>
            </a:r>
            <a:endParaRPr kumimoji="1" lang="en-US" altLang="zh-CN" sz="2000" b="1" smtClean="0">
              <a:solidFill>
                <a:srgbClr val="FF0066"/>
              </a:solidFill>
              <a:latin typeface="Arial" charset="0"/>
              <a:ea typeface="宋体" charset="-122"/>
            </a:endParaRPr>
          </a:p>
        </p:txBody>
      </p:sp>
      <p:sp>
        <p:nvSpPr>
          <p:cNvPr id="48136" name="Text Box 8"/>
          <p:cNvSpPr txBox="1">
            <a:spLocks noChangeArrowheads="1"/>
          </p:cNvSpPr>
          <p:nvPr/>
        </p:nvSpPr>
        <p:spPr bwMode="auto">
          <a:xfrm>
            <a:off x="6500813" y="5181600"/>
            <a:ext cx="488950" cy="457200"/>
          </a:xfrm>
          <a:prstGeom prst="rect">
            <a:avLst/>
          </a:prstGeom>
          <a:noFill/>
          <a:ln w="9525">
            <a:noFill/>
            <a:miter lim="800000"/>
            <a:headEnd/>
            <a:tailEnd/>
          </a:ln>
        </p:spPr>
        <p:txBody>
          <a:bodyPr wrap="none">
            <a:spAutoFit/>
          </a:bodyPr>
          <a:lstStyle/>
          <a:p>
            <a:pPr eaLnBrk="1" hangingPunct="1"/>
            <a:r>
              <a:rPr kumimoji="1" lang="zh-CN" altLang="en-US" b="1" smtClean="0">
                <a:solidFill>
                  <a:srgbClr val="FF0066"/>
                </a:solidFill>
                <a:latin typeface="Arial" charset="0"/>
                <a:ea typeface="宋体" charset="-122"/>
              </a:rPr>
              <a:t>水</a:t>
            </a:r>
            <a:endParaRPr kumimoji="1" lang="en-US" altLang="zh-CN" b="1" smtClean="0">
              <a:solidFill>
                <a:srgbClr val="FF0066"/>
              </a:solidFill>
              <a:latin typeface="Arial" charset="0"/>
              <a:ea typeface="宋体" charset="-122"/>
            </a:endParaRPr>
          </a:p>
        </p:txBody>
      </p:sp>
      <p:sp>
        <p:nvSpPr>
          <p:cNvPr id="48137" name="Text Box 9"/>
          <p:cNvSpPr txBox="1">
            <a:spLocks noChangeArrowheads="1"/>
          </p:cNvSpPr>
          <p:nvPr/>
        </p:nvSpPr>
        <p:spPr bwMode="auto">
          <a:xfrm>
            <a:off x="8340725" y="2098675"/>
            <a:ext cx="647700" cy="1155700"/>
          </a:xfrm>
          <a:prstGeom prst="rect">
            <a:avLst/>
          </a:prstGeom>
          <a:noFill/>
          <a:ln w="9525">
            <a:noFill/>
            <a:miter lim="800000"/>
            <a:headEnd/>
            <a:tailEnd/>
          </a:ln>
        </p:spPr>
        <p:txBody>
          <a:bodyPr>
            <a:spAutoFit/>
          </a:bodyPr>
          <a:lstStyle/>
          <a:p>
            <a:pPr eaLnBrk="1" hangingPunct="1"/>
            <a:r>
              <a:rPr kumimoji="1" lang="zh-CN" altLang="en-US" sz="1400" smtClean="0">
                <a:solidFill>
                  <a:srgbClr val="000000"/>
                </a:solidFill>
                <a:latin typeface="Arial" charset="0"/>
                <a:ea typeface="宋体" charset="-122"/>
              </a:rPr>
              <a:t>第一个三极管试验装置</a:t>
            </a:r>
            <a:endParaRPr kumimoji="1" lang="en-US" altLang="zh-CN" sz="1400" smtClean="0">
              <a:solidFill>
                <a:srgbClr val="000000"/>
              </a:solidFill>
              <a:latin typeface="Arial" charset="0"/>
              <a:ea typeface="宋体" charset="-122"/>
            </a:endParaRPr>
          </a:p>
        </p:txBody>
      </p:sp>
      <p:sp>
        <p:nvSpPr>
          <p:cNvPr id="48138" name="Text Box 10"/>
          <p:cNvSpPr txBox="1">
            <a:spLocks noChangeArrowheads="1"/>
          </p:cNvSpPr>
          <p:nvPr/>
        </p:nvSpPr>
        <p:spPr bwMode="auto">
          <a:xfrm>
            <a:off x="211138" y="3059113"/>
            <a:ext cx="2589212" cy="822325"/>
          </a:xfrm>
          <a:prstGeom prst="rect">
            <a:avLst/>
          </a:prstGeom>
          <a:noFill/>
          <a:ln w="9525">
            <a:noFill/>
            <a:miter lim="800000"/>
            <a:headEnd/>
            <a:tailEnd/>
          </a:ln>
        </p:spPr>
        <p:txBody>
          <a:bodyPr>
            <a:spAutoFit/>
          </a:bodyPr>
          <a:lstStyle/>
          <a:p>
            <a:pPr eaLnBrk="1" hangingPunct="1"/>
            <a:r>
              <a:rPr kumimoji="1" lang="zh-CN" altLang="en-US" b="1" smtClean="0">
                <a:solidFill>
                  <a:srgbClr val="000000"/>
                </a:solidFill>
                <a:latin typeface="Arial" charset="0"/>
                <a:ea typeface="宋体" charset="-122"/>
              </a:rPr>
              <a:t>用</a:t>
            </a:r>
            <a:r>
              <a:rPr kumimoji="1" lang="en-US" altLang="zh-CN" b="1" smtClean="0">
                <a:solidFill>
                  <a:srgbClr val="000000"/>
                </a:solidFill>
                <a:latin typeface="Arial" charset="0"/>
                <a:ea typeface="宋体" charset="-122"/>
              </a:rPr>
              <a:t>b</a:t>
            </a:r>
            <a:r>
              <a:rPr kumimoji="1" lang="zh-CN" altLang="en-US" b="1" smtClean="0">
                <a:solidFill>
                  <a:srgbClr val="000000"/>
                </a:solidFill>
                <a:latin typeface="Arial" charset="0"/>
                <a:ea typeface="宋体" charset="-122"/>
              </a:rPr>
              <a:t>点的</a:t>
            </a:r>
            <a:r>
              <a:rPr kumimoji="1" lang="en-US" altLang="zh-CN" b="1" smtClean="0">
                <a:solidFill>
                  <a:srgbClr val="000000"/>
                </a:solidFill>
                <a:latin typeface="Arial" charset="0"/>
                <a:ea typeface="宋体" charset="-122"/>
              </a:rPr>
              <a:t>0</a:t>
            </a:r>
            <a:r>
              <a:rPr kumimoji="1" lang="zh-CN" altLang="en-US" b="1" smtClean="0">
                <a:solidFill>
                  <a:srgbClr val="000000"/>
                </a:solidFill>
                <a:latin typeface="Arial" charset="0"/>
                <a:ea typeface="宋体" charset="-122"/>
              </a:rPr>
              <a:t>和</a:t>
            </a:r>
            <a:r>
              <a:rPr kumimoji="1" lang="en-US" altLang="zh-CN" b="1" smtClean="0">
                <a:solidFill>
                  <a:srgbClr val="000000"/>
                </a:solidFill>
                <a:latin typeface="Arial" charset="0"/>
                <a:ea typeface="宋体" charset="-122"/>
              </a:rPr>
              <a:t>1</a:t>
            </a:r>
            <a:r>
              <a:rPr kumimoji="1" lang="zh-CN" altLang="en-US" b="1" smtClean="0">
                <a:solidFill>
                  <a:srgbClr val="000000"/>
                </a:solidFill>
                <a:latin typeface="Arial" charset="0"/>
                <a:ea typeface="宋体" charset="-122"/>
              </a:rPr>
              <a:t>来控制</a:t>
            </a:r>
            <a:r>
              <a:rPr kumimoji="1" lang="en-US" altLang="zh-CN" b="1" smtClean="0">
                <a:solidFill>
                  <a:srgbClr val="000000"/>
                </a:solidFill>
                <a:latin typeface="Arial" charset="0"/>
                <a:ea typeface="宋体" charset="-122"/>
              </a:rPr>
              <a:t>c</a:t>
            </a:r>
            <a:r>
              <a:rPr kumimoji="1" lang="zh-CN" altLang="en-US" b="1" smtClean="0">
                <a:solidFill>
                  <a:srgbClr val="000000"/>
                </a:solidFill>
                <a:latin typeface="Arial" charset="0"/>
                <a:ea typeface="宋体" charset="-122"/>
              </a:rPr>
              <a:t>点产生</a:t>
            </a:r>
            <a:r>
              <a:rPr kumimoji="1" lang="en-US" altLang="zh-CN" b="1" smtClean="0">
                <a:solidFill>
                  <a:srgbClr val="000000"/>
                </a:solidFill>
                <a:latin typeface="Arial" charset="0"/>
                <a:ea typeface="宋体" charset="-122"/>
              </a:rPr>
              <a:t>1</a:t>
            </a:r>
            <a:r>
              <a:rPr kumimoji="1" lang="zh-CN" altLang="en-US" b="1" smtClean="0">
                <a:solidFill>
                  <a:srgbClr val="000000"/>
                </a:solidFill>
                <a:latin typeface="Arial" charset="0"/>
                <a:ea typeface="宋体" charset="-122"/>
              </a:rPr>
              <a:t>和</a:t>
            </a:r>
            <a:r>
              <a:rPr kumimoji="1" lang="en-US" altLang="zh-CN" b="1" smtClean="0">
                <a:solidFill>
                  <a:srgbClr val="000000"/>
                </a:solidFill>
                <a:latin typeface="Arial" charset="0"/>
                <a:ea typeface="宋体" charset="-122"/>
              </a:rPr>
              <a:t>0</a:t>
            </a:r>
          </a:p>
        </p:txBody>
      </p:sp>
      <p:sp>
        <p:nvSpPr>
          <p:cNvPr id="48139" name="Text Box 11"/>
          <p:cNvSpPr txBox="1">
            <a:spLocks noChangeArrowheads="1"/>
          </p:cNvSpPr>
          <p:nvPr/>
        </p:nvSpPr>
        <p:spPr bwMode="auto">
          <a:xfrm>
            <a:off x="1589088" y="6097588"/>
            <a:ext cx="1630362" cy="304800"/>
          </a:xfrm>
          <a:prstGeom prst="rect">
            <a:avLst/>
          </a:prstGeom>
          <a:noFill/>
          <a:ln w="9525">
            <a:noFill/>
            <a:miter lim="800000"/>
            <a:headEnd/>
            <a:tailEnd/>
          </a:ln>
        </p:spPr>
        <p:txBody>
          <a:bodyPr>
            <a:spAutoFit/>
          </a:bodyPr>
          <a:lstStyle/>
          <a:p>
            <a:pPr eaLnBrk="1" hangingPunct="1"/>
            <a:r>
              <a:rPr kumimoji="1" lang="zh-CN" altLang="en-US" sz="1400" smtClean="0">
                <a:solidFill>
                  <a:srgbClr val="000000"/>
                </a:solidFill>
                <a:latin typeface="Arial" charset="0"/>
                <a:ea typeface="宋体" charset="-122"/>
              </a:rPr>
              <a:t>典型的三极管电路</a:t>
            </a:r>
          </a:p>
        </p:txBody>
      </p:sp>
      <p:grpSp>
        <p:nvGrpSpPr>
          <p:cNvPr id="2" name="Group 12"/>
          <p:cNvGrpSpPr>
            <a:grpSpLocks/>
          </p:cNvGrpSpPr>
          <p:nvPr/>
        </p:nvGrpSpPr>
        <p:grpSpPr bwMode="auto">
          <a:xfrm>
            <a:off x="779463" y="3014663"/>
            <a:ext cx="3536950" cy="3186112"/>
            <a:chOff x="545" y="2052"/>
            <a:chExt cx="2228" cy="2007"/>
          </a:xfrm>
        </p:grpSpPr>
        <p:pic>
          <p:nvPicPr>
            <p:cNvPr id="48142" name="Picture 13"/>
            <p:cNvPicPr>
              <a:picLocks noChangeAspect="1" noChangeArrowheads="1"/>
            </p:cNvPicPr>
            <p:nvPr/>
          </p:nvPicPr>
          <p:blipFill>
            <a:blip r:embed="rId5" cstate="print"/>
            <a:srcRect/>
            <a:stretch>
              <a:fillRect/>
            </a:stretch>
          </p:blipFill>
          <p:spPr bwMode="auto">
            <a:xfrm>
              <a:off x="597" y="2052"/>
              <a:ext cx="1964" cy="2007"/>
            </a:xfrm>
            <a:prstGeom prst="rect">
              <a:avLst/>
            </a:prstGeom>
            <a:noFill/>
            <a:ln w="12700" cap="sq">
              <a:noFill/>
              <a:miter lim="800000"/>
              <a:headEnd type="none" w="sm" len="sm"/>
              <a:tailEnd type="none" w="sm" len="sm"/>
            </a:ln>
          </p:spPr>
        </p:pic>
        <p:sp>
          <p:nvSpPr>
            <p:cNvPr id="48143" name="Oval 14"/>
            <p:cNvSpPr>
              <a:spLocks noChangeArrowheads="1"/>
            </p:cNvSpPr>
            <p:nvPr/>
          </p:nvSpPr>
          <p:spPr bwMode="auto">
            <a:xfrm>
              <a:off x="636" y="3204"/>
              <a:ext cx="149" cy="138"/>
            </a:xfrm>
            <a:prstGeom prst="ellipse">
              <a:avLst/>
            </a:prstGeom>
            <a:solidFill>
              <a:srgbClr val="0099FF"/>
            </a:solidFill>
            <a:ln w="9525">
              <a:solidFill>
                <a:srgbClr val="0099FF"/>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8144" name="Oval 15"/>
            <p:cNvSpPr>
              <a:spLocks noChangeArrowheads="1"/>
            </p:cNvSpPr>
            <p:nvPr/>
          </p:nvSpPr>
          <p:spPr bwMode="auto">
            <a:xfrm>
              <a:off x="2559" y="2922"/>
              <a:ext cx="149" cy="138"/>
            </a:xfrm>
            <a:prstGeom prst="ellipse">
              <a:avLst/>
            </a:prstGeom>
            <a:solidFill>
              <a:srgbClr val="0099FF"/>
            </a:solidFill>
            <a:ln w="9525">
              <a:solidFill>
                <a:srgbClr val="0099FF"/>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8145" name="Line 16"/>
            <p:cNvSpPr>
              <a:spLocks noChangeShapeType="1"/>
            </p:cNvSpPr>
            <p:nvPr/>
          </p:nvSpPr>
          <p:spPr bwMode="auto">
            <a:xfrm>
              <a:off x="1885" y="2986"/>
              <a:ext cx="681" cy="0"/>
            </a:xfrm>
            <a:prstGeom prst="line">
              <a:avLst/>
            </a:prstGeom>
            <a:noFill/>
            <a:ln w="9525">
              <a:solidFill>
                <a:srgbClr val="0099FF"/>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8146" name="Text Box 17"/>
            <p:cNvSpPr txBox="1">
              <a:spLocks noChangeArrowheads="1"/>
            </p:cNvSpPr>
            <p:nvPr/>
          </p:nvSpPr>
          <p:spPr bwMode="auto">
            <a:xfrm>
              <a:off x="545" y="2804"/>
              <a:ext cx="311" cy="442"/>
            </a:xfrm>
            <a:prstGeom prst="rect">
              <a:avLst/>
            </a:prstGeom>
            <a:noFill/>
            <a:ln w="9525">
              <a:noFill/>
              <a:miter lim="800000"/>
              <a:headEnd/>
              <a:tailEnd/>
            </a:ln>
          </p:spPr>
          <p:txBody>
            <a:bodyPr wrap="none">
              <a:spAutoFit/>
            </a:bodyPr>
            <a:lstStyle/>
            <a:p>
              <a:pPr eaLnBrk="1" hangingPunct="1"/>
              <a:r>
                <a:rPr kumimoji="1" lang="en-US" altLang="zh-CN" sz="4000" b="1" i="1" smtClean="0">
                  <a:solidFill>
                    <a:srgbClr val="0099FF"/>
                  </a:solidFill>
                  <a:latin typeface="Arial" charset="0"/>
                  <a:ea typeface="宋体" charset="-122"/>
                </a:rPr>
                <a:t>b</a:t>
              </a:r>
            </a:p>
          </p:txBody>
        </p:sp>
        <p:sp>
          <p:nvSpPr>
            <p:cNvPr id="48147" name="Text Box 18"/>
            <p:cNvSpPr txBox="1">
              <a:spLocks noChangeArrowheads="1"/>
            </p:cNvSpPr>
            <p:nvPr/>
          </p:nvSpPr>
          <p:spPr bwMode="auto">
            <a:xfrm>
              <a:off x="2479" y="2519"/>
              <a:ext cx="294" cy="442"/>
            </a:xfrm>
            <a:prstGeom prst="rect">
              <a:avLst/>
            </a:prstGeom>
            <a:noFill/>
            <a:ln w="9525">
              <a:noFill/>
              <a:miter lim="800000"/>
              <a:headEnd/>
              <a:tailEnd/>
            </a:ln>
          </p:spPr>
          <p:txBody>
            <a:bodyPr wrap="none">
              <a:spAutoFit/>
            </a:bodyPr>
            <a:lstStyle/>
            <a:p>
              <a:pPr eaLnBrk="1" hangingPunct="1"/>
              <a:r>
                <a:rPr kumimoji="1" lang="en-US" altLang="zh-CN" sz="4000" b="1" i="1" smtClean="0">
                  <a:solidFill>
                    <a:srgbClr val="0099FF"/>
                  </a:solidFill>
                  <a:latin typeface="Arial" charset="0"/>
                  <a:ea typeface="宋体" charset="-122"/>
                </a:rPr>
                <a:t>c</a:t>
              </a:r>
            </a:p>
          </p:txBody>
        </p:sp>
      </p:grpSp>
      <p:sp>
        <p:nvSpPr>
          <p:cNvPr id="50189" name="Text Box 16"/>
          <p:cNvSpPr txBox="1">
            <a:spLocks noChangeArrowheads="1"/>
          </p:cNvSpPr>
          <p:nvPr/>
        </p:nvSpPr>
        <p:spPr bwMode="auto">
          <a:xfrm>
            <a:off x="163513" y="0"/>
            <a:ext cx="3033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处理</a:t>
            </a: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的基本元件</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61925" y="1273175"/>
            <a:ext cx="8782050" cy="1030288"/>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smtClean="0">
                <a:solidFill>
                  <a:srgbClr val="3333CC"/>
                </a:solidFill>
                <a:latin typeface="Arial" charset="0"/>
                <a:ea typeface="华文宋体" pitchFamily="2" charset="-122"/>
              </a:rPr>
              <a:t>用</a:t>
            </a:r>
            <a:r>
              <a:rPr lang="zh-CN" altLang="en-US" b="1" smtClean="0">
                <a:solidFill>
                  <a:srgbClr val="3333CC"/>
                </a:solidFill>
                <a:latin typeface="Arial" charset="0"/>
                <a:ea typeface="华文宋体" pitchFamily="2" charset="-122"/>
              </a:rPr>
              <a:t>二极管、三极管可实现基本的集成电路</a:t>
            </a:r>
            <a:r>
              <a:rPr lang="en-US" altLang="zh-CN" b="1" smtClean="0">
                <a:solidFill>
                  <a:srgbClr val="3333CC"/>
                </a:solidFill>
                <a:latin typeface="Arial" charset="0"/>
                <a:ea typeface="华文宋体" pitchFamily="2" charset="-122"/>
              </a:rPr>
              <a:t>: </a:t>
            </a:r>
            <a:r>
              <a:rPr lang="zh-CN" altLang="en-US" b="1" smtClean="0">
                <a:solidFill>
                  <a:srgbClr val="3333CC"/>
                </a:solidFill>
                <a:latin typeface="Arial" charset="0"/>
                <a:ea typeface="华文宋体" pitchFamily="2" charset="-122"/>
              </a:rPr>
              <a:t>与门、或门和非门</a:t>
            </a: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这些电路被封装成集成电路</a:t>
            </a:r>
            <a:r>
              <a:rPr lang="en-US" altLang="zh-CN" sz="2000" smtClean="0">
                <a:solidFill>
                  <a:srgbClr val="000000"/>
                </a:solidFill>
                <a:latin typeface="Arial" charset="0"/>
                <a:ea typeface="华文宋体" pitchFamily="2" charset="-122"/>
              </a:rPr>
              <a:t>(</a:t>
            </a:r>
            <a:r>
              <a:rPr lang="zh-CN" altLang="en-US" sz="2000" smtClean="0">
                <a:solidFill>
                  <a:srgbClr val="000000"/>
                </a:solidFill>
                <a:latin typeface="Arial" charset="0"/>
                <a:ea typeface="华文宋体" pitchFamily="2" charset="-122"/>
              </a:rPr>
              <a:t>芯片</a:t>
            </a:r>
            <a:r>
              <a:rPr lang="en-US" altLang="zh-CN" sz="2000" smtClean="0">
                <a:solidFill>
                  <a:srgbClr val="000000"/>
                </a:solidFill>
                <a:latin typeface="Arial" charset="0"/>
                <a:ea typeface="华文宋体" pitchFamily="2" charset="-122"/>
              </a:rPr>
              <a:t>)</a:t>
            </a:r>
            <a:r>
              <a:rPr lang="zh-CN" altLang="en-US" sz="2000" smtClean="0">
                <a:solidFill>
                  <a:srgbClr val="000000"/>
                </a:solidFill>
                <a:latin typeface="Arial" charset="0"/>
                <a:ea typeface="华文宋体" pitchFamily="2" charset="-122"/>
              </a:rPr>
              <a:t>，即所谓的门电路。</a:t>
            </a:r>
            <a:endParaRPr lang="en-US" altLang="zh-CN" sz="2000" smtClean="0">
              <a:solidFill>
                <a:srgbClr val="000000"/>
              </a:solidFill>
              <a:latin typeface="Arial" charset="0"/>
              <a:ea typeface="华文宋体" pitchFamily="2" charset="-122"/>
            </a:endParaRPr>
          </a:p>
        </p:txBody>
      </p:sp>
      <p:pic>
        <p:nvPicPr>
          <p:cNvPr id="49155" name="Picture 3"/>
          <p:cNvPicPr>
            <a:picLocks noChangeAspect="1" noChangeArrowheads="1"/>
          </p:cNvPicPr>
          <p:nvPr/>
        </p:nvPicPr>
        <p:blipFill>
          <a:blip r:embed="rId3" cstate="print"/>
          <a:srcRect/>
          <a:stretch>
            <a:fillRect/>
          </a:stretch>
        </p:blipFill>
        <p:spPr bwMode="auto">
          <a:xfrm>
            <a:off x="5911850" y="3371850"/>
            <a:ext cx="2984500" cy="1947863"/>
          </a:xfrm>
          <a:prstGeom prst="rect">
            <a:avLst/>
          </a:prstGeom>
          <a:noFill/>
          <a:ln w="9525">
            <a:solidFill>
              <a:schemeClr val="tx1"/>
            </a:solidFill>
            <a:miter lim="800000"/>
            <a:headEnd/>
            <a:tailEnd/>
          </a:ln>
        </p:spPr>
      </p:pic>
      <p:sp>
        <p:nvSpPr>
          <p:cNvPr id="49156" name="Rectangle 4"/>
          <p:cNvSpPr>
            <a:spLocks noChangeArrowheads="1"/>
          </p:cNvSpPr>
          <p:nvPr/>
        </p:nvSpPr>
        <p:spPr bwMode="auto">
          <a:xfrm>
            <a:off x="341313" y="5424488"/>
            <a:ext cx="2447925" cy="457200"/>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华文宋体" pitchFamily="2" charset="-122"/>
                <a:ea typeface="华文宋体" pitchFamily="2" charset="-122"/>
              </a:rPr>
              <a:t>“</a:t>
            </a:r>
            <a:r>
              <a:rPr kumimoji="1" lang="zh-CN" altLang="en-US" sz="2000" b="1" smtClean="0">
                <a:solidFill>
                  <a:srgbClr val="FF0000"/>
                </a:solidFill>
                <a:latin typeface="Arial" charset="0"/>
                <a:ea typeface="华文宋体" pitchFamily="2" charset="-122"/>
              </a:rPr>
              <a:t>与</a:t>
            </a:r>
            <a:r>
              <a:rPr kumimoji="1" lang="zh-CN" altLang="en-US" sz="2000" b="1" smtClean="0">
                <a:solidFill>
                  <a:srgbClr val="000000"/>
                </a:solidFill>
                <a:latin typeface="华文宋体" pitchFamily="2" charset="-122"/>
                <a:ea typeface="华文宋体" pitchFamily="2" charset="-122"/>
              </a:rPr>
              <a:t>”</a:t>
            </a:r>
            <a:r>
              <a:rPr kumimoji="1" lang="zh-CN" altLang="en-US" sz="2000" b="1" smtClean="0">
                <a:solidFill>
                  <a:srgbClr val="000000"/>
                </a:solidFill>
                <a:latin typeface="Arial" charset="0"/>
                <a:ea typeface="华文宋体" pitchFamily="2" charset="-122"/>
              </a:rPr>
              <a:t>门电路</a:t>
            </a:r>
          </a:p>
        </p:txBody>
      </p:sp>
      <p:sp>
        <p:nvSpPr>
          <p:cNvPr id="49157" name="Rectangle 5"/>
          <p:cNvSpPr>
            <a:spLocks noChangeArrowheads="1"/>
          </p:cNvSpPr>
          <p:nvPr/>
        </p:nvSpPr>
        <p:spPr bwMode="auto">
          <a:xfrm>
            <a:off x="3036888" y="5437188"/>
            <a:ext cx="2493962" cy="457200"/>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华文宋体" pitchFamily="2" charset="-122"/>
                <a:ea typeface="华文宋体" pitchFamily="2" charset="-122"/>
              </a:rPr>
              <a:t>“</a:t>
            </a:r>
            <a:r>
              <a:rPr kumimoji="1" lang="zh-CN" altLang="en-US" sz="2000" b="1" smtClean="0">
                <a:solidFill>
                  <a:srgbClr val="FF0000"/>
                </a:solidFill>
                <a:latin typeface="Arial" charset="0"/>
                <a:ea typeface="华文宋体" pitchFamily="2" charset="-122"/>
              </a:rPr>
              <a:t>或</a:t>
            </a:r>
            <a:r>
              <a:rPr kumimoji="1" lang="zh-CN" altLang="en-US" sz="2000" b="1" smtClean="0">
                <a:solidFill>
                  <a:srgbClr val="000000"/>
                </a:solidFill>
                <a:latin typeface="华文宋体" pitchFamily="2" charset="-122"/>
                <a:ea typeface="华文宋体" pitchFamily="2" charset="-122"/>
              </a:rPr>
              <a:t>”</a:t>
            </a:r>
            <a:r>
              <a:rPr kumimoji="1" lang="zh-CN" altLang="en-US" sz="2000" b="1" smtClean="0">
                <a:solidFill>
                  <a:srgbClr val="000000"/>
                </a:solidFill>
                <a:latin typeface="Arial" charset="0"/>
                <a:ea typeface="华文宋体" pitchFamily="2" charset="-122"/>
              </a:rPr>
              <a:t>门电路</a:t>
            </a:r>
          </a:p>
        </p:txBody>
      </p:sp>
      <p:sp>
        <p:nvSpPr>
          <p:cNvPr id="49158" name="Rectangle 6"/>
          <p:cNvSpPr>
            <a:spLocks noChangeArrowheads="1"/>
          </p:cNvSpPr>
          <p:nvPr/>
        </p:nvSpPr>
        <p:spPr bwMode="auto">
          <a:xfrm>
            <a:off x="6011863" y="5435600"/>
            <a:ext cx="2865437" cy="457200"/>
          </a:xfrm>
          <a:prstGeom prst="rect">
            <a:avLst/>
          </a:prstGeom>
          <a:noFill/>
          <a:ln w="9525">
            <a:noFill/>
            <a:miter lim="800000"/>
            <a:headEnd/>
            <a:tailEnd/>
          </a:ln>
        </p:spPr>
        <p:txBody>
          <a:bodyPr>
            <a:spAutoFit/>
          </a:bodyPr>
          <a:lstStyle/>
          <a:p>
            <a:pPr eaLnBrk="1" hangingPunct="1">
              <a:lnSpc>
                <a:spcPct val="120000"/>
              </a:lnSpc>
              <a:buClr>
                <a:srgbClr val="0066FF"/>
              </a:buClr>
              <a:buFont typeface="Wingdings" pitchFamily="2" charset="2"/>
              <a:buNone/>
            </a:pPr>
            <a:r>
              <a:rPr kumimoji="1" lang="en-US" altLang="zh-CN" sz="2000" b="1" smtClean="0">
                <a:solidFill>
                  <a:srgbClr val="000000"/>
                </a:solidFill>
                <a:latin typeface="华文宋体" pitchFamily="2" charset="-122"/>
                <a:ea typeface="华文宋体" pitchFamily="2" charset="-122"/>
              </a:rPr>
              <a:t>“</a:t>
            </a:r>
            <a:r>
              <a:rPr kumimoji="1" lang="zh-CN" altLang="en-US" sz="2000" b="1" smtClean="0">
                <a:solidFill>
                  <a:srgbClr val="FF0000"/>
                </a:solidFill>
                <a:latin typeface="Arial" charset="0"/>
                <a:ea typeface="华文宋体" pitchFamily="2" charset="-122"/>
              </a:rPr>
              <a:t>非</a:t>
            </a:r>
            <a:r>
              <a:rPr kumimoji="1" lang="zh-CN" altLang="en-US" sz="2000" b="1" smtClean="0">
                <a:solidFill>
                  <a:srgbClr val="000000"/>
                </a:solidFill>
                <a:latin typeface="华文宋体" pitchFamily="2" charset="-122"/>
                <a:ea typeface="华文宋体" pitchFamily="2" charset="-122"/>
              </a:rPr>
              <a:t>”</a:t>
            </a:r>
            <a:r>
              <a:rPr kumimoji="1" lang="zh-CN" altLang="en-US" sz="2000" b="1" smtClean="0">
                <a:solidFill>
                  <a:srgbClr val="000000"/>
                </a:solidFill>
                <a:latin typeface="Arial" charset="0"/>
                <a:ea typeface="华文宋体" pitchFamily="2" charset="-122"/>
              </a:rPr>
              <a:t>门电路</a:t>
            </a:r>
          </a:p>
        </p:txBody>
      </p:sp>
      <p:pic>
        <p:nvPicPr>
          <p:cNvPr id="49159" name="Picture 7" descr="pgf041213058"/>
          <p:cNvPicPr>
            <a:picLocks noChangeAspect="1" noChangeArrowheads="1"/>
          </p:cNvPicPr>
          <p:nvPr/>
        </p:nvPicPr>
        <p:blipFill>
          <a:blip r:embed="rId4" cstate="print"/>
          <a:srcRect/>
          <a:stretch>
            <a:fillRect/>
          </a:stretch>
        </p:blipFill>
        <p:spPr bwMode="auto">
          <a:xfrm>
            <a:off x="7054850" y="1839913"/>
            <a:ext cx="1879600" cy="1416050"/>
          </a:xfrm>
          <a:prstGeom prst="rect">
            <a:avLst/>
          </a:prstGeom>
          <a:noFill/>
          <a:ln w="9525">
            <a:noFill/>
            <a:miter lim="800000"/>
            <a:headEnd/>
            <a:tailEnd/>
          </a:ln>
        </p:spPr>
      </p:pic>
      <p:sp>
        <p:nvSpPr>
          <p:cNvPr id="51208" name="Text Box 16"/>
          <p:cNvSpPr txBox="1">
            <a:spLocks noChangeArrowheads="1"/>
          </p:cNvSpPr>
          <p:nvPr/>
        </p:nvSpPr>
        <p:spPr bwMode="auto">
          <a:xfrm>
            <a:off x="163513" y="0"/>
            <a:ext cx="5037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如何用基本电子元件实现基本逻辑运算</a:t>
            </a:r>
            <a:r>
              <a:rPr kumimoji="1" lang="en-US" altLang="zh-CN" sz="2000" b="1" dirty="0">
                <a:solidFill>
                  <a:srgbClr val="2D2DB9"/>
                </a:solidFill>
                <a:latin typeface="Arial" charset="0"/>
                <a:ea typeface="华文中宋" pitchFamily="2" charset="-122"/>
              </a:rPr>
              <a:t>?</a:t>
            </a:r>
          </a:p>
        </p:txBody>
      </p:sp>
      <p:pic>
        <p:nvPicPr>
          <p:cNvPr id="49161" name="Picture 9"/>
          <p:cNvPicPr>
            <a:picLocks noChangeAspect="1" noChangeArrowheads="1"/>
          </p:cNvPicPr>
          <p:nvPr/>
        </p:nvPicPr>
        <p:blipFill>
          <a:blip r:embed="rId5" cstate="print"/>
          <a:srcRect/>
          <a:stretch>
            <a:fillRect/>
          </a:stretch>
        </p:blipFill>
        <p:spPr bwMode="auto">
          <a:xfrm>
            <a:off x="261938" y="3398838"/>
            <a:ext cx="2459037" cy="1946275"/>
          </a:xfrm>
          <a:prstGeom prst="rect">
            <a:avLst/>
          </a:prstGeom>
          <a:noFill/>
          <a:ln w="9525">
            <a:solidFill>
              <a:schemeClr val="tx2"/>
            </a:solidFill>
            <a:miter lim="800000"/>
            <a:headEnd/>
            <a:tailEnd/>
          </a:ln>
        </p:spPr>
      </p:pic>
      <p:pic>
        <p:nvPicPr>
          <p:cNvPr id="49162" name="Picture 10"/>
          <p:cNvPicPr>
            <a:picLocks noChangeAspect="1" noChangeArrowheads="1"/>
          </p:cNvPicPr>
          <p:nvPr/>
        </p:nvPicPr>
        <p:blipFill>
          <a:blip r:embed="rId6" cstate="print"/>
          <a:srcRect/>
          <a:stretch>
            <a:fillRect/>
          </a:stretch>
        </p:blipFill>
        <p:spPr bwMode="auto">
          <a:xfrm>
            <a:off x="3252788" y="3389313"/>
            <a:ext cx="2057400" cy="1943100"/>
          </a:xfrm>
          <a:prstGeom prst="rect">
            <a:avLst/>
          </a:prstGeom>
          <a:noFill/>
          <a:ln w="9525">
            <a:solidFill>
              <a:schemeClr val="tx2"/>
            </a:solidFill>
            <a:miter lim="800000"/>
            <a:headEnd/>
            <a:tailEnd/>
          </a:ln>
        </p:spPr>
      </p:pic>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96850" y="1293813"/>
            <a:ext cx="6597650" cy="4368800"/>
          </a:xfrm>
          <a:prstGeom prst="rect">
            <a:avLst/>
          </a:prstGeom>
          <a:noFill/>
          <a:ln w="9525">
            <a:noFill/>
            <a:miter lim="800000"/>
            <a:headEnd/>
            <a:tailEnd/>
          </a:ln>
        </p:spPr>
        <p:txBody>
          <a:bodyPr>
            <a:spAutoFit/>
          </a:bodyPr>
          <a:lstStyle/>
          <a:p>
            <a:pPr algn="just" eaLnBrk="1" hangingPunct="1">
              <a:lnSpc>
                <a:spcPct val="140000"/>
              </a:lnSpc>
              <a:buClr>
                <a:srgbClr val="0066FF"/>
              </a:buClr>
              <a:buFont typeface="Wingdings" pitchFamily="2" charset="2"/>
              <a:buNone/>
            </a:pPr>
            <a:r>
              <a:rPr lang="zh-CN" altLang="en-US" b="1" smtClean="0">
                <a:solidFill>
                  <a:srgbClr val="000000"/>
                </a:solidFill>
                <a:latin typeface="Arial" charset="0"/>
                <a:ea typeface="华文宋体" pitchFamily="2" charset="-122"/>
              </a:rPr>
              <a:t>基本门电路的符号表示及其特性</a:t>
            </a:r>
            <a:endParaRPr lang="zh-CN" altLang="en-US" smtClean="0">
              <a:solidFill>
                <a:srgbClr val="000000"/>
              </a:solidFill>
              <a:latin typeface="Arial" charset="0"/>
              <a:ea typeface="华文宋体" pitchFamily="2" charset="-122"/>
            </a:endParaRPr>
          </a:p>
          <a:p>
            <a:pPr algn="just" eaLnBrk="1" hangingPunct="1">
              <a:lnSpc>
                <a:spcPct val="140000"/>
              </a:lnSpc>
              <a:buClr>
                <a:srgbClr val="0066FF"/>
              </a:buClr>
              <a:buFont typeface="Wingdings" pitchFamily="2" charset="2"/>
              <a:buChar char="u"/>
            </a:pPr>
            <a:r>
              <a:rPr lang="zh-CN" altLang="zh-CN" sz="2000" b="1" smtClean="0">
                <a:solidFill>
                  <a:srgbClr val="3333CC"/>
                </a:solidFill>
                <a:latin typeface="Arial" charset="0"/>
                <a:ea typeface="华文宋体" pitchFamily="2" charset="-122"/>
              </a:rPr>
              <a:t>与门电路</a:t>
            </a:r>
            <a:r>
              <a:rPr lang="zh-CN" altLang="zh-CN" sz="1600" smtClean="0">
                <a:solidFill>
                  <a:srgbClr val="000000"/>
                </a:solidFill>
                <a:latin typeface="Arial" charset="0"/>
                <a:ea typeface="华文宋体" pitchFamily="2" charset="-122"/>
              </a:rPr>
              <a:t>：是实现逻辑与运算的集成电路，即：只有当两个输入端为高电平(1)时，则输出端为高电平(1)；否则，输出端为低电平(0)。</a:t>
            </a:r>
          </a:p>
          <a:p>
            <a:pPr algn="just" eaLnBrk="1" hangingPunct="1">
              <a:lnSpc>
                <a:spcPct val="140000"/>
              </a:lnSpc>
              <a:buClr>
                <a:srgbClr val="0066FF"/>
              </a:buClr>
              <a:buFont typeface="Wingdings" pitchFamily="2" charset="2"/>
              <a:buChar char="u"/>
            </a:pPr>
            <a:r>
              <a:rPr lang="zh-CN" altLang="zh-CN" sz="2000" b="1" smtClean="0">
                <a:solidFill>
                  <a:srgbClr val="3333CC"/>
                </a:solidFill>
                <a:latin typeface="Arial" charset="0"/>
                <a:ea typeface="华文宋体" pitchFamily="2" charset="-122"/>
              </a:rPr>
              <a:t>或门电路</a:t>
            </a:r>
            <a:r>
              <a:rPr lang="zh-CN" altLang="zh-CN" sz="1600" smtClean="0">
                <a:solidFill>
                  <a:srgbClr val="000000"/>
                </a:solidFill>
                <a:latin typeface="Arial" charset="0"/>
                <a:ea typeface="华文宋体" pitchFamily="2" charset="-122"/>
              </a:rPr>
              <a:t>：是实现逻辑或运算的集成电路，即：只有当两个输入端为低电平(0)时，则输出端为低电平(0)；否则，输出端为高电平(1)。</a:t>
            </a:r>
            <a:endParaRPr lang="zh-CN" altLang="en-US" sz="1600" smtClean="0">
              <a:solidFill>
                <a:srgbClr val="000000"/>
              </a:solidFill>
              <a:latin typeface="Arial" charset="0"/>
              <a:ea typeface="华文宋体" pitchFamily="2" charset="-122"/>
            </a:endParaRPr>
          </a:p>
          <a:p>
            <a:pPr algn="just" eaLnBrk="1" hangingPunct="1">
              <a:lnSpc>
                <a:spcPct val="140000"/>
              </a:lnSpc>
              <a:buClr>
                <a:srgbClr val="0066FF"/>
              </a:buClr>
              <a:buFont typeface="Wingdings" pitchFamily="2" charset="2"/>
              <a:buChar char="u"/>
            </a:pPr>
            <a:r>
              <a:rPr lang="zh-CN" altLang="zh-CN" sz="2000" b="1" smtClean="0">
                <a:solidFill>
                  <a:srgbClr val="3333CC"/>
                </a:solidFill>
                <a:latin typeface="Arial" charset="0"/>
                <a:ea typeface="华文宋体" pitchFamily="2" charset="-122"/>
              </a:rPr>
              <a:t>非门电路</a:t>
            </a:r>
            <a:r>
              <a:rPr lang="zh-CN" altLang="zh-CN" sz="1600" smtClean="0">
                <a:solidFill>
                  <a:srgbClr val="000000"/>
                </a:solidFill>
                <a:latin typeface="Arial" charset="0"/>
                <a:ea typeface="华文宋体" pitchFamily="2" charset="-122"/>
              </a:rPr>
              <a:t>：是实现逻辑非运算的集成电路，即：当输入端为高电平(1)时，则输出端为低电平(0)；输入端为低电平(0)时，则输出端为高电平(1)。</a:t>
            </a:r>
          </a:p>
          <a:p>
            <a:pPr algn="just" eaLnBrk="1" hangingPunct="1">
              <a:lnSpc>
                <a:spcPct val="140000"/>
              </a:lnSpc>
              <a:buClr>
                <a:srgbClr val="0066FF"/>
              </a:buClr>
              <a:buFont typeface="Wingdings" pitchFamily="2" charset="2"/>
              <a:buChar char="u"/>
            </a:pPr>
            <a:r>
              <a:rPr lang="zh-CN" altLang="zh-CN" sz="2000" b="1" smtClean="0">
                <a:solidFill>
                  <a:srgbClr val="3333CC"/>
                </a:solidFill>
                <a:latin typeface="Arial" charset="0"/>
                <a:ea typeface="华文宋体" pitchFamily="2" charset="-122"/>
              </a:rPr>
              <a:t>异或门电路</a:t>
            </a:r>
            <a:r>
              <a:rPr lang="zh-CN" altLang="zh-CN" sz="1600" smtClean="0">
                <a:solidFill>
                  <a:srgbClr val="000000"/>
                </a:solidFill>
                <a:latin typeface="Arial" charset="0"/>
                <a:ea typeface="华文宋体" pitchFamily="2" charset="-122"/>
              </a:rPr>
              <a:t>：是实现逻辑异或运算的集成电路，即：当两个输入端同为高电平(1)或同为低电平(0)时，则输出端为低电平(0)；否则，输出端为高电平(1)。</a:t>
            </a:r>
          </a:p>
        </p:txBody>
      </p:sp>
      <p:grpSp>
        <p:nvGrpSpPr>
          <p:cNvPr id="2" name="Group 3"/>
          <p:cNvGrpSpPr>
            <a:grpSpLocks/>
          </p:cNvGrpSpPr>
          <p:nvPr/>
        </p:nvGrpSpPr>
        <p:grpSpPr bwMode="auto">
          <a:xfrm>
            <a:off x="6980238" y="5146675"/>
            <a:ext cx="1731962" cy="493713"/>
            <a:chOff x="4362" y="3503"/>
            <a:chExt cx="1091" cy="311"/>
          </a:xfrm>
        </p:grpSpPr>
        <p:sp>
          <p:nvSpPr>
            <p:cNvPr id="50203" name="Rectangle 4"/>
            <p:cNvSpPr>
              <a:spLocks noChangeArrowheads="1"/>
            </p:cNvSpPr>
            <p:nvPr/>
          </p:nvSpPr>
          <p:spPr bwMode="auto">
            <a:xfrm>
              <a:off x="4665" y="3503"/>
              <a:ext cx="481" cy="311"/>
            </a:xfrm>
            <a:prstGeom prst="rect">
              <a:avLst/>
            </a:prstGeom>
            <a:no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0204" name="Line 5"/>
            <p:cNvSpPr>
              <a:spLocks noChangeShapeType="1"/>
            </p:cNvSpPr>
            <p:nvPr/>
          </p:nvSpPr>
          <p:spPr bwMode="auto">
            <a:xfrm>
              <a:off x="4362" y="3598"/>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5" name="Line 6"/>
            <p:cNvSpPr>
              <a:spLocks noChangeShapeType="1"/>
            </p:cNvSpPr>
            <p:nvPr/>
          </p:nvSpPr>
          <p:spPr bwMode="auto">
            <a:xfrm>
              <a:off x="4363" y="373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6" name="Line 7"/>
            <p:cNvSpPr>
              <a:spLocks noChangeShapeType="1"/>
            </p:cNvSpPr>
            <p:nvPr/>
          </p:nvSpPr>
          <p:spPr bwMode="auto">
            <a:xfrm>
              <a:off x="5150" y="365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7" name="Text Box 8"/>
            <p:cNvSpPr txBox="1">
              <a:spLocks noChangeArrowheads="1"/>
            </p:cNvSpPr>
            <p:nvPr/>
          </p:nvSpPr>
          <p:spPr bwMode="auto">
            <a:xfrm>
              <a:off x="4711" y="3505"/>
              <a:ext cx="335" cy="288"/>
            </a:xfrm>
            <a:prstGeom prst="rect">
              <a:avLst/>
            </a:prstGeom>
            <a:noFill/>
            <a:ln w="9525">
              <a:noFill/>
              <a:miter lim="800000"/>
              <a:headEnd/>
              <a:tailEnd/>
            </a:ln>
          </p:spPr>
          <p:txBody>
            <a:bodyPr wrap="none">
              <a:spAutoFit/>
            </a:bodyPr>
            <a:lstStyle/>
            <a:p>
              <a:pPr eaLnBrk="1" hangingPunct="1"/>
              <a:r>
                <a:rPr kumimoji="1" lang="en-US" altLang="zh-CN" b="1" smtClean="0">
                  <a:solidFill>
                    <a:srgbClr val="FF0000"/>
                  </a:solidFill>
                  <a:latin typeface="Arial" charset="0"/>
                  <a:ea typeface="隶书" pitchFamily="49" charset="-122"/>
                </a:rPr>
                <a:t>=1</a:t>
              </a:r>
            </a:p>
          </p:txBody>
        </p:sp>
      </p:grpSp>
      <p:grpSp>
        <p:nvGrpSpPr>
          <p:cNvPr id="3" name="Group 9"/>
          <p:cNvGrpSpPr>
            <a:grpSpLocks/>
          </p:cNvGrpSpPr>
          <p:nvPr/>
        </p:nvGrpSpPr>
        <p:grpSpPr bwMode="auto">
          <a:xfrm>
            <a:off x="6980238" y="1493838"/>
            <a:ext cx="1731962" cy="493712"/>
            <a:chOff x="4362" y="3503"/>
            <a:chExt cx="1091" cy="311"/>
          </a:xfrm>
        </p:grpSpPr>
        <p:sp>
          <p:nvSpPr>
            <p:cNvPr id="50198" name="Rectangle 10"/>
            <p:cNvSpPr>
              <a:spLocks noChangeArrowheads="1"/>
            </p:cNvSpPr>
            <p:nvPr/>
          </p:nvSpPr>
          <p:spPr bwMode="auto">
            <a:xfrm>
              <a:off x="4665" y="3503"/>
              <a:ext cx="481" cy="311"/>
            </a:xfrm>
            <a:prstGeom prst="rect">
              <a:avLst/>
            </a:prstGeom>
            <a:no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0199" name="Line 11"/>
            <p:cNvSpPr>
              <a:spLocks noChangeShapeType="1"/>
            </p:cNvSpPr>
            <p:nvPr/>
          </p:nvSpPr>
          <p:spPr bwMode="auto">
            <a:xfrm>
              <a:off x="4362" y="3598"/>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0" name="Line 12"/>
            <p:cNvSpPr>
              <a:spLocks noChangeShapeType="1"/>
            </p:cNvSpPr>
            <p:nvPr/>
          </p:nvSpPr>
          <p:spPr bwMode="auto">
            <a:xfrm>
              <a:off x="4363" y="373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1" name="Line 13"/>
            <p:cNvSpPr>
              <a:spLocks noChangeShapeType="1"/>
            </p:cNvSpPr>
            <p:nvPr/>
          </p:nvSpPr>
          <p:spPr bwMode="auto">
            <a:xfrm>
              <a:off x="5150" y="365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202" name="Text Box 14"/>
            <p:cNvSpPr txBox="1">
              <a:spLocks noChangeArrowheads="1"/>
            </p:cNvSpPr>
            <p:nvPr/>
          </p:nvSpPr>
          <p:spPr bwMode="auto">
            <a:xfrm>
              <a:off x="4711" y="3505"/>
              <a:ext cx="255" cy="288"/>
            </a:xfrm>
            <a:prstGeom prst="rect">
              <a:avLst/>
            </a:prstGeom>
            <a:noFill/>
            <a:ln w="9525">
              <a:noFill/>
              <a:miter lim="800000"/>
              <a:headEnd/>
              <a:tailEnd/>
            </a:ln>
          </p:spPr>
          <p:txBody>
            <a:bodyPr wrap="none">
              <a:spAutoFit/>
            </a:bodyPr>
            <a:lstStyle/>
            <a:p>
              <a:pPr eaLnBrk="1" hangingPunct="1"/>
              <a:r>
                <a:rPr kumimoji="1" lang="en-US" altLang="zh-CN" b="1" smtClean="0">
                  <a:solidFill>
                    <a:srgbClr val="FF0000"/>
                  </a:solidFill>
                  <a:latin typeface="Arial" charset="0"/>
                  <a:ea typeface="隶书" pitchFamily="49" charset="-122"/>
                </a:rPr>
                <a:t>&amp;</a:t>
              </a:r>
            </a:p>
          </p:txBody>
        </p:sp>
      </p:grpSp>
      <p:grpSp>
        <p:nvGrpSpPr>
          <p:cNvPr id="4" name="Group 15"/>
          <p:cNvGrpSpPr>
            <a:grpSpLocks/>
          </p:cNvGrpSpPr>
          <p:nvPr/>
        </p:nvGrpSpPr>
        <p:grpSpPr bwMode="auto">
          <a:xfrm>
            <a:off x="6980238" y="2738438"/>
            <a:ext cx="1731962" cy="493712"/>
            <a:chOff x="4362" y="3503"/>
            <a:chExt cx="1091" cy="311"/>
          </a:xfrm>
        </p:grpSpPr>
        <p:sp>
          <p:nvSpPr>
            <p:cNvPr id="50193" name="Rectangle 16"/>
            <p:cNvSpPr>
              <a:spLocks noChangeArrowheads="1"/>
            </p:cNvSpPr>
            <p:nvPr/>
          </p:nvSpPr>
          <p:spPr bwMode="auto">
            <a:xfrm>
              <a:off x="4665" y="3503"/>
              <a:ext cx="481" cy="311"/>
            </a:xfrm>
            <a:prstGeom prst="rect">
              <a:avLst/>
            </a:prstGeom>
            <a:no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0194" name="Line 17"/>
            <p:cNvSpPr>
              <a:spLocks noChangeShapeType="1"/>
            </p:cNvSpPr>
            <p:nvPr/>
          </p:nvSpPr>
          <p:spPr bwMode="auto">
            <a:xfrm>
              <a:off x="4362" y="3598"/>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195" name="Line 18"/>
            <p:cNvSpPr>
              <a:spLocks noChangeShapeType="1"/>
            </p:cNvSpPr>
            <p:nvPr/>
          </p:nvSpPr>
          <p:spPr bwMode="auto">
            <a:xfrm>
              <a:off x="4363" y="373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196" name="Line 19"/>
            <p:cNvSpPr>
              <a:spLocks noChangeShapeType="1"/>
            </p:cNvSpPr>
            <p:nvPr/>
          </p:nvSpPr>
          <p:spPr bwMode="auto">
            <a:xfrm>
              <a:off x="5150" y="3654"/>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197" name="Text Box 20"/>
            <p:cNvSpPr txBox="1">
              <a:spLocks noChangeArrowheads="1"/>
            </p:cNvSpPr>
            <p:nvPr/>
          </p:nvSpPr>
          <p:spPr bwMode="auto">
            <a:xfrm>
              <a:off x="4711" y="3505"/>
              <a:ext cx="416" cy="288"/>
            </a:xfrm>
            <a:prstGeom prst="rect">
              <a:avLst/>
            </a:prstGeom>
            <a:noFill/>
            <a:ln w="9525">
              <a:noFill/>
              <a:miter lim="800000"/>
              <a:headEnd/>
              <a:tailEnd/>
            </a:ln>
          </p:spPr>
          <p:txBody>
            <a:bodyPr wrap="none">
              <a:spAutoFit/>
            </a:bodyPr>
            <a:lstStyle/>
            <a:p>
              <a:pPr eaLnBrk="1" hangingPunct="1"/>
              <a:r>
                <a:rPr kumimoji="1" lang="en-US" altLang="zh-CN" b="1" smtClean="0">
                  <a:solidFill>
                    <a:srgbClr val="FF0000"/>
                  </a:solidFill>
                  <a:latin typeface="Arial" charset="0"/>
                  <a:ea typeface="宋体" charset="-122"/>
                  <a:cs typeface="Arial" charset="0"/>
                </a:rPr>
                <a:t>≥1</a:t>
              </a:r>
            </a:p>
          </p:txBody>
        </p:sp>
      </p:grpSp>
      <p:grpSp>
        <p:nvGrpSpPr>
          <p:cNvPr id="5" name="Group 21"/>
          <p:cNvGrpSpPr>
            <a:grpSpLocks/>
          </p:cNvGrpSpPr>
          <p:nvPr/>
        </p:nvGrpSpPr>
        <p:grpSpPr bwMode="auto">
          <a:xfrm>
            <a:off x="6937375" y="3954463"/>
            <a:ext cx="1817688" cy="493712"/>
            <a:chOff x="4378" y="2797"/>
            <a:chExt cx="1145" cy="311"/>
          </a:xfrm>
        </p:grpSpPr>
        <p:sp>
          <p:nvSpPr>
            <p:cNvPr id="50188" name="Rectangle 22"/>
            <p:cNvSpPr>
              <a:spLocks noChangeArrowheads="1"/>
            </p:cNvSpPr>
            <p:nvPr/>
          </p:nvSpPr>
          <p:spPr bwMode="auto">
            <a:xfrm>
              <a:off x="4681" y="2797"/>
              <a:ext cx="481" cy="311"/>
            </a:xfrm>
            <a:prstGeom prst="rect">
              <a:avLst/>
            </a:prstGeom>
            <a:no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0189" name="Line 23"/>
            <p:cNvSpPr>
              <a:spLocks noChangeShapeType="1"/>
            </p:cNvSpPr>
            <p:nvPr/>
          </p:nvSpPr>
          <p:spPr bwMode="auto">
            <a:xfrm>
              <a:off x="4378" y="2953"/>
              <a:ext cx="303" cy="0"/>
            </a:xfrm>
            <a:prstGeom prst="line">
              <a:avLst/>
            </a:prstGeom>
            <a:noFill/>
            <a:ln w="952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190" name="Line 24"/>
            <p:cNvSpPr>
              <a:spLocks noChangeShapeType="1"/>
            </p:cNvSpPr>
            <p:nvPr/>
          </p:nvSpPr>
          <p:spPr bwMode="auto">
            <a:xfrm>
              <a:off x="5220" y="2952"/>
              <a:ext cx="303"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50191" name="Text Box 25"/>
            <p:cNvSpPr txBox="1">
              <a:spLocks noChangeArrowheads="1"/>
            </p:cNvSpPr>
            <p:nvPr/>
          </p:nvSpPr>
          <p:spPr bwMode="auto">
            <a:xfrm>
              <a:off x="4727" y="2808"/>
              <a:ext cx="276" cy="288"/>
            </a:xfrm>
            <a:prstGeom prst="rect">
              <a:avLst/>
            </a:prstGeom>
            <a:noFill/>
            <a:ln w="9525">
              <a:noFill/>
              <a:miter lim="800000"/>
              <a:headEnd/>
              <a:tailEnd/>
            </a:ln>
          </p:spPr>
          <p:txBody>
            <a:bodyPr wrap="none">
              <a:spAutoFit/>
            </a:bodyPr>
            <a:lstStyle/>
            <a:p>
              <a:pPr eaLnBrk="1" hangingPunct="1"/>
              <a:r>
                <a:rPr kumimoji="1" lang="en-US" altLang="zh-CN" b="1" smtClean="0">
                  <a:solidFill>
                    <a:srgbClr val="FF0000"/>
                  </a:solidFill>
                  <a:latin typeface="Arial" charset="0"/>
                  <a:ea typeface="隶书" pitchFamily="49" charset="-122"/>
                </a:rPr>
                <a:t>1 </a:t>
              </a:r>
            </a:p>
          </p:txBody>
        </p:sp>
        <p:sp>
          <p:nvSpPr>
            <p:cNvPr id="50192" name="Oval 26"/>
            <p:cNvSpPr>
              <a:spLocks noChangeArrowheads="1"/>
            </p:cNvSpPr>
            <p:nvPr/>
          </p:nvSpPr>
          <p:spPr bwMode="auto">
            <a:xfrm>
              <a:off x="5167" y="2910"/>
              <a:ext cx="47" cy="85"/>
            </a:xfrm>
            <a:prstGeom prst="ellipse">
              <a:avLst/>
            </a:prstGeom>
            <a:noFill/>
            <a:ln w="9525">
              <a:solidFill>
                <a:srgbClr val="FF0000"/>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sp>
        <p:nvSpPr>
          <p:cNvPr id="50183" name="Rectangle 27"/>
          <p:cNvSpPr>
            <a:spLocks noChangeArrowheads="1"/>
          </p:cNvSpPr>
          <p:nvPr/>
        </p:nvSpPr>
        <p:spPr bwMode="auto">
          <a:xfrm>
            <a:off x="7151688" y="2033588"/>
            <a:ext cx="1606550" cy="396875"/>
          </a:xfrm>
          <a:prstGeom prst="rect">
            <a:avLst/>
          </a:prstGeom>
          <a:noFill/>
          <a:ln w="9525">
            <a:noFill/>
            <a:miter lim="800000"/>
            <a:headEnd/>
            <a:tailEnd/>
          </a:ln>
        </p:spPr>
        <p:txBody>
          <a:bodyPr wrap="none">
            <a:spAutoFit/>
          </a:bodyPr>
          <a:lstStyle/>
          <a:p>
            <a:pPr eaLnBrk="1" hangingPunct="1"/>
            <a:r>
              <a:rPr lang="zh-CN" altLang="zh-CN" sz="2000" b="1" smtClean="0">
                <a:solidFill>
                  <a:srgbClr val="3333CC"/>
                </a:solidFill>
                <a:latin typeface="Arial" charset="0"/>
                <a:ea typeface="华文宋体" pitchFamily="2" charset="-122"/>
              </a:rPr>
              <a:t>与门电路</a:t>
            </a:r>
            <a:r>
              <a:rPr lang="zh-CN" altLang="zh-CN" sz="1600" smtClean="0">
                <a:solidFill>
                  <a:srgbClr val="3333CC"/>
                </a:solidFill>
                <a:latin typeface="Arial" charset="0"/>
                <a:ea typeface="华文宋体" pitchFamily="2" charset="-122"/>
              </a:rPr>
              <a:t>符号</a:t>
            </a:r>
            <a:endParaRPr lang="en-US" altLang="zh-CN" sz="1600" smtClean="0">
              <a:solidFill>
                <a:srgbClr val="3333CC"/>
              </a:solidFill>
              <a:latin typeface="Arial" charset="0"/>
              <a:ea typeface="华文宋体" pitchFamily="2" charset="-122"/>
            </a:endParaRPr>
          </a:p>
        </p:txBody>
      </p:sp>
      <p:sp>
        <p:nvSpPr>
          <p:cNvPr id="50184" name="Rectangle 28"/>
          <p:cNvSpPr>
            <a:spLocks noChangeArrowheads="1"/>
          </p:cNvSpPr>
          <p:nvPr/>
        </p:nvSpPr>
        <p:spPr bwMode="auto">
          <a:xfrm>
            <a:off x="7161213" y="3265488"/>
            <a:ext cx="1606550" cy="396875"/>
          </a:xfrm>
          <a:prstGeom prst="rect">
            <a:avLst/>
          </a:prstGeom>
          <a:noFill/>
          <a:ln w="9525">
            <a:noFill/>
            <a:miter lim="800000"/>
            <a:headEnd/>
            <a:tailEnd/>
          </a:ln>
        </p:spPr>
        <p:txBody>
          <a:bodyPr wrap="none">
            <a:spAutoFit/>
          </a:bodyPr>
          <a:lstStyle/>
          <a:p>
            <a:pPr eaLnBrk="1" hangingPunct="1"/>
            <a:r>
              <a:rPr lang="zh-CN" altLang="zh-CN" sz="2000" b="1" smtClean="0">
                <a:solidFill>
                  <a:srgbClr val="3333CC"/>
                </a:solidFill>
                <a:latin typeface="Arial" charset="0"/>
                <a:ea typeface="华文宋体" pitchFamily="2" charset="-122"/>
              </a:rPr>
              <a:t>或门电路</a:t>
            </a:r>
            <a:r>
              <a:rPr lang="zh-CN" altLang="zh-CN" sz="1600" smtClean="0">
                <a:solidFill>
                  <a:srgbClr val="3333CC"/>
                </a:solidFill>
                <a:latin typeface="Arial" charset="0"/>
                <a:ea typeface="华文宋体" pitchFamily="2" charset="-122"/>
              </a:rPr>
              <a:t>符号</a:t>
            </a:r>
            <a:endParaRPr lang="en-US" altLang="zh-CN" sz="1600" smtClean="0">
              <a:solidFill>
                <a:srgbClr val="3333CC"/>
              </a:solidFill>
              <a:latin typeface="Arial" charset="0"/>
              <a:ea typeface="华文宋体" pitchFamily="2" charset="-122"/>
            </a:endParaRPr>
          </a:p>
        </p:txBody>
      </p:sp>
      <p:sp>
        <p:nvSpPr>
          <p:cNvPr id="50185" name="Rectangle 29"/>
          <p:cNvSpPr>
            <a:spLocks noChangeArrowheads="1"/>
          </p:cNvSpPr>
          <p:nvPr/>
        </p:nvSpPr>
        <p:spPr bwMode="auto">
          <a:xfrm>
            <a:off x="7170738" y="4465638"/>
            <a:ext cx="1606550" cy="396875"/>
          </a:xfrm>
          <a:prstGeom prst="rect">
            <a:avLst/>
          </a:prstGeom>
          <a:noFill/>
          <a:ln w="9525">
            <a:noFill/>
            <a:miter lim="800000"/>
            <a:headEnd/>
            <a:tailEnd/>
          </a:ln>
        </p:spPr>
        <p:txBody>
          <a:bodyPr wrap="none">
            <a:spAutoFit/>
          </a:bodyPr>
          <a:lstStyle/>
          <a:p>
            <a:pPr eaLnBrk="1" hangingPunct="1"/>
            <a:r>
              <a:rPr lang="zh-CN" altLang="zh-CN" sz="2000" b="1" smtClean="0">
                <a:solidFill>
                  <a:srgbClr val="3333CC"/>
                </a:solidFill>
                <a:latin typeface="Arial" charset="0"/>
                <a:ea typeface="华文宋体" pitchFamily="2" charset="-122"/>
              </a:rPr>
              <a:t>非门电路</a:t>
            </a:r>
            <a:r>
              <a:rPr lang="zh-CN" altLang="zh-CN" sz="1600" smtClean="0">
                <a:solidFill>
                  <a:srgbClr val="3333CC"/>
                </a:solidFill>
                <a:latin typeface="Arial" charset="0"/>
                <a:ea typeface="华文宋体" pitchFamily="2" charset="-122"/>
              </a:rPr>
              <a:t>符号</a:t>
            </a:r>
            <a:endParaRPr lang="en-US" altLang="zh-CN" sz="1600" smtClean="0">
              <a:solidFill>
                <a:srgbClr val="3333CC"/>
              </a:solidFill>
              <a:latin typeface="Arial" charset="0"/>
              <a:ea typeface="华文宋体" pitchFamily="2" charset="-122"/>
            </a:endParaRPr>
          </a:p>
        </p:txBody>
      </p:sp>
      <p:sp>
        <p:nvSpPr>
          <p:cNvPr id="50186" name="Rectangle 30"/>
          <p:cNvSpPr>
            <a:spLocks noChangeArrowheads="1"/>
          </p:cNvSpPr>
          <p:nvPr/>
        </p:nvSpPr>
        <p:spPr bwMode="auto">
          <a:xfrm>
            <a:off x="7180263" y="5681663"/>
            <a:ext cx="1860550" cy="396875"/>
          </a:xfrm>
          <a:prstGeom prst="rect">
            <a:avLst/>
          </a:prstGeom>
          <a:noFill/>
          <a:ln w="9525">
            <a:noFill/>
            <a:miter lim="800000"/>
            <a:headEnd/>
            <a:tailEnd/>
          </a:ln>
        </p:spPr>
        <p:txBody>
          <a:bodyPr wrap="none">
            <a:spAutoFit/>
          </a:bodyPr>
          <a:lstStyle/>
          <a:p>
            <a:pPr eaLnBrk="1" hangingPunct="1"/>
            <a:r>
              <a:rPr lang="zh-CN" altLang="zh-CN" sz="2000" b="1" smtClean="0">
                <a:solidFill>
                  <a:srgbClr val="3333CC"/>
                </a:solidFill>
                <a:latin typeface="Arial" charset="0"/>
                <a:ea typeface="华文宋体" pitchFamily="2" charset="-122"/>
              </a:rPr>
              <a:t>异或门电路</a:t>
            </a:r>
            <a:r>
              <a:rPr lang="zh-CN" altLang="zh-CN" sz="1600" smtClean="0">
                <a:solidFill>
                  <a:srgbClr val="3333CC"/>
                </a:solidFill>
                <a:latin typeface="Arial" charset="0"/>
                <a:ea typeface="华文宋体" pitchFamily="2" charset="-122"/>
              </a:rPr>
              <a:t>符号</a:t>
            </a:r>
            <a:endParaRPr lang="en-US" altLang="zh-CN" sz="1600" smtClean="0">
              <a:solidFill>
                <a:srgbClr val="3333CC"/>
              </a:solidFill>
              <a:latin typeface="Arial" charset="0"/>
              <a:ea typeface="华文宋体" pitchFamily="2" charset="-122"/>
            </a:endParaRPr>
          </a:p>
        </p:txBody>
      </p:sp>
      <p:sp>
        <p:nvSpPr>
          <p:cNvPr id="52235" name="Text Box 16"/>
          <p:cNvSpPr txBox="1">
            <a:spLocks noChangeArrowheads="1"/>
          </p:cNvSpPr>
          <p:nvPr/>
        </p:nvSpPr>
        <p:spPr bwMode="auto">
          <a:xfrm>
            <a:off x="163513" y="0"/>
            <a:ext cx="554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kumimoji="1" lang="en-US" altLang="zh-CN" sz="2000" b="1" dirty="0">
                <a:solidFill>
                  <a:srgbClr val="2D2DB9"/>
                </a:solidFill>
                <a:latin typeface="Arial" charset="0"/>
                <a:ea typeface="华文中宋" pitchFamily="2" charset="-122"/>
              </a:rPr>
              <a:t>(4) </a:t>
            </a:r>
            <a:r>
              <a:rPr kumimoji="1" lang="zh-CN" altLang="en-US" sz="2000" b="1" dirty="0">
                <a:solidFill>
                  <a:srgbClr val="2D2DB9"/>
                </a:solidFill>
                <a:latin typeface="Arial" charset="0"/>
                <a:ea typeface="华文中宋" pitchFamily="2" charset="-122"/>
              </a:rPr>
              <a:t>如何用电信号及电子元件实现基本逻辑运算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944563" y="3440113"/>
            <a:ext cx="3729037" cy="2249487"/>
          </a:xfrm>
          <a:prstGeom prst="rect">
            <a:avLst/>
          </a:prstGeom>
          <a:noFill/>
          <a:ln w="9525">
            <a:solidFill>
              <a:schemeClr val="tx2"/>
            </a:solidFill>
            <a:miter lim="800000"/>
            <a:headEnd/>
            <a:tailEnd/>
          </a:ln>
        </p:spPr>
      </p:pic>
      <p:sp>
        <p:nvSpPr>
          <p:cNvPr id="51203" name="Text Box 3"/>
          <p:cNvSpPr txBox="1">
            <a:spLocks noChangeArrowheads="1"/>
          </p:cNvSpPr>
          <p:nvPr/>
        </p:nvSpPr>
        <p:spPr bwMode="auto">
          <a:xfrm>
            <a:off x="250825" y="1339850"/>
            <a:ext cx="8893175" cy="1030288"/>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lang="zh-CN" altLang="en-US" b="1" smtClean="0">
                <a:solidFill>
                  <a:srgbClr val="000000"/>
                </a:solidFill>
                <a:latin typeface="Arial" charset="0"/>
                <a:ea typeface="华文宋体" pitchFamily="2" charset="-122"/>
              </a:rPr>
              <a:t>基于门电路的复杂组合逻辑电路</a:t>
            </a:r>
            <a:endParaRPr lang="zh-CN" altLang="en-US" smtClean="0">
              <a:solidFill>
                <a:srgbClr val="000000"/>
              </a:solidFill>
              <a:latin typeface="Arial" charset="0"/>
              <a:ea typeface="华文宋体" pitchFamily="2" charset="-122"/>
            </a:endParaRP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示例</a:t>
            </a:r>
            <a:r>
              <a:rPr lang="en-US" altLang="zh-CN" sz="2000" smtClean="0">
                <a:solidFill>
                  <a:srgbClr val="000000"/>
                </a:solidFill>
                <a:latin typeface="Arial" charset="0"/>
                <a:ea typeface="华文宋体" pitchFamily="2" charset="-122"/>
              </a:rPr>
              <a:t>1</a:t>
            </a:r>
            <a:r>
              <a:rPr lang="zh-CN" altLang="en-US" sz="2000" smtClean="0">
                <a:solidFill>
                  <a:srgbClr val="000000"/>
                </a:solidFill>
                <a:latin typeface="Arial" charset="0"/>
                <a:ea typeface="华文宋体" pitchFamily="2" charset="-122"/>
              </a:rPr>
              <a:t>：一位加法器的示例。</a:t>
            </a:r>
            <a:endParaRPr lang="en-US" altLang="zh-CN" sz="2000" smtClean="0">
              <a:solidFill>
                <a:srgbClr val="000000"/>
              </a:solidFill>
              <a:latin typeface="Arial" charset="0"/>
              <a:ea typeface="华文宋体" pitchFamily="2" charset="-122"/>
            </a:endParaRPr>
          </a:p>
        </p:txBody>
      </p:sp>
      <p:sp>
        <p:nvSpPr>
          <p:cNvPr id="53252" name="Text Box 16"/>
          <p:cNvSpPr txBox="1">
            <a:spLocks noChangeArrowheads="1"/>
          </p:cNvSpPr>
          <p:nvPr/>
        </p:nvSpPr>
        <p:spPr bwMode="auto">
          <a:xfrm>
            <a:off x="163513" y="0"/>
            <a:ext cx="7237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endParaRPr kumimoji="1" lang="en-US" altLang="zh-CN" sz="2000" b="1" dirty="0">
              <a:solidFill>
                <a:srgbClr val="2D2DB9"/>
              </a:solidFill>
              <a:latin typeface="Arial" charset="0"/>
              <a:ea typeface="华文中宋" pitchFamily="2" charset="-122"/>
            </a:endParaRP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如何用已实现的基本逻辑运算</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门电路</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来实现更复杂的运算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879475" y="3459163"/>
            <a:ext cx="3729038" cy="2249487"/>
          </a:xfrm>
          <a:prstGeom prst="rect">
            <a:avLst/>
          </a:prstGeom>
          <a:noFill/>
          <a:ln w="9525">
            <a:solidFill>
              <a:schemeClr val="tx2"/>
            </a:solidFill>
            <a:miter lim="800000"/>
            <a:headEnd/>
            <a:tailEnd/>
          </a:ln>
        </p:spPr>
      </p:pic>
      <p:sp>
        <p:nvSpPr>
          <p:cNvPr id="1631235" name="Text Box 3"/>
          <p:cNvSpPr txBox="1">
            <a:spLocks noChangeArrowheads="1"/>
          </p:cNvSpPr>
          <p:nvPr/>
        </p:nvSpPr>
        <p:spPr bwMode="auto">
          <a:xfrm>
            <a:off x="1130300" y="32734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1</a:t>
            </a:r>
          </a:p>
        </p:txBody>
      </p:sp>
      <p:sp>
        <p:nvSpPr>
          <p:cNvPr id="1631236" name="Text Box 4"/>
          <p:cNvSpPr txBox="1">
            <a:spLocks noChangeArrowheads="1"/>
          </p:cNvSpPr>
          <p:nvPr/>
        </p:nvSpPr>
        <p:spPr bwMode="auto">
          <a:xfrm>
            <a:off x="1130300" y="35909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0</a:t>
            </a:r>
          </a:p>
        </p:txBody>
      </p:sp>
      <p:sp>
        <p:nvSpPr>
          <p:cNvPr id="1631237" name="Text Box 5"/>
          <p:cNvSpPr txBox="1">
            <a:spLocks noChangeArrowheads="1"/>
          </p:cNvSpPr>
          <p:nvPr/>
        </p:nvSpPr>
        <p:spPr bwMode="auto">
          <a:xfrm>
            <a:off x="1143000" y="40354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1</a:t>
            </a:r>
          </a:p>
        </p:txBody>
      </p:sp>
      <p:sp>
        <p:nvSpPr>
          <p:cNvPr id="1631238" name="Text Box 6"/>
          <p:cNvSpPr txBox="1">
            <a:spLocks noChangeArrowheads="1"/>
          </p:cNvSpPr>
          <p:nvPr/>
        </p:nvSpPr>
        <p:spPr bwMode="auto">
          <a:xfrm>
            <a:off x="2260600" y="34131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1</a:t>
            </a:r>
          </a:p>
        </p:txBody>
      </p:sp>
      <p:sp>
        <p:nvSpPr>
          <p:cNvPr id="1631239" name="Text Box 7"/>
          <p:cNvSpPr txBox="1">
            <a:spLocks noChangeArrowheads="1"/>
          </p:cNvSpPr>
          <p:nvPr/>
        </p:nvSpPr>
        <p:spPr bwMode="auto">
          <a:xfrm>
            <a:off x="3962400" y="35401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0</a:t>
            </a:r>
          </a:p>
        </p:txBody>
      </p:sp>
      <p:sp>
        <p:nvSpPr>
          <p:cNvPr id="1631240" name="Text Box 8"/>
          <p:cNvSpPr txBox="1">
            <a:spLocks noChangeArrowheads="1"/>
          </p:cNvSpPr>
          <p:nvPr/>
        </p:nvSpPr>
        <p:spPr bwMode="auto">
          <a:xfrm>
            <a:off x="2819400" y="46069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1</a:t>
            </a:r>
          </a:p>
        </p:txBody>
      </p:sp>
      <p:sp>
        <p:nvSpPr>
          <p:cNvPr id="1631241" name="Text Box 9"/>
          <p:cNvSpPr txBox="1">
            <a:spLocks noChangeArrowheads="1"/>
          </p:cNvSpPr>
          <p:nvPr/>
        </p:nvSpPr>
        <p:spPr bwMode="auto">
          <a:xfrm>
            <a:off x="2819400" y="51403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0</a:t>
            </a:r>
          </a:p>
        </p:txBody>
      </p:sp>
      <p:sp>
        <p:nvSpPr>
          <p:cNvPr id="1631242" name="Text Box 10"/>
          <p:cNvSpPr txBox="1">
            <a:spLocks noChangeArrowheads="1"/>
          </p:cNvSpPr>
          <p:nvPr/>
        </p:nvSpPr>
        <p:spPr bwMode="auto">
          <a:xfrm>
            <a:off x="3263900" y="46831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0</a:t>
            </a:r>
          </a:p>
        </p:txBody>
      </p:sp>
      <p:sp>
        <p:nvSpPr>
          <p:cNvPr id="1631243" name="Text Box 11"/>
          <p:cNvSpPr txBox="1">
            <a:spLocks noChangeArrowheads="1"/>
          </p:cNvSpPr>
          <p:nvPr/>
        </p:nvSpPr>
        <p:spPr bwMode="auto">
          <a:xfrm>
            <a:off x="4000500" y="4683125"/>
            <a:ext cx="354013"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FF0066"/>
                </a:solidFill>
                <a:latin typeface="Arial" charset="0"/>
                <a:ea typeface="隶书" pitchFamily="49" charset="-122"/>
              </a:rPr>
              <a:t>1</a:t>
            </a:r>
          </a:p>
        </p:txBody>
      </p:sp>
      <p:grpSp>
        <p:nvGrpSpPr>
          <p:cNvPr id="2" name="Group 12"/>
          <p:cNvGrpSpPr>
            <a:grpSpLocks/>
          </p:cNvGrpSpPr>
          <p:nvPr/>
        </p:nvGrpSpPr>
        <p:grpSpPr bwMode="auto">
          <a:xfrm>
            <a:off x="5410200" y="3478213"/>
            <a:ext cx="1751013" cy="1917700"/>
            <a:chOff x="3905" y="2070"/>
            <a:chExt cx="1103" cy="1208"/>
          </a:xfrm>
        </p:grpSpPr>
        <p:sp>
          <p:nvSpPr>
            <p:cNvPr id="52241" name="Text Box 13"/>
            <p:cNvSpPr txBox="1">
              <a:spLocks noChangeArrowheads="1"/>
            </p:cNvSpPr>
            <p:nvPr/>
          </p:nvSpPr>
          <p:spPr bwMode="auto">
            <a:xfrm>
              <a:off x="4003" y="2070"/>
              <a:ext cx="902" cy="1208"/>
            </a:xfrm>
            <a:prstGeom prst="rect">
              <a:avLst/>
            </a:prstGeom>
            <a:noFill/>
            <a:ln w="9525">
              <a:noFill/>
              <a:miter lim="800000"/>
              <a:headEnd/>
              <a:tailEnd/>
            </a:ln>
          </p:spPr>
          <p:txBody>
            <a:bodyPr wrap="none">
              <a:spAutoFit/>
            </a:bodyPr>
            <a:lstStyle/>
            <a:p>
              <a:pPr eaLnBrk="1" hangingPunct="1"/>
              <a:r>
                <a:rPr kumimoji="1" lang="en-US" altLang="zh-CN" b="1" smtClean="0">
                  <a:solidFill>
                    <a:srgbClr val="000000"/>
                  </a:solidFill>
                  <a:latin typeface="Arial" charset="0"/>
                  <a:ea typeface="隶书" pitchFamily="49" charset="-122"/>
                </a:rPr>
                <a:t>           A</a:t>
              </a:r>
              <a:r>
                <a:rPr kumimoji="1" lang="en-US" altLang="zh-CN" b="1" baseline="-25000" smtClean="0">
                  <a:solidFill>
                    <a:srgbClr val="000000"/>
                  </a:solidFill>
                  <a:latin typeface="Arial" charset="0"/>
                  <a:ea typeface="隶书" pitchFamily="49" charset="-122"/>
                </a:rPr>
                <a:t>i</a:t>
              </a:r>
            </a:p>
            <a:p>
              <a:pPr eaLnBrk="1" hangingPunct="1"/>
              <a:r>
                <a:rPr kumimoji="1" lang="en-US" altLang="zh-CN" b="1" smtClean="0">
                  <a:solidFill>
                    <a:srgbClr val="000000"/>
                  </a:solidFill>
                  <a:latin typeface="Arial" charset="0"/>
                  <a:ea typeface="隶书" pitchFamily="49" charset="-122"/>
                </a:rPr>
                <a:t>           B</a:t>
              </a:r>
              <a:r>
                <a:rPr kumimoji="1" lang="en-US" altLang="zh-CN" b="1" baseline="-25000" smtClean="0">
                  <a:solidFill>
                    <a:srgbClr val="000000"/>
                  </a:solidFill>
                  <a:latin typeface="Arial" charset="0"/>
                  <a:ea typeface="隶书" pitchFamily="49" charset="-122"/>
                </a:rPr>
                <a:t>i</a:t>
              </a:r>
            </a:p>
            <a:p>
              <a:pPr eaLnBrk="1" hangingPunct="1"/>
              <a:r>
                <a:rPr kumimoji="1" lang="en-US" altLang="zh-CN" b="1" smtClean="0">
                  <a:solidFill>
                    <a:srgbClr val="000000"/>
                  </a:solidFill>
                  <a:latin typeface="Arial" charset="0"/>
                  <a:ea typeface="隶书" pitchFamily="49" charset="-122"/>
                </a:rPr>
                <a:t>+         C</a:t>
              </a:r>
              <a:r>
                <a:rPr kumimoji="1" lang="en-US" altLang="zh-CN" b="1" baseline="-25000" smtClean="0">
                  <a:solidFill>
                    <a:srgbClr val="000000"/>
                  </a:solidFill>
                  <a:latin typeface="Arial" charset="0"/>
                  <a:ea typeface="隶书" pitchFamily="49" charset="-122"/>
                </a:rPr>
                <a:t>i</a:t>
              </a:r>
            </a:p>
            <a:p>
              <a:pPr eaLnBrk="1" hangingPunct="1"/>
              <a:endParaRPr kumimoji="1" lang="en-US" altLang="zh-CN" b="1" smtClean="0">
                <a:solidFill>
                  <a:srgbClr val="000000"/>
                </a:solidFill>
                <a:latin typeface="Arial" charset="0"/>
                <a:ea typeface="隶书" pitchFamily="49" charset="-122"/>
              </a:endParaRPr>
            </a:p>
            <a:p>
              <a:pPr eaLnBrk="1" hangingPunct="1"/>
              <a:r>
                <a:rPr kumimoji="1" lang="en-US" altLang="zh-CN" b="1" smtClean="0">
                  <a:solidFill>
                    <a:srgbClr val="000000"/>
                  </a:solidFill>
                  <a:latin typeface="Arial" charset="0"/>
                  <a:ea typeface="隶书" pitchFamily="49" charset="-122"/>
                </a:rPr>
                <a:t>C</a:t>
              </a:r>
              <a:r>
                <a:rPr kumimoji="1" lang="en-US" altLang="zh-CN" b="1" baseline="-25000" smtClean="0">
                  <a:solidFill>
                    <a:srgbClr val="000000"/>
                  </a:solidFill>
                  <a:latin typeface="Arial" charset="0"/>
                  <a:ea typeface="隶书" pitchFamily="49" charset="-122"/>
                </a:rPr>
                <a:t>i+1 </a:t>
              </a:r>
              <a:r>
                <a:rPr kumimoji="1" lang="en-US" altLang="zh-CN" b="1" smtClean="0">
                  <a:solidFill>
                    <a:srgbClr val="000000"/>
                  </a:solidFill>
                  <a:latin typeface="Arial" charset="0"/>
                  <a:ea typeface="隶书" pitchFamily="49" charset="-122"/>
                </a:rPr>
                <a:t>     S</a:t>
              </a:r>
              <a:r>
                <a:rPr kumimoji="1" lang="en-US" altLang="zh-CN" b="1" baseline="-25000" smtClean="0">
                  <a:solidFill>
                    <a:srgbClr val="000000"/>
                  </a:solidFill>
                  <a:latin typeface="Arial" charset="0"/>
                  <a:ea typeface="隶书" pitchFamily="49" charset="-122"/>
                </a:rPr>
                <a:t>i</a:t>
              </a:r>
            </a:p>
          </p:txBody>
        </p:sp>
        <p:sp>
          <p:nvSpPr>
            <p:cNvPr id="52242" name="Line 14"/>
            <p:cNvSpPr>
              <a:spLocks noChangeShapeType="1"/>
            </p:cNvSpPr>
            <p:nvPr/>
          </p:nvSpPr>
          <p:spPr bwMode="auto">
            <a:xfrm>
              <a:off x="3905" y="2890"/>
              <a:ext cx="1103"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pic>
        <p:nvPicPr>
          <p:cNvPr id="52237" name="Picture 15"/>
          <p:cNvPicPr>
            <a:picLocks noChangeAspect="1" noChangeArrowheads="1"/>
          </p:cNvPicPr>
          <p:nvPr/>
        </p:nvPicPr>
        <p:blipFill>
          <a:blip r:embed="rId3" cstate="print"/>
          <a:srcRect/>
          <a:stretch>
            <a:fillRect/>
          </a:stretch>
        </p:blipFill>
        <p:spPr bwMode="auto">
          <a:xfrm>
            <a:off x="7793038" y="4887913"/>
            <a:ext cx="1084262" cy="1317625"/>
          </a:xfrm>
          <a:prstGeom prst="rect">
            <a:avLst/>
          </a:prstGeom>
          <a:noFill/>
          <a:ln w="9525">
            <a:noFill/>
            <a:miter lim="800000"/>
            <a:headEnd/>
            <a:tailEnd/>
          </a:ln>
        </p:spPr>
      </p:pic>
      <p:pic>
        <p:nvPicPr>
          <p:cNvPr id="52238" name="Picture 16"/>
          <p:cNvPicPr>
            <a:picLocks noChangeAspect="1" noChangeArrowheads="1"/>
          </p:cNvPicPr>
          <p:nvPr/>
        </p:nvPicPr>
        <p:blipFill>
          <a:blip r:embed="rId4" cstate="print"/>
          <a:srcRect/>
          <a:stretch>
            <a:fillRect/>
          </a:stretch>
        </p:blipFill>
        <p:spPr bwMode="auto">
          <a:xfrm>
            <a:off x="7670800" y="1725613"/>
            <a:ext cx="1276350" cy="2847975"/>
          </a:xfrm>
          <a:prstGeom prst="rect">
            <a:avLst/>
          </a:prstGeom>
          <a:noFill/>
          <a:ln w="9525">
            <a:noFill/>
            <a:miter lim="800000"/>
            <a:headEnd/>
            <a:tailEnd/>
          </a:ln>
        </p:spPr>
      </p:pic>
      <p:sp>
        <p:nvSpPr>
          <p:cNvPr id="52239" name="Text Box 17"/>
          <p:cNvSpPr txBox="1">
            <a:spLocks noChangeArrowheads="1"/>
          </p:cNvSpPr>
          <p:nvPr/>
        </p:nvSpPr>
        <p:spPr bwMode="auto">
          <a:xfrm>
            <a:off x="250825" y="1392238"/>
            <a:ext cx="8893175" cy="1030287"/>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lang="zh-CN" altLang="en-US" b="1" smtClean="0">
                <a:solidFill>
                  <a:srgbClr val="000000"/>
                </a:solidFill>
                <a:latin typeface="Arial" charset="0"/>
                <a:ea typeface="华文宋体" pitchFamily="2" charset="-122"/>
              </a:rPr>
              <a:t>基于门电路的复杂组合逻辑电路</a:t>
            </a:r>
            <a:endParaRPr lang="zh-CN" altLang="en-US" smtClean="0">
              <a:solidFill>
                <a:srgbClr val="000000"/>
              </a:solidFill>
              <a:latin typeface="Arial" charset="0"/>
              <a:ea typeface="华文宋体" pitchFamily="2" charset="-122"/>
            </a:endParaRP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可验证一位加法器实现的正确性。</a:t>
            </a:r>
            <a:endParaRPr lang="en-US" altLang="zh-CN" sz="2000" smtClean="0">
              <a:solidFill>
                <a:srgbClr val="000000"/>
              </a:solidFill>
              <a:latin typeface="Arial" charset="0"/>
              <a:ea typeface="华文宋体" pitchFamily="2" charset="-122"/>
            </a:endParaRPr>
          </a:p>
        </p:txBody>
      </p:sp>
      <p:sp>
        <p:nvSpPr>
          <p:cNvPr id="54288" name="Text Box 16"/>
          <p:cNvSpPr txBox="1">
            <a:spLocks noChangeArrowheads="1"/>
          </p:cNvSpPr>
          <p:nvPr/>
        </p:nvSpPr>
        <p:spPr bwMode="auto">
          <a:xfrm>
            <a:off x="163513" y="0"/>
            <a:ext cx="7237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endParaRPr kumimoji="1" lang="en-US" altLang="zh-CN" sz="2000" b="1" dirty="0">
              <a:solidFill>
                <a:srgbClr val="2D2DB9"/>
              </a:solidFill>
              <a:latin typeface="Arial" charset="0"/>
              <a:ea typeface="华文中宋" pitchFamily="2" charset="-122"/>
            </a:endParaRP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如何用已实现的基本逻辑运算</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门电路</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来实现更复杂的运算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1235"/>
                                        </p:tgtEl>
                                        <p:attrNameLst>
                                          <p:attrName>style.visibility</p:attrName>
                                        </p:attrNameLst>
                                      </p:cBhvr>
                                      <p:to>
                                        <p:strVal val="visible"/>
                                      </p:to>
                                    </p:set>
                                    <p:anim calcmode="lin" valueType="num">
                                      <p:cBhvr additive="base">
                                        <p:cTn id="7" dur="500" fill="hold"/>
                                        <p:tgtEl>
                                          <p:spTgt spid="1631235"/>
                                        </p:tgtEl>
                                        <p:attrNameLst>
                                          <p:attrName>ppt_x</p:attrName>
                                        </p:attrNameLst>
                                      </p:cBhvr>
                                      <p:tavLst>
                                        <p:tav tm="0">
                                          <p:val>
                                            <p:strVal val="#ppt_x"/>
                                          </p:val>
                                        </p:tav>
                                        <p:tav tm="100000">
                                          <p:val>
                                            <p:strVal val="#ppt_x"/>
                                          </p:val>
                                        </p:tav>
                                      </p:tavLst>
                                    </p:anim>
                                    <p:anim calcmode="lin" valueType="num">
                                      <p:cBhvr additive="base">
                                        <p:cTn id="8" dur="500" fill="hold"/>
                                        <p:tgtEl>
                                          <p:spTgt spid="16312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1236"/>
                                        </p:tgtEl>
                                        <p:attrNameLst>
                                          <p:attrName>style.visibility</p:attrName>
                                        </p:attrNameLst>
                                      </p:cBhvr>
                                      <p:to>
                                        <p:strVal val="visible"/>
                                      </p:to>
                                    </p:set>
                                    <p:anim calcmode="lin" valueType="num">
                                      <p:cBhvr additive="base">
                                        <p:cTn id="11" dur="500" fill="hold"/>
                                        <p:tgtEl>
                                          <p:spTgt spid="1631236"/>
                                        </p:tgtEl>
                                        <p:attrNameLst>
                                          <p:attrName>ppt_x</p:attrName>
                                        </p:attrNameLst>
                                      </p:cBhvr>
                                      <p:tavLst>
                                        <p:tav tm="0">
                                          <p:val>
                                            <p:strVal val="#ppt_x"/>
                                          </p:val>
                                        </p:tav>
                                        <p:tav tm="100000">
                                          <p:val>
                                            <p:strVal val="#ppt_x"/>
                                          </p:val>
                                        </p:tav>
                                      </p:tavLst>
                                    </p:anim>
                                    <p:anim calcmode="lin" valueType="num">
                                      <p:cBhvr additive="base">
                                        <p:cTn id="12" dur="500" fill="hold"/>
                                        <p:tgtEl>
                                          <p:spTgt spid="16312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1237"/>
                                        </p:tgtEl>
                                        <p:attrNameLst>
                                          <p:attrName>style.visibility</p:attrName>
                                        </p:attrNameLst>
                                      </p:cBhvr>
                                      <p:to>
                                        <p:strVal val="visible"/>
                                      </p:to>
                                    </p:set>
                                    <p:anim calcmode="lin" valueType="num">
                                      <p:cBhvr additive="base">
                                        <p:cTn id="15" dur="500" fill="hold"/>
                                        <p:tgtEl>
                                          <p:spTgt spid="1631237"/>
                                        </p:tgtEl>
                                        <p:attrNameLst>
                                          <p:attrName>ppt_x</p:attrName>
                                        </p:attrNameLst>
                                      </p:cBhvr>
                                      <p:tavLst>
                                        <p:tav tm="0">
                                          <p:val>
                                            <p:strVal val="#ppt_x"/>
                                          </p:val>
                                        </p:tav>
                                        <p:tav tm="100000">
                                          <p:val>
                                            <p:strVal val="#ppt_x"/>
                                          </p:val>
                                        </p:tav>
                                      </p:tavLst>
                                    </p:anim>
                                    <p:anim calcmode="lin" valueType="num">
                                      <p:cBhvr additive="base">
                                        <p:cTn id="16" dur="500" fill="hold"/>
                                        <p:tgtEl>
                                          <p:spTgt spid="163123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31238"/>
                                        </p:tgtEl>
                                        <p:attrNameLst>
                                          <p:attrName>style.visibility</p:attrName>
                                        </p:attrNameLst>
                                      </p:cBhvr>
                                      <p:to>
                                        <p:strVal val="visible"/>
                                      </p:to>
                                    </p:set>
                                    <p:anim calcmode="lin" valueType="num">
                                      <p:cBhvr additive="base">
                                        <p:cTn id="21" dur="500" fill="hold"/>
                                        <p:tgtEl>
                                          <p:spTgt spid="1631238"/>
                                        </p:tgtEl>
                                        <p:attrNameLst>
                                          <p:attrName>ppt_x</p:attrName>
                                        </p:attrNameLst>
                                      </p:cBhvr>
                                      <p:tavLst>
                                        <p:tav tm="0">
                                          <p:val>
                                            <p:strVal val="#ppt_x"/>
                                          </p:val>
                                        </p:tav>
                                        <p:tav tm="100000">
                                          <p:val>
                                            <p:strVal val="#ppt_x"/>
                                          </p:val>
                                        </p:tav>
                                      </p:tavLst>
                                    </p:anim>
                                    <p:anim calcmode="lin" valueType="num">
                                      <p:cBhvr additive="base">
                                        <p:cTn id="22" dur="500" fill="hold"/>
                                        <p:tgtEl>
                                          <p:spTgt spid="16312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31239"/>
                                        </p:tgtEl>
                                        <p:attrNameLst>
                                          <p:attrName>style.visibility</p:attrName>
                                        </p:attrNameLst>
                                      </p:cBhvr>
                                      <p:to>
                                        <p:strVal val="visible"/>
                                      </p:to>
                                    </p:set>
                                    <p:anim calcmode="lin" valueType="num">
                                      <p:cBhvr additive="base">
                                        <p:cTn id="27" dur="500" fill="hold"/>
                                        <p:tgtEl>
                                          <p:spTgt spid="1631239"/>
                                        </p:tgtEl>
                                        <p:attrNameLst>
                                          <p:attrName>ppt_x</p:attrName>
                                        </p:attrNameLst>
                                      </p:cBhvr>
                                      <p:tavLst>
                                        <p:tav tm="0">
                                          <p:val>
                                            <p:strVal val="#ppt_x"/>
                                          </p:val>
                                        </p:tav>
                                        <p:tav tm="100000">
                                          <p:val>
                                            <p:strVal val="#ppt_x"/>
                                          </p:val>
                                        </p:tav>
                                      </p:tavLst>
                                    </p:anim>
                                    <p:anim calcmode="lin" valueType="num">
                                      <p:cBhvr additive="base">
                                        <p:cTn id="28" dur="500" fill="hold"/>
                                        <p:tgtEl>
                                          <p:spTgt spid="16312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31240"/>
                                        </p:tgtEl>
                                        <p:attrNameLst>
                                          <p:attrName>style.visibility</p:attrName>
                                        </p:attrNameLst>
                                      </p:cBhvr>
                                      <p:to>
                                        <p:strVal val="visible"/>
                                      </p:to>
                                    </p:set>
                                    <p:anim calcmode="lin" valueType="num">
                                      <p:cBhvr additive="base">
                                        <p:cTn id="33" dur="500" fill="hold"/>
                                        <p:tgtEl>
                                          <p:spTgt spid="1631240"/>
                                        </p:tgtEl>
                                        <p:attrNameLst>
                                          <p:attrName>ppt_x</p:attrName>
                                        </p:attrNameLst>
                                      </p:cBhvr>
                                      <p:tavLst>
                                        <p:tav tm="0">
                                          <p:val>
                                            <p:strVal val="#ppt_x"/>
                                          </p:val>
                                        </p:tav>
                                        <p:tav tm="100000">
                                          <p:val>
                                            <p:strVal val="#ppt_x"/>
                                          </p:val>
                                        </p:tav>
                                      </p:tavLst>
                                    </p:anim>
                                    <p:anim calcmode="lin" valueType="num">
                                      <p:cBhvr additive="base">
                                        <p:cTn id="34" dur="500" fill="hold"/>
                                        <p:tgtEl>
                                          <p:spTgt spid="163124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31241"/>
                                        </p:tgtEl>
                                        <p:attrNameLst>
                                          <p:attrName>style.visibility</p:attrName>
                                        </p:attrNameLst>
                                      </p:cBhvr>
                                      <p:to>
                                        <p:strVal val="visible"/>
                                      </p:to>
                                    </p:set>
                                    <p:anim calcmode="lin" valueType="num">
                                      <p:cBhvr additive="base">
                                        <p:cTn id="37" dur="500" fill="hold"/>
                                        <p:tgtEl>
                                          <p:spTgt spid="1631241"/>
                                        </p:tgtEl>
                                        <p:attrNameLst>
                                          <p:attrName>ppt_x</p:attrName>
                                        </p:attrNameLst>
                                      </p:cBhvr>
                                      <p:tavLst>
                                        <p:tav tm="0">
                                          <p:val>
                                            <p:strVal val="#ppt_x"/>
                                          </p:val>
                                        </p:tav>
                                        <p:tav tm="100000">
                                          <p:val>
                                            <p:strVal val="#ppt_x"/>
                                          </p:val>
                                        </p:tav>
                                      </p:tavLst>
                                    </p:anim>
                                    <p:anim calcmode="lin" valueType="num">
                                      <p:cBhvr additive="base">
                                        <p:cTn id="38" dur="500" fill="hold"/>
                                        <p:tgtEl>
                                          <p:spTgt spid="16312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1242"/>
                                        </p:tgtEl>
                                        <p:attrNameLst>
                                          <p:attrName>style.visibility</p:attrName>
                                        </p:attrNameLst>
                                      </p:cBhvr>
                                      <p:to>
                                        <p:strVal val="visible"/>
                                      </p:to>
                                    </p:set>
                                    <p:anim calcmode="lin" valueType="num">
                                      <p:cBhvr additive="base">
                                        <p:cTn id="43" dur="500" fill="hold"/>
                                        <p:tgtEl>
                                          <p:spTgt spid="1631242"/>
                                        </p:tgtEl>
                                        <p:attrNameLst>
                                          <p:attrName>ppt_x</p:attrName>
                                        </p:attrNameLst>
                                      </p:cBhvr>
                                      <p:tavLst>
                                        <p:tav tm="0">
                                          <p:val>
                                            <p:strVal val="#ppt_x"/>
                                          </p:val>
                                        </p:tav>
                                        <p:tav tm="100000">
                                          <p:val>
                                            <p:strVal val="#ppt_x"/>
                                          </p:val>
                                        </p:tav>
                                      </p:tavLst>
                                    </p:anim>
                                    <p:anim calcmode="lin" valueType="num">
                                      <p:cBhvr additive="base">
                                        <p:cTn id="44" dur="500" fill="hold"/>
                                        <p:tgtEl>
                                          <p:spTgt spid="16312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31243"/>
                                        </p:tgtEl>
                                        <p:attrNameLst>
                                          <p:attrName>style.visibility</p:attrName>
                                        </p:attrNameLst>
                                      </p:cBhvr>
                                      <p:to>
                                        <p:strVal val="visible"/>
                                      </p:to>
                                    </p:set>
                                    <p:anim calcmode="lin" valueType="num">
                                      <p:cBhvr additive="base">
                                        <p:cTn id="47" dur="500" fill="hold"/>
                                        <p:tgtEl>
                                          <p:spTgt spid="1631243"/>
                                        </p:tgtEl>
                                        <p:attrNameLst>
                                          <p:attrName>ppt_x</p:attrName>
                                        </p:attrNameLst>
                                      </p:cBhvr>
                                      <p:tavLst>
                                        <p:tav tm="0">
                                          <p:val>
                                            <p:strVal val="#ppt_x"/>
                                          </p:val>
                                        </p:tav>
                                        <p:tav tm="100000">
                                          <p:val>
                                            <p:strVal val="#ppt_x"/>
                                          </p:val>
                                        </p:tav>
                                      </p:tavLst>
                                    </p:anim>
                                    <p:anim calcmode="lin" valueType="num">
                                      <p:cBhvr additive="base">
                                        <p:cTn id="48" dur="500" fill="hold"/>
                                        <p:tgtEl>
                                          <p:spTgt spid="1631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35" grpId="0"/>
      <p:bldP spid="1631236" grpId="0"/>
      <p:bldP spid="1631237" grpId="0"/>
      <p:bldP spid="1631238" grpId="0"/>
      <p:bldP spid="1631239" grpId="0"/>
      <p:bldP spid="1631240" grpId="0"/>
      <p:bldP spid="1631241" grpId="0"/>
      <p:bldP spid="1631242" grpId="0"/>
      <p:bldP spid="1631243"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21350" y="2125663"/>
            <a:ext cx="2938463" cy="3536950"/>
            <a:chOff x="1611" y="1757"/>
            <a:chExt cx="1851" cy="2228"/>
          </a:xfrm>
        </p:grpSpPr>
        <p:pic>
          <p:nvPicPr>
            <p:cNvPr id="53253" name="Picture 3"/>
            <p:cNvPicPr>
              <a:picLocks noChangeAspect="1" noChangeArrowheads="1"/>
            </p:cNvPicPr>
            <p:nvPr/>
          </p:nvPicPr>
          <p:blipFill>
            <a:blip r:embed="rId2" cstate="print"/>
            <a:srcRect/>
            <a:stretch>
              <a:fillRect/>
            </a:stretch>
          </p:blipFill>
          <p:spPr bwMode="auto">
            <a:xfrm>
              <a:off x="1797" y="1757"/>
              <a:ext cx="1665" cy="1004"/>
            </a:xfrm>
            <a:prstGeom prst="rect">
              <a:avLst/>
            </a:prstGeom>
            <a:noFill/>
            <a:ln w="9525">
              <a:solidFill>
                <a:schemeClr val="tx2"/>
              </a:solidFill>
              <a:miter lim="800000"/>
              <a:headEnd/>
              <a:tailEnd/>
            </a:ln>
          </p:spPr>
        </p:pic>
        <p:pic>
          <p:nvPicPr>
            <p:cNvPr id="53254" name="Picture 4"/>
            <p:cNvPicPr>
              <a:picLocks noChangeAspect="1" noChangeArrowheads="1"/>
            </p:cNvPicPr>
            <p:nvPr/>
          </p:nvPicPr>
          <p:blipFill>
            <a:blip r:embed="rId2" cstate="print"/>
            <a:srcRect/>
            <a:stretch>
              <a:fillRect/>
            </a:stretch>
          </p:blipFill>
          <p:spPr bwMode="auto">
            <a:xfrm>
              <a:off x="1796" y="2981"/>
              <a:ext cx="1665" cy="1004"/>
            </a:xfrm>
            <a:prstGeom prst="rect">
              <a:avLst/>
            </a:prstGeom>
            <a:noFill/>
            <a:ln w="9525">
              <a:solidFill>
                <a:schemeClr val="tx2"/>
              </a:solidFill>
              <a:miter lim="800000"/>
              <a:headEnd/>
              <a:tailEnd/>
            </a:ln>
          </p:spPr>
        </p:pic>
        <p:sp>
          <p:nvSpPr>
            <p:cNvPr id="53255" name="Freeform 5"/>
            <p:cNvSpPr>
              <a:spLocks/>
            </p:cNvSpPr>
            <p:nvPr/>
          </p:nvSpPr>
          <p:spPr bwMode="auto">
            <a:xfrm>
              <a:off x="1611" y="2489"/>
              <a:ext cx="1669" cy="918"/>
            </a:xfrm>
            <a:custGeom>
              <a:avLst/>
              <a:gdLst>
                <a:gd name="T0" fmla="*/ 1669 w 1669"/>
                <a:gd name="T1" fmla="*/ 0 h 918"/>
                <a:gd name="T2" fmla="*/ 1669 w 1669"/>
                <a:gd name="T3" fmla="*/ 411 h 918"/>
                <a:gd name="T4" fmla="*/ 0 w 1669"/>
                <a:gd name="T5" fmla="*/ 411 h 918"/>
                <a:gd name="T6" fmla="*/ 0 w 1669"/>
                <a:gd name="T7" fmla="*/ 918 h 918"/>
                <a:gd name="T8" fmla="*/ 361 w 1669"/>
                <a:gd name="T9" fmla="*/ 918 h 918"/>
                <a:gd name="T10" fmla="*/ 0 60000 65536"/>
                <a:gd name="T11" fmla="*/ 0 60000 65536"/>
                <a:gd name="T12" fmla="*/ 0 60000 65536"/>
                <a:gd name="T13" fmla="*/ 0 60000 65536"/>
                <a:gd name="T14" fmla="*/ 0 60000 65536"/>
                <a:gd name="T15" fmla="*/ 0 w 1669"/>
                <a:gd name="T16" fmla="*/ 0 h 918"/>
                <a:gd name="T17" fmla="*/ 1669 w 1669"/>
                <a:gd name="T18" fmla="*/ 918 h 918"/>
              </a:gdLst>
              <a:ahLst/>
              <a:cxnLst>
                <a:cxn ang="T10">
                  <a:pos x="T0" y="T1"/>
                </a:cxn>
                <a:cxn ang="T11">
                  <a:pos x="T2" y="T3"/>
                </a:cxn>
                <a:cxn ang="T12">
                  <a:pos x="T4" y="T5"/>
                </a:cxn>
                <a:cxn ang="T13">
                  <a:pos x="T6" y="T7"/>
                </a:cxn>
                <a:cxn ang="T14">
                  <a:pos x="T8" y="T9"/>
                </a:cxn>
              </a:cxnLst>
              <a:rect l="T15" t="T16" r="T17" b="T18"/>
              <a:pathLst>
                <a:path w="1669" h="918">
                  <a:moveTo>
                    <a:pt x="1669" y="0"/>
                  </a:moveTo>
                  <a:lnTo>
                    <a:pt x="1669" y="411"/>
                  </a:lnTo>
                  <a:lnTo>
                    <a:pt x="0" y="411"/>
                  </a:lnTo>
                  <a:lnTo>
                    <a:pt x="0" y="918"/>
                  </a:lnTo>
                  <a:lnTo>
                    <a:pt x="361" y="918"/>
                  </a:lnTo>
                </a:path>
              </a:pathLst>
            </a:custGeom>
            <a:noFill/>
            <a:ln w="38100">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53251" name="Text Box 6"/>
          <p:cNvSpPr txBox="1">
            <a:spLocks noChangeArrowheads="1"/>
          </p:cNvSpPr>
          <p:nvPr/>
        </p:nvSpPr>
        <p:spPr bwMode="auto">
          <a:xfrm>
            <a:off x="223838" y="1425575"/>
            <a:ext cx="5473700" cy="40195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lang="zh-CN" altLang="en-US" b="1" smtClean="0">
                <a:solidFill>
                  <a:srgbClr val="000000"/>
                </a:solidFill>
                <a:latin typeface="Arial" charset="0"/>
                <a:ea typeface="华文宋体" pitchFamily="2" charset="-122"/>
              </a:rPr>
              <a:t>基于门电路的复杂组合逻辑电路</a:t>
            </a:r>
            <a:endParaRPr lang="zh-CN" altLang="en-US" smtClean="0">
              <a:solidFill>
                <a:srgbClr val="000000"/>
              </a:solidFill>
              <a:latin typeface="Arial" charset="0"/>
              <a:ea typeface="华文宋体" pitchFamily="2" charset="-122"/>
            </a:endParaRP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示例：多位加法器的实现</a:t>
            </a: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用已验证正确的一位加法器，来实现更为复杂的多位加法器</a:t>
            </a: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用已验证正确的多位加法器，来实现更为复杂的乘法器</a:t>
            </a:r>
            <a:r>
              <a:rPr lang="en-US" altLang="zh-CN" sz="2000" smtClean="0">
                <a:solidFill>
                  <a:srgbClr val="000000"/>
                </a:solidFill>
                <a:latin typeface="Arial" charset="0"/>
                <a:ea typeface="华文宋体" pitchFamily="2" charset="-122"/>
              </a:rPr>
              <a:t>/</a:t>
            </a:r>
            <a:r>
              <a:rPr lang="zh-CN" altLang="en-US" sz="2000" smtClean="0">
                <a:solidFill>
                  <a:srgbClr val="000000"/>
                </a:solidFill>
                <a:latin typeface="Arial" charset="0"/>
                <a:ea typeface="华文宋体" pitchFamily="2" charset="-122"/>
              </a:rPr>
              <a:t>除法器等</a:t>
            </a:r>
            <a:r>
              <a:rPr lang="en-US" altLang="zh-CN" sz="1800" smtClean="0">
                <a:solidFill>
                  <a:srgbClr val="3333CC"/>
                </a:solidFill>
                <a:latin typeface="Arial" charset="0"/>
                <a:ea typeface="华文宋体" pitchFamily="2" charset="-122"/>
              </a:rPr>
              <a:t>(</a:t>
            </a:r>
            <a:r>
              <a:rPr lang="zh-CN" altLang="en-US" sz="1800" smtClean="0">
                <a:solidFill>
                  <a:srgbClr val="3333CC"/>
                </a:solidFill>
                <a:latin typeface="Arial" charset="0"/>
                <a:ea typeface="华文宋体" pitchFamily="2" charset="-122"/>
              </a:rPr>
              <a:t>略</a:t>
            </a:r>
            <a:r>
              <a:rPr lang="en-US" altLang="zh-CN" sz="1800" smtClean="0">
                <a:solidFill>
                  <a:srgbClr val="3333CC"/>
                </a:solidFill>
                <a:latin typeface="Arial" charset="0"/>
                <a:ea typeface="华文宋体" pitchFamily="2" charset="-122"/>
              </a:rPr>
              <a:t>)</a:t>
            </a:r>
            <a:r>
              <a:rPr lang="en-US" altLang="zh-CN" sz="2000" smtClean="0">
                <a:solidFill>
                  <a:srgbClr val="000000"/>
                </a:solidFill>
                <a:latin typeface="Arial" charset="0"/>
                <a:ea typeface="华文宋体" pitchFamily="2" charset="-122"/>
              </a:rPr>
              <a:t> </a:t>
            </a:r>
          </a:p>
          <a:p>
            <a:pPr eaLnBrk="1" hangingPunct="1">
              <a:lnSpc>
                <a:spcPct val="140000"/>
              </a:lnSpc>
              <a:buClr>
                <a:srgbClr val="0066FF"/>
              </a:buClr>
              <a:buFont typeface="Wingdings" pitchFamily="2" charset="2"/>
              <a:buChar char="u"/>
            </a:pPr>
            <a:r>
              <a:rPr lang="zh-CN" altLang="en-US" sz="2000" smtClean="0">
                <a:solidFill>
                  <a:srgbClr val="000000"/>
                </a:solidFill>
                <a:latin typeface="Arial" charset="0"/>
                <a:ea typeface="华文宋体" pitchFamily="2" charset="-122"/>
              </a:rPr>
              <a:t>分层构造：低层电路已验证正确，可被封装起来；用已封装的已验证的低层电路可构造更为复杂的高层电路；如此一层层构造。</a:t>
            </a:r>
          </a:p>
        </p:txBody>
      </p:sp>
      <p:sp>
        <p:nvSpPr>
          <p:cNvPr id="55300" name="Text Box 16"/>
          <p:cNvSpPr txBox="1">
            <a:spLocks noChangeArrowheads="1"/>
          </p:cNvSpPr>
          <p:nvPr/>
        </p:nvSpPr>
        <p:spPr bwMode="auto">
          <a:xfrm>
            <a:off x="163513" y="0"/>
            <a:ext cx="7237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endParaRPr kumimoji="1" lang="en-US" altLang="zh-CN" sz="2000" b="1" dirty="0">
              <a:solidFill>
                <a:srgbClr val="2D2DB9"/>
              </a:solidFill>
              <a:latin typeface="Arial" charset="0"/>
              <a:ea typeface="华文中宋" pitchFamily="2" charset="-122"/>
            </a:endParaRP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如何用已实现的基本逻辑运算</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门电路</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来实现更复杂的运算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579438" y="1381125"/>
            <a:ext cx="7377112" cy="460375"/>
          </a:xfrm>
          <a:prstGeom prst="rect">
            <a:avLst/>
          </a:prstGeom>
          <a:noFill/>
          <a:ln w="9525">
            <a:noFill/>
            <a:miter lim="800000"/>
            <a:headEnd/>
            <a:tailEnd/>
          </a:ln>
        </p:spPr>
        <p:txBody>
          <a:bodyPr anchor="ctr">
            <a:spAutoFit/>
          </a:bodyPr>
          <a:lstStyle/>
          <a:p>
            <a:pPr eaLnBrk="1" hangingPunct="1"/>
            <a:r>
              <a:rPr lang="zh-CN" altLang="en-US" sz="2000" dirty="0"/>
              <a:t>马克</a:t>
            </a:r>
            <a:r>
              <a:rPr lang="en-US" altLang="zh-CN" sz="2000" dirty="0"/>
              <a:t>.</a:t>
            </a:r>
            <a:r>
              <a:rPr lang="zh-CN" altLang="en-US" sz="2000" dirty="0"/>
              <a:t>安德森</a:t>
            </a:r>
            <a:r>
              <a:rPr lang="zh-CN" altLang="en-US" sz="1800" dirty="0"/>
              <a:t> </a:t>
            </a:r>
            <a:r>
              <a:rPr lang="en-US" altLang="zh-CN" dirty="0"/>
              <a:t>---</a:t>
            </a:r>
            <a:r>
              <a:rPr lang="zh-CN" altLang="en-US" dirty="0"/>
              <a:t>前</a:t>
            </a:r>
            <a:r>
              <a:rPr lang="en-US" altLang="zh-CN" dirty="0"/>
              <a:t>Netscape</a:t>
            </a:r>
            <a:r>
              <a:rPr lang="zh-CN" altLang="en-US" dirty="0"/>
              <a:t>公司创始人，现风险投资人</a:t>
            </a:r>
            <a:endParaRPr lang="en-US" altLang="zh-CN" dirty="0"/>
          </a:p>
        </p:txBody>
      </p:sp>
      <p:pic>
        <p:nvPicPr>
          <p:cNvPr id="16387" name="Picture 3"/>
          <p:cNvPicPr>
            <a:picLocks noChangeAspect="1" noChangeArrowheads="1"/>
          </p:cNvPicPr>
          <p:nvPr/>
        </p:nvPicPr>
        <p:blipFill>
          <a:blip r:embed="rId3" cstate="print"/>
          <a:srcRect/>
          <a:stretch>
            <a:fillRect/>
          </a:stretch>
        </p:blipFill>
        <p:spPr bwMode="auto">
          <a:xfrm>
            <a:off x="1185863" y="2552700"/>
            <a:ext cx="6788150" cy="4124325"/>
          </a:xfrm>
          <a:prstGeom prst="rect">
            <a:avLst/>
          </a:prstGeom>
          <a:noFill/>
          <a:ln w="76200">
            <a:solidFill>
              <a:schemeClr val="accent2"/>
            </a:solidFill>
            <a:miter lim="800000"/>
            <a:headEnd/>
            <a:tailEnd/>
          </a:ln>
        </p:spPr>
      </p:pic>
      <p:sp>
        <p:nvSpPr>
          <p:cNvPr id="16388" name="WordArt 4" descr="白色大理石"/>
          <p:cNvSpPr>
            <a:spLocks noChangeArrowheads="1" noChangeShapeType="1" noTextEdit="1"/>
          </p:cNvSpPr>
          <p:nvPr/>
        </p:nvSpPr>
        <p:spPr bwMode="auto">
          <a:xfrm>
            <a:off x="2555875" y="1990725"/>
            <a:ext cx="4262438" cy="3587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zh-CN" altLang="en-US" sz="3600" kern="10" dirty="0">
                <a:ln w="9525">
                  <a:round/>
                  <a:headEnd/>
                  <a:tailEnd/>
                </a:ln>
                <a:blipFill dpi="0" rotWithShape="0">
                  <a:blip r:embed="rId4"/>
                  <a:srcRect/>
                  <a:tile tx="0" ty="0" sx="100000" sy="100000" flip="none" algn="tl"/>
                </a:blipFill>
                <a:latin typeface="宋体"/>
                <a:ea typeface="宋体"/>
              </a:rPr>
              <a:t>软件正在占领全世界 </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12725" y="1560513"/>
            <a:ext cx="8477250" cy="1671637"/>
          </a:xfrm>
          <a:prstGeom prst="rect">
            <a:avLst/>
          </a:prstGeom>
          <a:noFill/>
          <a:ln w="9525">
            <a:noFill/>
            <a:miter lim="800000"/>
            <a:headEnd/>
            <a:tailEnd/>
          </a:ln>
        </p:spPr>
        <p:txBody>
          <a:bodyPr>
            <a:spAutoFit/>
          </a:bodyPr>
          <a:lstStyle/>
          <a:p>
            <a:pPr algn="just" eaLnBrk="1" hangingPunct="1">
              <a:lnSpc>
                <a:spcPct val="140000"/>
              </a:lnSpc>
              <a:buClr>
                <a:srgbClr val="0066FF"/>
              </a:buClr>
              <a:buFont typeface="Wingdings" pitchFamily="2" charset="2"/>
              <a:buChar char="u"/>
            </a:pPr>
            <a:r>
              <a:rPr kumimoji="1" lang="en-US" altLang="zh-CN" sz="1800" smtClean="0">
                <a:solidFill>
                  <a:srgbClr val="000000"/>
                </a:solidFill>
                <a:latin typeface="Arial" charset="0"/>
                <a:ea typeface="华文宋体" pitchFamily="2" charset="-122"/>
              </a:rPr>
              <a:t> </a:t>
            </a:r>
            <a:r>
              <a:rPr kumimoji="1" lang="zh-CN" altLang="en-US" sz="2000" b="1" smtClean="0">
                <a:solidFill>
                  <a:srgbClr val="3333CC"/>
                </a:solidFill>
                <a:latin typeface="Arial" charset="0"/>
                <a:ea typeface="华文宋体" pitchFamily="2" charset="-122"/>
              </a:rPr>
              <a:t>微处理器</a:t>
            </a:r>
            <a:r>
              <a:rPr lang="zh-CN" altLang="en-US" sz="2000" b="1" smtClean="0">
                <a:solidFill>
                  <a:srgbClr val="3333CC"/>
                </a:solidFill>
                <a:latin typeface="Arial" charset="0"/>
                <a:ea typeface="华文宋体" pitchFamily="2" charset="-122"/>
              </a:rPr>
              <a:t>芯片</a:t>
            </a:r>
            <a:r>
              <a:rPr lang="zh-CN" altLang="en-US" sz="1800" smtClean="0">
                <a:solidFill>
                  <a:srgbClr val="000000"/>
                </a:solidFill>
                <a:latin typeface="Arial" charset="0"/>
                <a:ea typeface="华文宋体" pitchFamily="2" charset="-122"/>
              </a:rPr>
              <a:t>即是复杂组合逻辑集成在一块板上并封装而成的电路</a:t>
            </a:r>
            <a:r>
              <a:rPr lang="en-US" altLang="zh-CN" sz="1800" smtClean="0">
                <a:solidFill>
                  <a:srgbClr val="000000"/>
                </a:solidFill>
                <a:latin typeface="Arial" charset="0"/>
                <a:ea typeface="华文宋体" pitchFamily="2" charset="-122"/>
              </a:rPr>
              <a:t>: </a:t>
            </a:r>
          </a:p>
          <a:p>
            <a:pPr algn="just" eaLnBrk="1" hangingPunct="1">
              <a:lnSpc>
                <a:spcPct val="140000"/>
              </a:lnSpc>
              <a:buClr>
                <a:srgbClr val="0066FF"/>
              </a:buClr>
              <a:buFont typeface="Wingdings" pitchFamily="2" charset="2"/>
              <a:buNone/>
            </a:pPr>
            <a:r>
              <a:rPr lang="zh-CN" altLang="en-US" sz="1800" smtClean="0">
                <a:solidFill>
                  <a:srgbClr val="000000"/>
                </a:solidFill>
                <a:latin typeface="Arial" charset="0"/>
                <a:ea typeface="华文宋体" pitchFamily="2" charset="-122"/>
              </a:rPr>
              <a:t>从</a:t>
            </a:r>
            <a:r>
              <a:rPr lang="en-US" altLang="zh-CN" sz="1800" smtClean="0">
                <a:solidFill>
                  <a:srgbClr val="000000"/>
                </a:solidFill>
                <a:latin typeface="Arial" charset="0"/>
                <a:ea typeface="华文宋体" pitchFamily="2" charset="-122"/>
              </a:rPr>
              <a:t>Intel4004</a:t>
            </a:r>
            <a:r>
              <a:rPr lang="zh-CN" altLang="en-US" sz="1800" smtClean="0">
                <a:solidFill>
                  <a:srgbClr val="000000"/>
                </a:solidFill>
                <a:latin typeface="Arial" charset="0"/>
                <a:ea typeface="华文宋体" pitchFamily="2" charset="-122"/>
              </a:rPr>
              <a:t>在</a:t>
            </a:r>
            <a:r>
              <a:rPr kumimoji="1" lang="en-US" altLang="zh-CN" sz="1800" b="1" smtClean="0">
                <a:solidFill>
                  <a:srgbClr val="FF0000"/>
                </a:solidFill>
                <a:latin typeface="Arial" charset="0"/>
                <a:ea typeface="华文宋体" pitchFamily="2" charset="-122"/>
              </a:rPr>
              <a:t>12平方毫米</a:t>
            </a:r>
            <a:r>
              <a:rPr kumimoji="1" lang="en-US" altLang="zh-CN" sz="1800" smtClean="0">
                <a:solidFill>
                  <a:srgbClr val="000000"/>
                </a:solidFill>
                <a:latin typeface="Arial" charset="0"/>
                <a:ea typeface="华文宋体" pitchFamily="2" charset="-122"/>
              </a:rPr>
              <a:t>的芯片上集成了</a:t>
            </a:r>
            <a:r>
              <a:rPr kumimoji="1" lang="en-US" altLang="zh-CN" sz="1800" b="1" smtClean="0">
                <a:solidFill>
                  <a:srgbClr val="FF0000"/>
                </a:solidFill>
                <a:latin typeface="Arial" charset="0"/>
                <a:ea typeface="华文宋体" pitchFamily="2" charset="-122"/>
              </a:rPr>
              <a:t>2250</a:t>
            </a:r>
            <a:r>
              <a:rPr kumimoji="1" lang="zh-CN" altLang="en-US" sz="1800" b="1" smtClean="0">
                <a:solidFill>
                  <a:srgbClr val="FF0000"/>
                </a:solidFill>
                <a:latin typeface="Arial" charset="0"/>
                <a:ea typeface="华文宋体" pitchFamily="2" charset="-122"/>
              </a:rPr>
              <a:t>颗</a:t>
            </a:r>
            <a:r>
              <a:rPr kumimoji="1" lang="zh-CN" altLang="en-US" sz="1800" smtClean="0">
                <a:solidFill>
                  <a:srgbClr val="000000"/>
                </a:solidFill>
                <a:latin typeface="Arial" charset="0"/>
                <a:ea typeface="华文宋体" pitchFamily="2" charset="-122"/>
              </a:rPr>
              <a:t>晶体管</a:t>
            </a:r>
            <a:r>
              <a:rPr kumimoji="1" lang="zh-CN" altLang="en-US" sz="1800" smtClean="0">
                <a:solidFill>
                  <a:srgbClr val="000000"/>
                </a:solidFill>
                <a:latin typeface="Arial" charset="0"/>
                <a:ea typeface="华文宋体" pitchFamily="2" charset="-122"/>
                <a:sym typeface="Wingdings" pitchFamily="2" charset="2"/>
              </a:rPr>
              <a:t></a:t>
            </a:r>
            <a:r>
              <a:rPr kumimoji="1" lang="zh-CN" altLang="en-US" sz="1800" smtClean="0">
                <a:solidFill>
                  <a:srgbClr val="000000"/>
                </a:solidFill>
                <a:latin typeface="Arial" charset="0"/>
                <a:ea typeface="华文宋体" pitchFamily="2" charset="-122"/>
              </a:rPr>
              <a:t>到</a:t>
            </a:r>
            <a:r>
              <a:rPr kumimoji="1" lang="en-US" altLang="zh-CN" sz="1800" smtClean="0">
                <a:solidFill>
                  <a:srgbClr val="000000"/>
                </a:solidFill>
                <a:latin typeface="Arial" charset="0"/>
                <a:ea typeface="华文宋体" pitchFamily="2" charset="-122"/>
              </a:rPr>
              <a:t>Pentium 4</a:t>
            </a:r>
            <a:r>
              <a:rPr kumimoji="1" lang="zh-CN" altLang="en-US" sz="1800" smtClean="0">
                <a:solidFill>
                  <a:srgbClr val="000000"/>
                </a:solidFill>
                <a:latin typeface="Arial" charset="0"/>
                <a:ea typeface="华文宋体" pitchFamily="2" charset="-122"/>
              </a:rPr>
              <a:t>处理器内建了</a:t>
            </a:r>
            <a:r>
              <a:rPr kumimoji="1" lang="en-US" altLang="zh-CN" sz="1800" b="1" smtClean="0">
                <a:solidFill>
                  <a:srgbClr val="FF0000"/>
                </a:solidFill>
                <a:latin typeface="Arial" charset="0"/>
                <a:ea typeface="华文宋体" pitchFamily="2" charset="-122"/>
              </a:rPr>
              <a:t>4200</a:t>
            </a:r>
            <a:r>
              <a:rPr kumimoji="1" lang="zh-CN" altLang="en-US" sz="1800" b="1" smtClean="0">
                <a:solidFill>
                  <a:srgbClr val="FF0000"/>
                </a:solidFill>
                <a:latin typeface="Arial" charset="0"/>
                <a:ea typeface="华文宋体" pitchFamily="2" charset="-122"/>
              </a:rPr>
              <a:t>万颗</a:t>
            </a:r>
            <a:r>
              <a:rPr kumimoji="1" lang="zh-CN" altLang="en-US" sz="1800" smtClean="0">
                <a:solidFill>
                  <a:srgbClr val="000000"/>
                </a:solidFill>
                <a:latin typeface="Arial" charset="0"/>
                <a:ea typeface="华文宋体" pitchFamily="2" charset="-122"/>
              </a:rPr>
              <a:t>晶体管，以及采用</a:t>
            </a:r>
            <a:r>
              <a:rPr kumimoji="1" lang="en-US" altLang="zh-CN" sz="1800" b="1" smtClean="0">
                <a:solidFill>
                  <a:srgbClr val="FF0000"/>
                </a:solidFill>
                <a:latin typeface="Arial" charset="0"/>
                <a:ea typeface="华文宋体" pitchFamily="2" charset="-122"/>
              </a:rPr>
              <a:t>0.18</a:t>
            </a:r>
            <a:r>
              <a:rPr kumimoji="1" lang="zh-CN" altLang="en-US" sz="1800" b="1" smtClean="0">
                <a:solidFill>
                  <a:srgbClr val="FF0000"/>
                </a:solidFill>
                <a:latin typeface="Arial" charset="0"/>
                <a:ea typeface="华文宋体" pitchFamily="2" charset="-122"/>
              </a:rPr>
              <a:t>微米</a:t>
            </a:r>
            <a:r>
              <a:rPr kumimoji="1" lang="zh-CN" altLang="en-US" sz="1800" smtClean="0">
                <a:solidFill>
                  <a:srgbClr val="000000"/>
                </a:solidFill>
                <a:latin typeface="Arial" charset="0"/>
                <a:ea typeface="华文宋体" pitchFamily="2" charset="-122"/>
              </a:rPr>
              <a:t>的电路</a:t>
            </a:r>
            <a:r>
              <a:rPr kumimoji="1" lang="en-US" altLang="zh-CN" sz="1800" smtClean="0">
                <a:solidFill>
                  <a:srgbClr val="000000"/>
                </a:solidFill>
                <a:latin typeface="Arial" charset="0"/>
                <a:ea typeface="华文宋体" pitchFamily="2" charset="-122"/>
                <a:sym typeface="Wingdings" pitchFamily="2" charset="2"/>
              </a:rPr>
              <a:t></a:t>
            </a:r>
            <a:r>
              <a:rPr kumimoji="1" lang="zh-CN" altLang="en-US" sz="1800" smtClean="0">
                <a:solidFill>
                  <a:srgbClr val="000000"/>
                </a:solidFill>
                <a:latin typeface="Arial" charset="0"/>
                <a:ea typeface="华文宋体" pitchFamily="2" charset="-122"/>
                <a:sym typeface="Wingdings" pitchFamily="2" charset="2"/>
              </a:rPr>
              <a:t>再到</a:t>
            </a:r>
            <a:r>
              <a:rPr kumimoji="1" lang="zh-CN" altLang="zh-CN" sz="1800" smtClean="0">
                <a:solidFill>
                  <a:srgbClr val="000000"/>
                </a:solidFill>
                <a:latin typeface="Arial" charset="0"/>
                <a:ea typeface="华文宋体" pitchFamily="2" charset="-122"/>
                <a:sym typeface="Wingdings" pitchFamily="2" charset="2"/>
              </a:rPr>
              <a:t>英特尔的</a:t>
            </a:r>
            <a:r>
              <a:rPr kumimoji="1" lang="zh-CN" altLang="zh-CN" sz="1800" b="1" smtClean="0">
                <a:solidFill>
                  <a:srgbClr val="FF0000"/>
                </a:solidFill>
                <a:latin typeface="Arial" charset="0"/>
                <a:ea typeface="华文宋体" pitchFamily="2" charset="-122"/>
                <a:sym typeface="Wingdings" pitchFamily="2" charset="2"/>
              </a:rPr>
              <a:t>45纳米</a:t>
            </a:r>
            <a:r>
              <a:rPr kumimoji="1" lang="zh-CN" altLang="zh-CN" sz="1800" smtClean="0">
                <a:solidFill>
                  <a:srgbClr val="000000"/>
                </a:solidFill>
                <a:latin typeface="Arial" charset="0"/>
                <a:ea typeface="华文宋体" pitchFamily="2" charset="-122"/>
                <a:sym typeface="Wingdings" pitchFamily="2" charset="2"/>
              </a:rPr>
              <a:t>Core 2至尊</a:t>
            </a:r>
            <a:r>
              <a:rPr kumimoji="1" lang="zh-CN" altLang="en-US" sz="1800" smtClean="0">
                <a:solidFill>
                  <a:srgbClr val="000000"/>
                </a:solidFill>
                <a:latin typeface="Arial" charset="0"/>
                <a:ea typeface="华文宋体" pitchFamily="2" charset="-122"/>
                <a:sym typeface="Wingdings" pitchFamily="2" charset="2"/>
              </a:rPr>
              <a:t>/</a:t>
            </a:r>
            <a:r>
              <a:rPr kumimoji="1" lang="zh-CN" altLang="zh-CN" sz="1800" smtClean="0">
                <a:solidFill>
                  <a:srgbClr val="000000"/>
                </a:solidFill>
                <a:latin typeface="Arial" charset="0"/>
                <a:ea typeface="华文宋体" pitchFamily="2" charset="-122"/>
                <a:sym typeface="Wingdings" pitchFamily="2" charset="2"/>
              </a:rPr>
              <a:t>至强</a:t>
            </a:r>
            <a:r>
              <a:rPr kumimoji="1" lang="zh-CN" altLang="en-US" sz="1800" smtClean="0">
                <a:solidFill>
                  <a:srgbClr val="000000"/>
                </a:solidFill>
                <a:latin typeface="Arial" charset="0"/>
                <a:ea typeface="华文宋体" pitchFamily="2" charset="-122"/>
                <a:sym typeface="Wingdings" pitchFamily="2" charset="2"/>
              </a:rPr>
              <a:t>四核</a:t>
            </a:r>
            <a:r>
              <a:rPr kumimoji="1" lang="zh-CN" altLang="zh-CN" sz="1800" smtClean="0">
                <a:solidFill>
                  <a:srgbClr val="000000"/>
                </a:solidFill>
                <a:latin typeface="Arial" charset="0"/>
                <a:ea typeface="华文宋体" pitchFamily="2" charset="-122"/>
                <a:sym typeface="Wingdings" pitchFamily="2" charset="2"/>
              </a:rPr>
              <a:t>处理器</a:t>
            </a:r>
            <a:r>
              <a:rPr kumimoji="1" lang="zh-CN" altLang="en-US" sz="1800" smtClean="0">
                <a:solidFill>
                  <a:srgbClr val="000000"/>
                </a:solidFill>
                <a:latin typeface="Arial" charset="0"/>
                <a:ea typeface="华文宋体" pitchFamily="2" charset="-122"/>
                <a:sym typeface="Wingdings" pitchFamily="2" charset="2"/>
              </a:rPr>
              <a:t>上装载了</a:t>
            </a:r>
            <a:r>
              <a:rPr kumimoji="1" lang="en-US" altLang="zh-CN" sz="1800" b="1" smtClean="0">
                <a:solidFill>
                  <a:srgbClr val="FF0000"/>
                </a:solidFill>
                <a:latin typeface="Arial" charset="0"/>
                <a:ea typeface="华文宋体" pitchFamily="2" charset="-122"/>
                <a:sym typeface="Wingdings" pitchFamily="2" charset="2"/>
              </a:rPr>
              <a:t>8.2</a:t>
            </a:r>
            <a:r>
              <a:rPr kumimoji="1" lang="zh-CN" altLang="en-US" sz="1800" b="1" smtClean="0">
                <a:solidFill>
                  <a:srgbClr val="FF0000"/>
                </a:solidFill>
                <a:latin typeface="Arial" charset="0"/>
                <a:ea typeface="华文宋体" pitchFamily="2" charset="-122"/>
                <a:sym typeface="Wingdings" pitchFamily="2" charset="2"/>
              </a:rPr>
              <a:t>亿颗</a:t>
            </a:r>
            <a:r>
              <a:rPr kumimoji="1" lang="zh-CN" altLang="en-US" sz="1800" smtClean="0">
                <a:solidFill>
                  <a:srgbClr val="000000"/>
                </a:solidFill>
                <a:latin typeface="Arial" charset="0"/>
                <a:ea typeface="华文宋体" pitchFamily="2" charset="-122"/>
                <a:sym typeface="Wingdings" pitchFamily="2" charset="2"/>
              </a:rPr>
              <a:t>晶体管。</a:t>
            </a:r>
            <a:endParaRPr kumimoji="1" lang="en-US" altLang="zh-CN" sz="1800" smtClean="0">
              <a:solidFill>
                <a:srgbClr val="000000"/>
              </a:solidFill>
              <a:latin typeface="Arial" charset="0"/>
              <a:ea typeface="华文宋体" pitchFamily="2" charset="-122"/>
              <a:sym typeface="Wingdings" pitchFamily="2" charset="2"/>
            </a:endParaRPr>
          </a:p>
        </p:txBody>
      </p:sp>
      <p:pic>
        <p:nvPicPr>
          <p:cNvPr id="54275" name="Picture 3"/>
          <p:cNvPicPr>
            <a:picLocks noChangeAspect="1" noChangeArrowheads="1"/>
          </p:cNvPicPr>
          <p:nvPr/>
        </p:nvPicPr>
        <p:blipFill>
          <a:blip r:embed="rId2" cstate="print"/>
          <a:srcRect/>
          <a:stretch>
            <a:fillRect/>
          </a:stretch>
        </p:blipFill>
        <p:spPr bwMode="auto">
          <a:xfrm>
            <a:off x="4694238" y="3416300"/>
            <a:ext cx="3760787" cy="3441700"/>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a:off x="922338" y="3417888"/>
            <a:ext cx="3538537" cy="3440112"/>
          </a:xfrm>
          <a:prstGeom prst="rect">
            <a:avLst/>
          </a:prstGeom>
          <a:noFill/>
          <a:ln w="9525">
            <a:noFill/>
            <a:miter lim="800000"/>
            <a:headEnd/>
            <a:tailEnd/>
          </a:ln>
        </p:spPr>
      </p:pic>
      <p:sp>
        <p:nvSpPr>
          <p:cNvPr id="54277" name="Text Box 5"/>
          <p:cNvSpPr txBox="1">
            <a:spLocks noChangeArrowheads="1"/>
          </p:cNvSpPr>
          <p:nvPr/>
        </p:nvSpPr>
        <p:spPr bwMode="auto">
          <a:xfrm>
            <a:off x="239713" y="1211263"/>
            <a:ext cx="4087812" cy="457200"/>
          </a:xfrm>
          <a:prstGeom prst="rect">
            <a:avLst/>
          </a:prstGeom>
          <a:noFill/>
          <a:ln w="9525">
            <a:noFill/>
            <a:miter lim="800000"/>
            <a:headEnd/>
            <a:tailEnd/>
          </a:ln>
        </p:spPr>
        <p:txBody>
          <a:bodyPr wrap="none">
            <a:spAutoFit/>
          </a:bodyPr>
          <a:lstStyle/>
          <a:p>
            <a:pPr eaLnBrk="1" hangingPunct="1"/>
            <a:r>
              <a:rPr kumimoji="1" lang="zh-CN" altLang="en-US" smtClean="0">
                <a:solidFill>
                  <a:srgbClr val="000000"/>
                </a:solidFill>
                <a:latin typeface="Arial" charset="0"/>
                <a:ea typeface="华文中宋" pitchFamily="2" charset="-122"/>
              </a:rPr>
              <a:t>复杂部件的硬件实现</a:t>
            </a:r>
            <a:r>
              <a:rPr kumimoji="1" lang="en-US" altLang="zh-CN" sz="1600" b="1" smtClean="0">
                <a:solidFill>
                  <a:srgbClr val="3333CC"/>
                </a:solidFill>
                <a:latin typeface="Arial" charset="0"/>
                <a:ea typeface="宋体" charset="-122"/>
              </a:rPr>
              <a:t>(</a:t>
            </a:r>
            <a:r>
              <a:rPr kumimoji="1" lang="zh-CN" altLang="en-US" sz="1600" b="1" smtClean="0">
                <a:solidFill>
                  <a:srgbClr val="3333CC"/>
                </a:solidFill>
                <a:latin typeface="Arial" charset="0"/>
                <a:ea typeface="宋体" charset="-122"/>
              </a:rPr>
              <a:t>芯片、主板</a:t>
            </a:r>
            <a:r>
              <a:rPr kumimoji="1" lang="en-US" altLang="zh-CN" sz="1600" b="1" smtClean="0">
                <a:solidFill>
                  <a:srgbClr val="3333CC"/>
                </a:solidFill>
                <a:latin typeface="Arial" charset="0"/>
                <a:ea typeface="宋体" charset="-122"/>
              </a:rPr>
              <a:t>)</a:t>
            </a:r>
            <a:endParaRPr kumimoji="1" lang="en-US" altLang="zh-CN" smtClean="0">
              <a:solidFill>
                <a:srgbClr val="000000"/>
              </a:solidFill>
              <a:latin typeface="Arial" charset="0"/>
              <a:ea typeface="华文中宋" pitchFamily="2" charset="-122"/>
            </a:endParaRPr>
          </a:p>
        </p:txBody>
      </p:sp>
      <p:sp>
        <p:nvSpPr>
          <p:cNvPr id="54278" name="Text Box 6"/>
          <p:cNvSpPr txBox="1">
            <a:spLocks noChangeArrowheads="1"/>
          </p:cNvSpPr>
          <p:nvPr/>
        </p:nvSpPr>
        <p:spPr bwMode="auto">
          <a:xfrm>
            <a:off x="2478088" y="6040438"/>
            <a:ext cx="3762375" cy="396875"/>
          </a:xfrm>
          <a:prstGeom prst="rect">
            <a:avLst/>
          </a:prstGeom>
          <a:solidFill>
            <a:schemeClr val="tx1"/>
          </a:solidFill>
          <a:ln w="9525">
            <a:noFill/>
            <a:miter lim="800000"/>
            <a:headEnd/>
            <a:tailEnd/>
          </a:ln>
        </p:spPr>
        <p:txBody>
          <a:bodyPr wrap="none">
            <a:spAutoFit/>
          </a:bodyPr>
          <a:lstStyle/>
          <a:p>
            <a:pPr eaLnBrk="1" hangingPunct="1"/>
            <a:r>
              <a:rPr kumimoji="1" lang="zh-CN" altLang="en-US" sz="2000" b="1" smtClean="0">
                <a:solidFill>
                  <a:srgbClr val="FFFFEF"/>
                </a:solidFill>
                <a:latin typeface="Arial" charset="0"/>
                <a:ea typeface="宋体" charset="-122"/>
              </a:rPr>
              <a:t>为什么需要如此多的晶体管呢？</a:t>
            </a:r>
          </a:p>
        </p:txBody>
      </p:sp>
      <p:sp>
        <p:nvSpPr>
          <p:cNvPr id="58375" name="Text Box 16"/>
          <p:cNvSpPr txBox="1">
            <a:spLocks noChangeArrowheads="1"/>
          </p:cNvSpPr>
          <p:nvPr/>
        </p:nvSpPr>
        <p:spPr bwMode="auto">
          <a:xfrm>
            <a:off x="163513" y="0"/>
            <a:ext cx="7237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endParaRPr kumimoji="1" lang="en-US" altLang="zh-CN" sz="2000" b="1" dirty="0">
              <a:solidFill>
                <a:srgbClr val="2D2DB9"/>
              </a:solidFill>
              <a:latin typeface="Arial" charset="0"/>
              <a:ea typeface="华文中宋" pitchFamily="2" charset="-122"/>
            </a:endParaRP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如何用已实现的基本逻辑运算</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门电路</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来实现更复杂的运算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AutoShape 2"/>
          <p:cNvSpPr>
            <a:spLocks noChangeArrowheads="1"/>
          </p:cNvSpPr>
          <p:nvPr/>
        </p:nvSpPr>
        <p:spPr bwMode="auto">
          <a:xfrm rot="16200000" flipV="1">
            <a:off x="5471319" y="4233069"/>
            <a:ext cx="727075" cy="331787"/>
          </a:xfrm>
          <a:prstGeom prst="rightArrow">
            <a:avLst>
              <a:gd name="adj1" fmla="val 50000"/>
              <a:gd name="adj2" fmla="val 5478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299" name="Text Box 3"/>
          <p:cNvSpPr txBox="1">
            <a:spLocks noChangeArrowheads="1"/>
          </p:cNvSpPr>
          <p:nvPr/>
        </p:nvSpPr>
        <p:spPr bwMode="auto">
          <a:xfrm>
            <a:off x="5884863" y="420528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集成化</a:t>
            </a:r>
          </a:p>
        </p:txBody>
      </p:sp>
      <p:sp>
        <p:nvSpPr>
          <p:cNvPr id="55300" name="Text Box 4"/>
          <p:cNvSpPr txBox="1">
            <a:spLocks noChangeArrowheads="1"/>
          </p:cNvSpPr>
          <p:nvPr/>
        </p:nvSpPr>
        <p:spPr bwMode="auto">
          <a:xfrm>
            <a:off x="1597025" y="1784350"/>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符号化</a:t>
            </a:r>
          </a:p>
        </p:txBody>
      </p:sp>
      <p:sp>
        <p:nvSpPr>
          <p:cNvPr id="55301" name="Text Box 5"/>
          <p:cNvSpPr txBox="1">
            <a:spLocks noChangeArrowheads="1"/>
          </p:cNvSpPr>
          <p:nvPr/>
        </p:nvSpPr>
        <p:spPr bwMode="auto">
          <a:xfrm>
            <a:off x="6748463" y="1581150"/>
            <a:ext cx="633412" cy="581025"/>
          </a:xfrm>
          <a:prstGeom prst="rect">
            <a:avLst/>
          </a:prstGeom>
          <a:noFill/>
          <a:ln w="9525">
            <a:noFill/>
            <a:miter lim="800000"/>
            <a:headEnd/>
            <a:tailEnd/>
          </a:ln>
        </p:spPr>
        <p:txBody>
          <a:bodyPr>
            <a:spAutoFit/>
          </a:bodyPr>
          <a:lstStyle/>
          <a:p>
            <a:pPr eaLnBrk="1" hangingPunct="1"/>
            <a:r>
              <a:rPr kumimoji="1" lang="zh-CN" altLang="en-US" sz="1600" b="1" smtClean="0">
                <a:solidFill>
                  <a:srgbClr val="000000"/>
                </a:solidFill>
                <a:latin typeface="Arial" charset="0"/>
                <a:ea typeface="宋体" charset="-122"/>
              </a:rPr>
              <a:t>再语义化</a:t>
            </a:r>
          </a:p>
        </p:txBody>
      </p:sp>
      <p:grpSp>
        <p:nvGrpSpPr>
          <p:cNvPr id="3" name="Group 6"/>
          <p:cNvGrpSpPr>
            <a:grpSpLocks/>
          </p:cNvGrpSpPr>
          <p:nvPr/>
        </p:nvGrpSpPr>
        <p:grpSpPr bwMode="auto">
          <a:xfrm>
            <a:off x="0" y="1358900"/>
            <a:ext cx="1690688" cy="1531938"/>
            <a:chOff x="0" y="1386"/>
            <a:chExt cx="1065" cy="965"/>
          </a:xfrm>
        </p:grpSpPr>
        <p:sp>
          <p:nvSpPr>
            <p:cNvPr id="2" name="AutoShape 39"/>
            <p:cNvSpPr>
              <a:spLocks noChangeArrowheads="1"/>
            </p:cNvSpPr>
            <p:nvPr/>
          </p:nvSpPr>
          <p:spPr bwMode="gray">
            <a:xfrm>
              <a:off x="0" y="138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b="1">
                <a:solidFill>
                  <a:srgbClr val="000000"/>
                </a:solidFill>
                <a:latin typeface="宋体" pitchFamily="2" charset="-122"/>
                <a:ea typeface="宋体" pitchFamily="2" charset="-122"/>
              </a:endParaRPr>
            </a:p>
          </p:txBody>
        </p:sp>
        <p:sp>
          <p:nvSpPr>
            <p:cNvPr id="55345" name="Oval 40"/>
            <p:cNvSpPr>
              <a:spLocks noChangeArrowheads="1"/>
            </p:cNvSpPr>
            <p:nvPr/>
          </p:nvSpPr>
          <p:spPr bwMode="gray">
            <a:xfrm>
              <a:off x="88" y="1466"/>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1800" b="1" smtClean="0">
                <a:solidFill>
                  <a:srgbClr val="000000"/>
                </a:solidFill>
                <a:latin typeface="宋体" charset="-122"/>
                <a:ea typeface="宋体" charset="-122"/>
              </a:endParaRPr>
            </a:p>
          </p:txBody>
        </p:sp>
        <p:sp>
          <p:nvSpPr>
            <p:cNvPr id="55346" name="Text Box 84"/>
            <p:cNvSpPr txBox="1">
              <a:spLocks noChangeArrowheads="1"/>
            </p:cNvSpPr>
            <p:nvPr/>
          </p:nvSpPr>
          <p:spPr bwMode="auto">
            <a:xfrm>
              <a:off x="91" y="1495"/>
              <a:ext cx="881" cy="748"/>
            </a:xfrm>
            <a:prstGeom prst="rect">
              <a:avLst/>
            </a:prstGeom>
            <a:noFill/>
            <a:ln w="9525">
              <a:noFill/>
              <a:miter lim="800000"/>
              <a:headEnd/>
              <a:tailEnd/>
            </a:ln>
          </p:spPr>
          <p:txBody>
            <a:bodyPr>
              <a:spAutoFit/>
            </a:bodyPr>
            <a:lstStyle/>
            <a:p>
              <a:pPr algn="ctr" eaLnBrk="1" hangingPunct="1">
                <a:spcBef>
                  <a:spcPct val="35000"/>
                </a:spcBef>
              </a:pPr>
              <a:r>
                <a:rPr lang="zh-CN" altLang="en-US" b="1" smtClean="0">
                  <a:solidFill>
                    <a:srgbClr val="FFFFFF"/>
                  </a:solidFill>
                  <a:latin typeface="宋体" charset="-122"/>
                  <a:ea typeface="华文中宋" pitchFamily="2" charset="-122"/>
                </a:rPr>
                <a:t>数值与非数值性信息</a:t>
              </a:r>
            </a:p>
          </p:txBody>
        </p:sp>
      </p:grpSp>
      <p:sp>
        <p:nvSpPr>
          <p:cNvPr id="55303" name="AutoShape 10"/>
          <p:cNvSpPr>
            <a:spLocks noChangeArrowheads="1"/>
          </p:cNvSpPr>
          <p:nvPr/>
        </p:nvSpPr>
        <p:spPr bwMode="auto">
          <a:xfrm rot="5400000">
            <a:off x="2916238" y="2754313"/>
            <a:ext cx="979487" cy="331787"/>
          </a:xfrm>
          <a:prstGeom prst="rightArrow">
            <a:avLst>
              <a:gd name="adj1" fmla="val 50000"/>
              <a:gd name="adj2" fmla="val 73804"/>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04" name="Text Box 11"/>
          <p:cNvSpPr txBox="1">
            <a:spLocks noChangeArrowheads="1"/>
          </p:cNvSpPr>
          <p:nvPr/>
        </p:nvSpPr>
        <p:spPr bwMode="auto">
          <a:xfrm>
            <a:off x="3468688" y="277018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55305" name="Text Box 12"/>
          <p:cNvSpPr txBox="1">
            <a:spLocks noChangeArrowheads="1"/>
          </p:cNvSpPr>
          <p:nvPr/>
        </p:nvSpPr>
        <p:spPr bwMode="auto">
          <a:xfrm>
            <a:off x="4246563" y="176053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55306" name="Text Box 13"/>
          <p:cNvSpPr txBox="1">
            <a:spLocks noChangeArrowheads="1"/>
          </p:cNvSpPr>
          <p:nvPr/>
        </p:nvSpPr>
        <p:spPr bwMode="auto">
          <a:xfrm>
            <a:off x="4978400" y="1800225"/>
            <a:ext cx="179070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基于</a:t>
            </a:r>
            <a:r>
              <a:rPr kumimoji="1" lang="en-US" altLang="zh-CN" b="1" smtClean="0">
                <a:solidFill>
                  <a:srgbClr val="3333CC"/>
                </a:solidFill>
                <a:latin typeface="Arial" charset="0"/>
                <a:ea typeface="宋体" charset="-122"/>
              </a:rPr>
              <a:t>0</a:t>
            </a:r>
            <a:r>
              <a:rPr kumimoji="1" lang="zh-CN" altLang="en-US" b="1" smtClean="0">
                <a:solidFill>
                  <a:srgbClr val="3333CC"/>
                </a:solidFill>
                <a:latin typeface="Arial" charset="0"/>
                <a:ea typeface="宋体" charset="-122"/>
              </a:rPr>
              <a:t>和</a:t>
            </a:r>
            <a:r>
              <a:rPr kumimoji="1" lang="en-US" altLang="zh-CN" b="1" smtClean="0">
                <a:solidFill>
                  <a:srgbClr val="3333CC"/>
                </a:solidFill>
                <a:latin typeface="Arial" charset="0"/>
                <a:ea typeface="宋体" charset="-122"/>
              </a:rPr>
              <a:t>1      </a:t>
            </a:r>
            <a:r>
              <a:rPr kumimoji="1" lang="zh-CN" altLang="en-US" b="1" smtClean="0">
                <a:solidFill>
                  <a:srgbClr val="3333CC"/>
                </a:solidFill>
                <a:latin typeface="Arial" charset="0"/>
                <a:ea typeface="宋体" charset="-122"/>
              </a:rPr>
              <a:t>的计算</a:t>
            </a:r>
          </a:p>
        </p:txBody>
      </p:sp>
      <p:sp>
        <p:nvSpPr>
          <p:cNvPr id="55307" name="Text Box 14"/>
          <p:cNvSpPr txBox="1">
            <a:spLocks noChangeArrowheads="1"/>
          </p:cNvSpPr>
          <p:nvPr/>
        </p:nvSpPr>
        <p:spPr bwMode="auto">
          <a:xfrm>
            <a:off x="2625725" y="4703763"/>
            <a:ext cx="1430338" cy="101600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sz="2000" b="1" smtClean="0">
                <a:solidFill>
                  <a:srgbClr val="3333CC"/>
                </a:solidFill>
                <a:latin typeface="Arial" charset="0"/>
                <a:ea typeface="宋体" charset="-122"/>
              </a:rPr>
              <a:t>用门电路实现基本逻辑运算</a:t>
            </a:r>
          </a:p>
        </p:txBody>
      </p:sp>
      <p:sp>
        <p:nvSpPr>
          <p:cNvPr id="55308" name="Text Box 15"/>
          <p:cNvSpPr txBox="1">
            <a:spLocks noChangeArrowheads="1"/>
          </p:cNvSpPr>
          <p:nvPr/>
        </p:nvSpPr>
        <p:spPr bwMode="auto">
          <a:xfrm>
            <a:off x="4929188" y="4716463"/>
            <a:ext cx="1979612" cy="101600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sz="2000" b="1" smtClean="0">
                <a:solidFill>
                  <a:srgbClr val="3333CC"/>
                </a:solidFill>
                <a:latin typeface="Arial" charset="0"/>
                <a:ea typeface="宋体" charset="-122"/>
              </a:rPr>
              <a:t>基于逻辑运算组合</a:t>
            </a:r>
            <a:r>
              <a:rPr kumimoji="1" lang="en-US" altLang="zh-CN" sz="2000" b="1" smtClean="0">
                <a:solidFill>
                  <a:srgbClr val="3333CC"/>
                </a:solidFill>
                <a:latin typeface="Arial" charset="0"/>
                <a:ea typeface="宋体" charset="-122"/>
              </a:rPr>
              <a:t>-</a:t>
            </a:r>
            <a:r>
              <a:rPr kumimoji="1" lang="zh-CN" altLang="en-US" sz="2000" b="1" smtClean="0">
                <a:solidFill>
                  <a:srgbClr val="3333CC"/>
                </a:solidFill>
                <a:latin typeface="Arial" charset="0"/>
                <a:ea typeface="宋体" charset="-122"/>
              </a:rPr>
              <a:t>分层构造复杂的逻辑电路</a:t>
            </a:r>
          </a:p>
        </p:txBody>
      </p:sp>
      <p:sp>
        <p:nvSpPr>
          <p:cNvPr id="55309" name="Text Box 16"/>
          <p:cNvSpPr txBox="1">
            <a:spLocks noChangeArrowheads="1"/>
          </p:cNvSpPr>
          <p:nvPr/>
        </p:nvSpPr>
        <p:spPr bwMode="auto">
          <a:xfrm>
            <a:off x="4068763" y="487203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构造化</a:t>
            </a:r>
          </a:p>
        </p:txBody>
      </p:sp>
      <p:sp>
        <p:nvSpPr>
          <p:cNvPr id="55310" name="AutoShape 17"/>
          <p:cNvSpPr>
            <a:spLocks noChangeArrowheads="1"/>
          </p:cNvSpPr>
          <p:nvPr/>
        </p:nvSpPr>
        <p:spPr bwMode="auto">
          <a:xfrm>
            <a:off x="4276725" y="2051050"/>
            <a:ext cx="766763" cy="331788"/>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11" name="AutoShape 18"/>
          <p:cNvSpPr>
            <a:spLocks noChangeArrowheads="1"/>
          </p:cNvSpPr>
          <p:nvPr/>
        </p:nvSpPr>
        <p:spPr bwMode="auto">
          <a:xfrm>
            <a:off x="4129088" y="5133975"/>
            <a:ext cx="766762" cy="331788"/>
          </a:xfrm>
          <a:prstGeom prst="rightArrow">
            <a:avLst>
              <a:gd name="adj1" fmla="val 50000"/>
              <a:gd name="adj2" fmla="val 5777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12" name="Text Box 19"/>
          <p:cNvSpPr txBox="1">
            <a:spLocks noChangeArrowheads="1"/>
          </p:cNvSpPr>
          <p:nvPr/>
        </p:nvSpPr>
        <p:spPr bwMode="auto">
          <a:xfrm>
            <a:off x="2381250" y="1965325"/>
            <a:ext cx="1922463" cy="466725"/>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表达为</a:t>
            </a:r>
            <a:r>
              <a:rPr kumimoji="1" lang="en-US" altLang="zh-CN" b="1" smtClean="0">
                <a:solidFill>
                  <a:srgbClr val="3333CC"/>
                </a:solidFill>
                <a:latin typeface="Arial" charset="0"/>
                <a:ea typeface="宋体" charset="-122"/>
              </a:rPr>
              <a:t>0</a:t>
            </a:r>
            <a:r>
              <a:rPr kumimoji="1" lang="zh-CN" altLang="en-US" b="1" smtClean="0">
                <a:solidFill>
                  <a:srgbClr val="3333CC"/>
                </a:solidFill>
                <a:latin typeface="Arial" charset="0"/>
                <a:ea typeface="宋体" charset="-122"/>
              </a:rPr>
              <a:t>和</a:t>
            </a:r>
            <a:r>
              <a:rPr kumimoji="1" lang="en-US" altLang="zh-CN" b="1" smtClean="0">
                <a:solidFill>
                  <a:srgbClr val="3333CC"/>
                </a:solidFill>
                <a:latin typeface="Arial" charset="0"/>
                <a:ea typeface="宋体" charset="-122"/>
              </a:rPr>
              <a:t>1</a:t>
            </a:r>
          </a:p>
        </p:txBody>
      </p:sp>
      <p:sp>
        <p:nvSpPr>
          <p:cNvPr id="55313" name="AutoShape 20"/>
          <p:cNvSpPr>
            <a:spLocks noChangeArrowheads="1"/>
          </p:cNvSpPr>
          <p:nvPr/>
        </p:nvSpPr>
        <p:spPr bwMode="auto">
          <a:xfrm rot="16200000" flipV="1">
            <a:off x="5438776" y="2841625"/>
            <a:ext cx="766762" cy="331787"/>
          </a:xfrm>
          <a:prstGeom prst="rightArrow">
            <a:avLst>
              <a:gd name="adj1" fmla="val 50000"/>
              <a:gd name="adj2" fmla="val 5777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21"/>
          <p:cNvGrpSpPr>
            <a:grpSpLocks/>
          </p:cNvGrpSpPr>
          <p:nvPr/>
        </p:nvGrpSpPr>
        <p:grpSpPr bwMode="auto">
          <a:xfrm>
            <a:off x="7453313" y="1438275"/>
            <a:ext cx="1690687" cy="1531938"/>
            <a:chOff x="4695" y="1402"/>
            <a:chExt cx="1065" cy="965"/>
          </a:xfrm>
        </p:grpSpPr>
        <p:sp>
          <p:nvSpPr>
            <p:cNvPr id="14" name="AutoShape 39"/>
            <p:cNvSpPr>
              <a:spLocks noChangeArrowheads="1"/>
            </p:cNvSpPr>
            <p:nvPr/>
          </p:nvSpPr>
          <p:spPr bwMode="gray">
            <a:xfrm>
              <a:off x="4695" y="1402"/>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55342" name="Oval 40"/>
            <p:cNvSpPr>
              <a:spLocks noChangeArrowheads="1"/>
            </p:cNvSpPr>
            <p:nvPr/>
          </p:nvSpPr>
          <p:spPr bwMode="gray">
            <a:xfrm>
              <a:off x="4783" y="1482"/>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55343" name="Text Box 84"/>
            <p:cNvSpPr txBox="1">
              <a:spLocks noChangeArrowheads="1"/>
            </p:cNvSpPr>
            <p:nvPr/>
          </p:nvSpPr>
          <p:spPr bwMode="auto">
            <a:xfrm>
              <a:off x="4766" y="1511"/>
              <a:ext cx="881" cy="748"/>
            </a:xfrm>
            <a:prstGeom prst="rect">
              <a:avLst/>
            </a:prstGeom>
            <a:noFill/>
            <a:ln w="9525">
              <a:noFill/>
              <a:miter lim="800000"/>
              <a:headEnd/>
              <a:tailEnd/>
            </a:ln>
          </p:spPr>
          <p:txBody>
            <a:bodyPr>
              <a:spAutoFit/>
            </a:bodyPr>
            <a:lstStyle/>
            <a:p>
              <a:pPr algn="ctr" eaLnBrk="1" hangingPunct="1"/>
              <a:r>
                <a:rPr lang="zh-CN" altLang="en-US" b="1" smtClean="0">
                  <a:solidFill>
                    <a:srgbClr val="FFFFFF"/>
                  </a:solidFill>
                  <a:latin typeface="宋体" charset="-122"/>
                  <a:ea typeface="华文中宋" pitchFamily="2" charset="-122"/>
                </a:rPr>
                <a:t>数值与非数值性信息</a:t>
              </a:r>
            </a:p>
          </p:txBody>
        </p:sp>
      </p:grpSp>
      <p:sp>
        <p:nvSpPr>
          <p:cNvPr id="55315" name="AutoShape 25"/>
          <p:cNvSpPr>
            <a:spLocks noChangeArrowheads="1"/>
          </p:cNvSpPr>
          <p:nvPr/>
        </p:nvSpPr>
        <p:spPr bwMode="auto">
          <a:xfrm>
            <a:off x="6746875" y="2055813"/>
            <a:ext cx="687388" cy="331787"/>
          </a:xfrm>
          <a:prstGeom prst="rightArrow">
            <a:avLst>
              <a:gd name="adj1" fmla="val 50000"/>
              <a:gd name="adj2" fmla="val 51794"/>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16" name="AutoShape 26"/>
          <p:cNvSpPr>
            <a:spLocks noChangeArrowheads="1"/>
          </p:cNvSpPr>
          <p:nvPr/>
        </p:nvSpPr>
        <p:spPr bwMode="auto">
          <a:xfrm>
            <a:off x="1641475" y="2051050"/>
            <a:ext cx="766763" cy="331788"/>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17" name="Text Box 27"/>
          <p:cNvSpPr txBox="1">
            <a:spLocks noChangeArrowheads="1"/>
          </p:cNvSpPr>
          <p:nvPr/>
        </p:nvSpPr>
        <p:spPr bwMode="auto">
          <a:xfrm>
            <a:off x="5872163" y="2770188"/>
            <a:ext cx="5905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支持</a:t>
            </a:r>
          </a:p>
        </p:txBody>
      </p:sp>
      <p:grpSp>
        <p:nvGrpSpPr>
          <p:cNvPr id="5" name="Group 28"/>
          <p:cNvGrpSpPr>
            <a:grpSpLocks/>
          </p:cNvGrpSpPr>
          <p:nvPr/>
        </p:nvGrpSpPr>
        <p:grpSpPr bwMode="auto">
          <a:xfrm>
            <a:off x="4897438" y="5784850"/>
            <a:ext cx="1147762" cy="968375"/>
            <a:chOff x="3359" y="3710"/>
            <a:chExt cx="723" cy="610"/>
          </a:xfrm>
        </p:grpSpPr>
        <p:sp>
          <p:nvSpPr>
            <p:cNvPr id="6" name="AutoShape 39"/>
            <p:cNvSpPr>
              <a:spLocks noChangeArrowheads="1"/>
            </p:cNvSpPr>
            <p:nvPr/>
          </p:nvSpPr>
          <p:spPr bwMode="gray">
            <a:xfrm>
              <a:off x="3359" y="3710"/>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55339" name="Oval 40"/>
            <p:cNvSpPr>
              <a:spLocks noChangeArrowheads="1"/>
            </p:cNvSpPr>
            <p:nvPr/>
          </p:nvSpPr>
          <p:spPr bwMode="gray">
            <a:xfrm>
              <a:off x="3419" y="3761"/>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55340" name="Text Box 84"/>
            <p:cNvSpPr txBox="1">
              <a:spLocks noChangeArrowheads="1"/>
            </p:cNvSpPr>
            <p:nvPr/>
          </p:nvSpPr>
          <p:spPr bwMode="auto">
            <a:xfrm>
              <a:off x="3421" y="3794"/>
              <a:ext cx="598" cy="442"/>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组合与构造</a:t>
              </a:r>
            </a:p>
          </p:txBody>
        </p:sp>
      </p:grpSp>
      <p:grpSp>
        <p:nvGrpSpPr>
          <p:cNvPr id="7" name="Group 32"/>
          <p:cNvGrpSpPr>
            <a:grpSpLocks/>
          </p:cNvGrpSpPr>
          <p:nvPr/>
        </p:nvGrpSpPr>
        <p:grpSpPr bwMode="auto">
          <a:xfrm>
            <a:off x="6137275" y="5784850"/>
            <a:ext cx="1147763" cy="968375"/>
            <a:chOff x="4106" y="3710"/>
            <a:chExt cx="723" cy="610"/>
          </a:xfrm>
        </p:grpSpPr>
        <p:sp>
          <p:nvSpPr>
            <p:cNvPr id="9" name="AutoShape 39"/>
            <p:cNvSpPr>
              <a:spLocks noChangeArrowheads="1"/>
            </p:cNvSpPr>
            <p:nvPr/>
          </p:nvSpPr>
          <p:spPr bwMode="gray">
            <a:xfrm>
              <a:off x="4106" y="3710"/>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55336" name="Oval 40"/>
            <p:cNvSpPr>
              <a:spLocks noChangeArrowheads="1"/>
            </p:cNvSpPr>
            <p:nvPr/>
          </p:nvSpPr>
          <p:spPr bwMode="gray">
            <a:xfrm>
              <a:off x="4166" y="3761"/>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55337" name="Text Box 84"/>
            <p:cNvSpPr txBox="1">
              <a:spLocks noChangeArrowheads="1"/>
            </p:cNvSpPr>
            <p:nvPr/>
          </p:nvSpPr>
          <p:spPr bwMode="auto">
            <a:xfrm>
              <a:off x="4168" y="3794"/>
              <a:ext cx="598" cy="442"/>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分层与集成</a:t>
              </a:r>
            </a:p>
          </p:txBody>
        </p:sp>
      </p:grpSp>
      <p:grpSp>
        <p:nvGrpSpPr>
          <p:cNvPr id="8" name="Group 36"/>
          <p:cNvGrpSpPr>
            <a:grpSpLocks/>
          </p:cNvGrpSpPr>
          <p:nvPr/>
        </p:nvGrpSpPr>
        <p:grpSpPr bwMode="auto">
          <a:xfrm>
            <a:off x="3657600" y="5784850"/>
            <a:ext cx="1147763" cy="968375"/>
            <a:chOff x="2612" y="3682"/>
            <a:chExt cx="723" cy="610"/>
          </a:xfrm>
        </p:grpSpPr>
        <p:sp>
          <p:nvSpPr>
            <p:cNvPr id="12" name="AutoShape 39"/>
            <p:cNvSpPr>
              <a:spLocks noChangeArrowheads="1"/>
            </p:cNvSpPr>
            <p:nvPr/>
          </p:nvSpPr>
          <p:spPr bwMode="gray">
            <a:xfrm>
              <a:off x="2612" y="3682"/>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55333" name="Oval 40"/>
            <p:cNvSpPr>
              <a:spLocks noChangeArrowheads="1"/>
            </p:cNvSpPr>
            <p:nvPr/>
          </p:nvSpPr>
          <p:spPr bwMode="gray">
            <a:xfrm>
              <a:off x="2672" y="3733"/>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55334" name="Text Box 84"/>
            <p:cNvSpPr txBox="1">
              <a:spLocks noChangeArrowheads="1"/>
            </p:cNvSpPr>
            <p:nvPr/>
          </p:nvSpPr>
          <p:spPr bwMode="auto">
            <a:xfrm>
              <a:off x="2674" y="3862"/>
              <a:ext cx="598" cy="250"/>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门电路</a:t>
              </a:r>
            </a:p>
          </p:txBody>
        </p:sp>
      </p:grpSp>
      <p:sp>
        <p:nvSpPr>
          <p:cNvPr id="59417" name="Text Box 16"/>
          <p:cNvSpPr txBox="1">
            <a:spLocks noChangeArrowheads="1"/>
          </p:cNvSpPr>
          <p:nvPr/>
        </p:nvSpPr>
        <p:spPr bwMode="auto">
          <a:xfrm>
            <a:off x="152400" y="0"/>
            <a:ext cx="2498725"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endParaRPr kumimoji="1" lang="en-US" altLang="zh-CN" sz="2000" b="1" dirty="0">
              <a:solidFill>
                <a:srgbClr val="2D2DB9"/>
              </a:solidFill>
              <a:latin typeface="Arial" charset="0"/>
              <a:ea typeface="华文中宋" pitchFamily="2" charset="-122"/>
            </a:endParaRP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小结</a:t>
            </a:r>
          </a:p>
        </p:txBody>
      </p:sp>
      <p:sp>
        <p:nvSpPr>
          <p:cNvPr id="55322" name="Text Box 41"/>
          <p:cNvSpPr txBox="1">
            <a:spLocks noChangeArrowheads="1"/>
          </p:cNvSpPr>
          <p:nvPr/>
        </p:nvSpPr>
        <p:spPr bwMode="auto">
          <a:xfrm>
            <a:off x="2625725" y="3357563"/>
            <a:ext cx="1430338"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sz="2000" b="1" smtClean="0">
                <a:solidFill>
                  <a:srgbClr val="3333CC"/>
                </a:solidFill>
                <a:latin typeface="Arial" charset="0"/>
                <a:ea typeface="宋体" charset="-122"/>
              </a:rPr>
              <a:t>基本逻辑运算</a:t>
            </a:r>
          </a:p>
        </p:txBody>
      </p:sp>
      <p:sp>
        <p:nvSpPr>
          <p:cNvPr id="55323" name="Text Box 42"/>
          <p:cNvSpPr txBox="1">
            <a:spLocks noChangeArrowheads="1"/>
          </p:cNvSpPr>
          <p:nvPr/>
        </p:nvSpPr>
        <p:spPr bwMode="auto">
          <a:xfrm>
            <a:off x="5008563" y="3357563"/>
            <a:ext cx="1820862"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sz="2000" b="1" smtClean="0">
                <a:solidFill>
                  <a:srgbClr val="3333CC"/>
                </a:solidFill>
                <a:latin typeface="Arial" charset="0"/>
                <a:ea typeface="宋体" charset="-122"/>
              </a:rPr>
              <a:t>基于逻辑运算的复杂运算</a:t>
            </a:r>
          </a:p>
        </p:txBody>
      </p:sp>
      <p:sp>
        <p:nvSpPr>
          <p:cNvPr id="55324" name="Text Box 43"/>
          <p:cNvSpPr txBox="1">
            <a:spLocks noChangeArrowheads="1"/>
          </p:cNvSpPr>
          <p:nvPr/>
        </p:nvSpPr>
        <p:spPr bwMode="auto">
          <a:xfrm>
            <a:off x="4094163" y="330993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构造化</a:t>
            </a:r>
          </a:p>
        </p:txBody>
      </p:sp>
      <p:sp>
        <p:nvSpPr>
          <p:cNvPr id="55325" name="AutoShape 44"/>
          <p:cNvSpPr>
            <a:spLocks noChangeArrowheads="1"/>
          </p:cNvSpPr>
          <p:nvPr/>
        </p:nvSpPr>
        <p:spPr bwMode="auto">
          <a:xfrm>
            <a:off x="4154488" y="3571875"/>
            <a:ext cx="766762" cy="331788"/>
          </a:xfrm>
          <a:prstGeom prst="rightArrow">
            <a:avLst>
              <a:gd name="adj1" fmla="val 50000"/>
              <a:gd name="adj2" fmla="val 5777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26" name="AutoShape 45"/>
          <p:cNvSpPr>
            <a:spLocks noChangeArrowheads="1"/>
          </p:cNvSpPr>
          <p:nvPr/>
        </p:nvSpPr>
        <p:spPr bwMode="auto">
          <a:xfrm rot="5400000">
            <a:off x="3113882" y="4247356"/>
            <a:ext cx="635000" cy="331787"/>
          </a:xfrm>
          <a:prstGeom prst="rightArrow">
            <a:avLst>
              <a:gd name="adj1" fmla="val 50000"/>
              <a:gd name="adj2" fmla="val 47847"/>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55327" name="Text Box 46"/>
          <p:cNvSpPr txBox="1">
            <a:spLocks noChangeArrowheads="1"/>
          </p:cNvSpPr>
          <p:nvPr/>
        </p:nvSpPr>
        <p:spPr bwMode="auto">
          <a:xfrm>
            <a:off x="3487738" y="4225925"/>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自动化</a:t>
            </a:r>
          </a:p>
        </p:txBody>
      </p:sp>
      <p:grpSp>
        <p:nvGrpSpPr>
          <p:cNvPr id="10" name="Group 47"/>
          <p:cNvGrpSpPr>
            <a:grpSpLocks/>
          </p:cNvGrpSpPr>
          <p:nvPr/>
        </p:nvGrpSpPr>
        <p:grpSpPr bwMode="auto">
          <a:xfrm>
            <a:off x="2417763" y="5784850"/>
            <a:ext cx="1147762" cy="968375"/>
            <a:chOff x="2612" y="3682"/>
            <a:chExt cx="723" cy="610"/>
          </a:xfrm>
        </p:grpSpPr>
        <p:sp>
          <p:nvSpPr>
            <p:cNvPr id="20" name="AutoShape 39"/>
            <p:cNvSpPr>
              <a:spLocks noChangeArrowheads="1"/>
            </p:cNvSpPr>
            <p:nvPr/>
          </p:nvSpPr>
          <p:spPr bwMode="gray">
            <a:xfrm>
              <a:off x="2612" y="3682"/>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55330" name="Oval 40"/>
            <p:cNvSpPr>
              <a:spLocks noChangeArrowheads="1"/>
            </p:cNvSpPr>
            <p:nvPr/>
          </p:nvSpPr>
          <p:spPr bwMode="gray">
            <a:xfrm>
              <a:off x="2672" y="3733"/>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55331" name="Text Box 84"/>
            <p:cNvSpPr txBox="1">
              <a:spLocks noChangeArrowheads="1"/>
            </p:cNvSpPr>
            <p:nvPr/>
          </p:nvSpPr>
          <p:spPr bwMode="auto">
            <a:xfrm>
              <a:off x="2674" y="3862"/>
              <a:ext cx="598" cy="250"/>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电信号</a:t>
              </a:r>
            </a:p>
          </p:txBody>
        </p:sp>
      </p:grpSp>
    </p:spTree>
  </p:cSld>
  <p:clrMapOvr>
    <a:masterClrMapping/>
  </p:clrMapOvr>
  <p:transition>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471613" y="5972175"/>
            <a:ext cx="6734175" cy="885825"/>
          </a:xfrm>
          <a:prstGeom prst="rect">
            <a:avLst/>
          </a:prstGeom>
          <a:noFill/>
          <a:ln w="9525">
            <a:noFill/>
            <a:miter lim="800000"/>
            <a:headEnd/>
            <a:tailEnd/>
          </a:ln>
        </p:spPr>
        <p:txBody>
          <a:bodyPr>
            <a:spAutoFit/>
          </a:bodyPr>
          <a:lstStyle/>
          <a:p>
            <a:pPr algn="ctr" eaLnBrk="1" hangingPunct="1">
              <a:lnSpc>
                <a:spcPct val="130000"/>
              </a:lnSpc>
            </a:pPr>
            <a:r>
              <a:rPr kumimoji="1" lang="zh-CN" altLang="en-US" sz="2000" b="1" smtClean="0">
                <a:solidFill>
                  <a:srgbClr val="FF0000"/>
                </a:solidFill>
                <a:latin typeface="Arial" charset="0"/>
                <a:ea typeface="宋体" charset="-122"/>
              </a:rPr>
              <a:t>语义符号化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rPr>
              <a:t>符号计算化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3333CC"/>
                </a:solidFill>
                <a:latin typeface="Arial" charset="0"/>
                <a:ea typeface="宋体" charset="-122"/>
                <a:sym typeface="Wingdings" pitchFamily="2" charset="2"/>
              </a:rPr>
              <a:t>计算</a:t>
            </a:r>
            <a:r>
              <a:rPr kumimoji="1" lang="en-US" altLang="zh-CN" sz="2000" b="1" smtClean="0">
                <a:solidFill>
                  <a:srgbClr val="3333CC"/>
                </a:solidFill>
                <a:latin typeface="Arial" charset="0"/>
                <a:ea typeface="宋体" charset="-122"/>
                <a:sym typeface="Wingdings" pitchFamily="2" charset="2"/>
              </a:rPr>
              <a:t>0(</a:t>
            </a:r>
            <a:r>
              <a:rPr kumimoji="1" lang="zh-CN" altLang="en-US" sz="2000" b="1" smtClean="0">
                <a:solidFill>
                  <a:srgbClr val="3333CC"/>
                </a:solidFill>
                <a:latin typeface="Arial" charset="0"/>
                <a:ea typeface="宋体" charset="-122"/>
                <a:sym typeface="Wingdings" pitchFamily="2" charset="2"/>
              </a:rPr>
              <a:t>和</a:t>
            </a:r>
            <a:r>
              <a:rPr kumimoji="1" lang="en-US" altLang="zh-CN" sz="2000" b="1" smtClean="0">
                <a:solidFill>
                  <a:srgbClr val="3333CC"/>
                </a:solidFill>
                <a:latin typeface="Arial" charset="0"/>
                <a:ea typeface="宋体" charset="-122"/>
                <a:sym typeface="Wingdings" pitchFamily="2" charset="2"/>
              </a:rPr>
              <a:t>)1</a:t>
            </a:r>
            <a:r>
              <a:rPr kumimoji="1" lang="zh-CN" altLang="en-US" sz="2000" b="1" smtClean="0">
                <a:solidFill>
                  <a:srgbClr val="3333CC"/>
                </a:solidFill>
                <a:latin typeface="Arial" charset="0"/>
                <a:ea typeface="宋体" charset="-122"/>
                <a:sym typeface="Wingdings" pitchFamily="2" charset="2"/>
              </a:rPr>
              <a:t>化</a:t>
            </a:r>
          </a:p>
          <a:p>
            <a:pPr algn="ctr" eaLnBrk="1" hangingPunct="1">
              <a:lnSpc>
                <a:spcPct val="130000"/>
              </a:lnSpc>
            </a:pPr>
            <a:r>
              <a:rPr kumimoji="1" lang="en-US" altLang="zh-CN" sz="2000" b="1" smtClean="0">
                <a:solidFill>
                  <a:srgbClr val="000000"/>
                </a:solidFill>
                <a:latin typeface="Arial" charset="0"/>
                <a:ea typeface="宋体" charset="-122"/>
                <a:sym typeface="Wingdings" pitchFamily="2" charset="2"/>
              </a:rPr>
              <a:t>  </a:t>
            </a:r>
            <a:r>
              <a:rPr kumimoji="1" lang="en-US" altLang="zh-CN" sz="2000" b="1" smtClean="0">
                <a:solidFill>
                  <a:srgbClr val="008000"/>
                </a:solidFill>
                <a:latin typeface="Arial" charset="0"/>
                <a:ea typeface="宋体" charset="-122"/>
                <a:sym typeface="Wingdings" pitchFamily="2" charset="2"/>
              </a:rPr>
              <a:t>0(</a:t>
            </a:r>
            <a:r>
              <a:rPr kumimoji="1" lang="zh-CN" altLang="en-US" sz="2000" b="1" smtClean="0">
                <a:solidFill>
                  <a:srgbClr val="008000"/>
                </a:solidFill>
                <a:latin typeface="Arial" charset="0"/>
                <a:ea typeface="宋体" charset="-122"/>
                <a:sym typeface="Wingdings" pitchFamily="2" charset="2"/>
              </a:rPr>
              <a:t>和</a:t>
            </a:r>
            <a:r>
              <a:rPr kumimoji="1" lang="en-US" altLang="zh-CN" sz="2000" b="1" smtClean="0">
                <a:solidFill>
                  <a:srgbClr val="008000"/>
                </a:solidFill>
                <a:latin typeface="Arial" charset="0"/>
                <a:ea typeface="宋体" charset="-122"/>
                <a:sym typeface="Wingdings" pitchFamily="2" charset="2"/>
              </a:rPr>
              <a:t>) 1</a:t>
            </a:r>
            <a:r>
              <a:rPr kumimoji="1" lang="zh-CN" altLang="en-US" sz="2000" b="1" smtClean="0">
                <a:solidFill>
                  <a:srgbClr val="008000"/>
                </a:solidFill>
                <a:latin typeface="Arial" charset="0"/>
                <a:ea typeface="宋体" charset="-122"/>
                <a:sym typeface="Wingdings" pitchFamily="2" charset="2"/>
              </a:rPr>
              <a:t>自动化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分层构造化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构造集成化</a:t>
            </a:r>
            <a:r>
              <a:rPr kumimoji="1" lang="zh-CN" altLang="en-US" sz="2000" b="1" smtClean="0">
                <a:solidFill>
                  <a:srgbClr val="3333CC"/>
                </a:solidFill>
                <a:latin typeface="Arial" charset="0"/>
                <a:ea typeface="宋体" charset="-122"/>
              </a:rPr>
              <a:t>；</a:t>
            </a:r>
          </a:p>
        </p:txBody>
      </p:sp>
      <p:pic>
        <p:nvPicPr>
          <p:cNvPr id="56323" name="Picture 3"/>
          <p:cNvPicPr>
            <a:picLocks noChangeAspect="1" noChangeArrowheads="1"/>
          </p:cNvPicPr>
          <p:nvPr/>
        </p:nvPicPr>
        <p:blipFill>
          <a:blip r:embed="rId3" cstate="print"/>
          <a:srcRect/>
          <a:stretch>
            <a:fillRect/>
          </a:stretch>
        </p:blipFill>
        <p:spPr bwMode="auto">
          <a:xfrm>
            <a:off x="966788" y="1404938"/>
            <a:ext cx="7385050" cy="4464050"/>
          </a:xfrm>
          <a:prstGeom prst="rect">
            <a:avLst/>
          </a:prstGeom>
          <a:noFill/>
          <a:ln w="76200">
            <a:solidFill>
              <a:srgbClr val="FF0000"/>
            </a:solidFill>
            <a:miter lim="800000"/>
            <a:headEnd/>
            <a:tailEnd/>
          </a:ln>
        </p:spPr>
      </p:pic>
      <p:sp>
        <p:nvSpPr>
          <p:cNvPr id="60420" name="Text Box 16"/>
          <p:cNvSpPr txBox="1">
            <a:spLocks noChangeArrowheads="1"/>
          </p:cNvSpPr>
          <p:nvPr/>
        </p:nvSpPr>
        <p:spPr bwMode="auto">
          <a:xfrm>
            <a:off x="0" y="0"/>
            <a:ext cx="6729413"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与电子技术实现</a:t>
            </a:r>
          </a:p>
          <a:p>
            <a:pPr eaLnBrk="1" hangingPunct="1">
              <a:lnSpc>
                <a:spcPct val="120000"/>
              </a:lnSpc>
              <a:defRPr/>
            </a:pPr>
            <a:r>
              <a:rPr kumimoji="1" lang="en-US" altLang="zh-CN" sz="2000" b="1" dirty="0">
                <a:solidFill>
                  <a:srgbClr val="2D2DB9"/>
                </a:solidFill>
                <a:latin typeface="Arial" charset="0"/>
                <a:ea typeface="华文中宋" pitchFamily="2" charset="-122"/>
              </a:rPr>
              <a:t>(7) </a:t>
            </a:r>
            <a:r>
              <a:rPr kumimoji="1" lang="zh-CN" altLang="en-US" sz="2000" b="1" dirty="0">
                <a:solidFill>
                  <a:srgbClr val="2D2DB9"/>
                </a:solidFill>
                <a:latin typeface="Arial" charset="0"/>
                <a:ea typeface="华文中宋" pitchFamily="2" charset="-122"/>
              </a:rPr>
              <a:t>电子技术实现在</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符号化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计算化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自动化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思维中的位置</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p:cNvGrpSpPr>
            <a:grpSpLocks/>
          </p:cNvGrpSpPr>
          <p:nvPr/>
        </p:nvGrpSpPr>
        <p:grpSpPr bwMode="auto">
          <a:xfrm>
            <a:off x="1195388" y="5008563"/>
            <a:ext cx="7086600" cy="522287"/>
            <a:chOff x="641" y="3220"/>
            <a:chExt cx="4464" cy="329"/>
          </a:xfrm>
        </p:grpSpPr>
        <p:sp>
          <p:nvSpPr>
            <p:cNvPr id="18507" name="AutoShape 3"/>
            <p:cNvSpPr>
              <a:spLocks noChangeArrowheads="1"/>
            </p:cNvSpPr>
            <p:nvPr/>
          </p:nvSpPr>
          <p:spPr bwMode="auto">
            <a:xfrm>
              <a:off x="641" y="3220"/>
              <a:ext cx="4419" cy="293"/>
            </a:xfrm>
            <a:prstGeom prst="cube">
              <a:avLst>
                <a:gd name="adj" fmla="val 25000"/>
              </a:avLst>
            </a:prstGeom>
            <a:solidFill>
              <a:srgbClr val="DDDDDD"/>
            </a:solidFill>
            <a:ln w="12700">
              <a:solidFill>
                <a:schemeClr val="bg2"/>
              </a:solidFill>
              <a:miter lim="800000"/>
              <a:headEnd/>
              <a:tailEnd/>
            </a:ln>
          </p:spPr>
          <p:txBody>
            <a:bodyPr wrap="none" anchor="ctr"/>
            <a:lstStyle/>
            <a:p>
              <a:pPr eaLnBrk="1" hangingPunct="1"/>
              <a:endParaRPr lang="zh-CN" altLang="en-US" sz="1800"/>
            </a:p>
          </p:txBody>
        </p:sp>
        <p:sp>
          <p:nvSpPr>
            <p:cNvPr id="18508" name="Text Box 4"/>
            <p:cNvSpPr txBox="1">
              <a:spLocks noChangeArrowheads="1"/>
            </p:cNvSpPr>
            <p:nvPr/>
          </p:nvSpPr>
          <p:spPr bwMode="auto">
            <a:xfrm>
              <a:off x="772" y="3316"/>
              <a:ext cx="4333" cy="233"/>
            </a:xfrm>
            <a:prstGeom prst="rect">
              <a:avLst/>
            </a:prstGeom>
            <a:noFill/>
            <a:ln w="12700">
              <a:noFill/>
              <a:miter lim="800000"/>
              <a:headEnd/>
              <a:tailEnd/>
            </a:ln>
          </p:spPr>
          <p:txBody>
            <a:bodyPr>
              <a:spAutoFit/>
            </a:bodyPr>
            <a:lstStyle/>
            <a:p>
              <a:pPr eaLnBrk="1" hangingPunct="1"/>
              <a:r>
                <a:rPr lang="zh-CN" altLang="en-US" sz="1800"/>
                <a:t>操作系统</a:t>
              </a:r>
              <a:r>
                <a:rPr lang="en-US" altLang="zh-CN" sz="1800"/>
                <a:t>OS:</a:t>
              </a:r>
              <a:r>
                <a:rPr lang="zh-CN" altLang="en-US" sz="1800"/>
                <a:t>分时</a:t>
              </a:r>
              <a:r>
                <a:rPr lang="en-US" altLang="zh-CN" sz="1800"/>
                <a:t>OS,</a:t>
              </a:r>
              <a:r>
                <a:rPr lang="zh-CN" altLang="en-US" sz="1800"/>
                <a:t>实时</a:t>
              </a:r>
              <a:r>
                <a:rPr lang="en-US" altLang="zh-CN" sz="1800"/>
                <a:t>OS, </a:t>
              </a:r>
              <a:r>
                <a:rPr lang="zh-CN" altLang="en-US" sz="1800"/>
                <a:t>网络</a:t>
              </a:r>
              <a:r>
                <a:rPr lang="en-US" altLang="zh-CN" sz="1800"/>
                <a:t>OS,</a:t>
              </a:r>
              <a:r>
                <a:rPr lang="zh-CN" altLang="en-US" sz="1800"/>
                <a:t>并行</a:t>
              </a:r>
              <a:r>
                <a:rPr lang="en-US" altLang="zh-CN" sz="1800"/>
                <a:t>OS, </a:t>
              </a:r>
              <a:r>
                <a:rPr lang="zh-CN" altLang="en-US" sz="1800"/>
                <a:t>移动</a:t>
              </a:r>
              <a:r>
                <a:rPr lang="en-US" altLang="zh-CN" sz="1800"/>
                <a:t>OS,</a:t>
              </a:r>
              <a:r>
                <a:rPr lang="zh-CN" altLang="en-US" sz="1800"/>
                <a:t>云</a:t>
              </a:r>
              <a:r>
                <a:rPr lang="en-US" altLang="zh-CN" sz="1800"/>
                <a:t>OS, …</a:t>
              </a:r>
            </a:p>
          </p:txBody>
        </p:sp>
      </p:grpSp>
      <p:grpSp>
        <p:nvGrpSpPr>
          <p:cNvPr id="13" name="Group 5"/>
          <p:cNvGrpSpPr>
            <a:grpSpLocks/>
          </p:cNvGrpSpPr>
          <p:nvPr/>
        </p:nvGrpSpPr>
        <p:grpSpPr bwMode="auto">
          <a:xfrm>
            <a:off x="1193800" y="4683125"/>
            <a:ext cx="7023100" cy="504825"/>
            <a:chOff x="2160" y="3372"/>
            <a:chExt cx="2146" cy="318"/>
          </a:xfrm>
        </p:grpSpPr>
        <p:sp>
          <p:nvSpPr>
            <p:cNvPr id="18505" name="AutoShape 6"/>
            <p:cNvSpPr>
              <a:spLocks noChangeArrowheads="1"/>
            </p:cNvSpPr>
            <p:nvPr/>
          </p:nvSpPr>
          <p:spPr bwMode="auto">
            <a:xfrm>
              <a:off x="2160" y="3372"/>
              <a:ext cx="2146" cy="294"/>
            </a:xfrm>
            <a:prstGeom prst="cube">
              <a:avLst>
                <a:gd name="adj" fmla="val 25000"/>
              </a:avLst>
            </a:prstGeom>
            <a:solidFill>
              <a:srgbClr val="EAEAEA"/>
            </a:solidFill>
            <a:ln w="12700">
              <a:solidFill>
                <a:schemeClr val="bg2"/>
              </a:solidFill>
              <a:miter lim="800000"/>
              <a:headEnd/>
              <a:tailEnd/>
            </a:ln>
          </p:spPr>
          <p:txBody>
            <a:bodyPr wrap="none" anchor="ctr"/>
            <a:lstStyle/>
            <a:p>
              <a:pPr eaLnBrk="1" hangingPunct="1"/>
              <a:endParaRPr lang="zh-CN" altLang="en-US"/>
            </a:p>
          </p:txBody>
        </p:sp>
        <p:sp>
          <p:nvSpPr>
            <p:cNvPr id="18506" name="Text Box 7"/>
            <p:cNvSpPr txBox="1">
              <a:spLocks noChangeArrowheads="1"/>
            </p:cNvSpPr>
            <p:nvPr/>
          </p:nvSpPr>
          <p:spPr bwMode="auto">
            <a:xfrm>
              <a:off x="2177" y="3457"/>
              <a:ext cx="2102" cy="233"/>
            </a:xfrm>
            <a:prstGeom prst="rect">
              <a:avLst/>
            </a:prstGeom>
            <a:noFill/>
            <a:ln w="12700">
              <a:noFill/>
              <a:miter lim="800000"/>
              <a:headEnd/>
              <a:tailEnd/>
            </a:ln>
          </p:spPr>
          <p:txBody>
            <a:bodyPr wrap="none">
              <a:spAutoFit/>
            </a:bodyPr>
            <a:lstStyle/>
            <a:p>
              <a:pPr algn="ctr" eaLnBrk="1" hangingPunct="1"/>
              <a:r>
                <a:rPr lang="zh-CN" altLang="en-US" sz="1800">
                  <a:latin typeface="宋体" pitchFamily="2" charset="-122"/>
                </a:rPr>
                <a:t>中间件，如应用服务器</a:t>
              </a:r>
              <a:r>
                <a:rPr lang="en-US" altLang="zh-CN" sz="1800">
                  <a:latin typeface="宋体" pitchFamily="2" charset="-122"/>
                </a:rPr>
                <a:t>, </a:t>
              </a:r>
              <a:r>
                <a:rPr lang="zh-CN" altLang="en-US" sz="1800">
                  <a:latin typeface="宋体" pitchFamily="2" charset="-122"/>
                </a:rPr>
                <a:t>消息中间件</a:t>
              </a:r>
              <a:r>
                <a:rPr lang="en-US" altLang="zh-CN" sz="1800">
                  <a:latin typeface="宋体" pitchFamily="2" charset="-122"/>
                </a:rPr>
                <a:t>, </a:t>
              </a:r>
              <a:r>
                <a:rPr lang="zh-CN" altLang="en-US" sz="1800">
                  <a:latin typeface="宋体" pitchFamily="2" charset="-122"/>
                </a:rPr>
                <a:t>流程中间件</a:t>
              </a:r>
              <a:r>
                <a:rPr lang="en-US" altLang="zh-CN" sz="1800">
                  <a:latin typeface="宋体" pitchFamily="2" charset="-122"/>
                </a:rPr>
                <a:t>,</a:t>
              </a:r>
              <a:r>
                <a:rPr lang="zh-CN" altLang="en-US" sz="1800">
                  <a:latin typeface="宋体" pitchFamily="2" charset="-122"/>
                </a:rPr>
                <a:t>服务中间件</a:t>
              </a:r>
              <a:r>
                <a:rPr lang="en-US" altLang="zh-CN" sz="1800">
                  <a:latin typeface="宋体" pitchFamily="2" charset="-122"/>
                </a:rPr>
                <a:t>,…</a:t>
              </a:r>
            </a:p>
          </p:txBody>
        </p:sp>
      </p:grpSp>
      <p:grpSp>
        <p:nvGrpSpPr>
          <p:cNvPr id="17" name="Group 8"/>
          <p:cNvGrpSpPr>
            <a:grpSpLocks/>
          </p:cNvGrpSpPr>
          <p:nvPr/>
        </p:nvGrpSpPr>
        <p:grpSpPr bwMode="auto">
          <a:xfrm>
            <a:off x="1181100" y="5745163"/>
            <a:ext cx="7050088" cy="866775"/>
            <a:chOff x="632" y="3397"/>
            <a:chExt cx="4441" cy="546"/>
          </a:xfrm>
        </p:grpSpPr>
        <p:grpSp>
          <p:nvGrpSpPr>
            <p:cNvPr id="18496" name="Group 9"/>
            <p:cNvGrpSpPr>
              <a:grpSpLocks/>
            </p:cNvGrpSpPr>
            <p:nvPr/>
          </p:nvGrpSpPr>
          <p:grpSpPr bwMode="auto">
            <a:xfrm>
              <a:off x="632" y="3641"/>
              <a:ext cx="4441" cy="302"/>
              <a:chOff x="483" y="3820"/>
              <a:chExt cx="3998" cy="302"/>
            </a:xfrm>
          </p:grpSpPr>
          <p:sp>
            <p:nvSpPr>
              <p:cNvPr id="18503" name="AutoShape 10"/>
              <p:cNvSpPr>
                <a:spLocks noChangeArrowheads="1"/>
              </p:cNvSpPr>
              <p:nvPr/>
            </p:nvSpPr>
            <p:spPr bwMode="auto">
              <a:xfrm>
                <a:off x="483" y="3820"/>
                <a:ext cx="3998" cy="294"/>
              </a:xfrm>
              <a:prstGeom prst="cube">
                <a:avLst>
                  <a:gd name="adj" fmla="val 25000"/>
                </a:avLst>
              </a:prstGeom>
              <a:solidFill>
                <a:schemeClr val="tx1"/>
              </a:solidFill>
              <a:ln w="12700">
                <a:solidFill>
                  <a:schemeClr val="bg2"/>
                </a:solidFill>
                <a:miter lim="800000"/>
                <a:headEnd/>
                <a:tailEnd/>
              </a:ln>
            </p:spPr>
            <p:txBody>
              <a:bodyPr wrap="none" anchor="ctr"/>
              <a:lstStyle/>
              <a:p>
                <a:pPr eaLnBrk="1" hangingPunct="1"/>
                <a:endParaRPr lang="zh-CN" altLang="en-US"/>
              </a:p>
            </p:txBody>
          </p:sp>
          <p:sp>
            <p:nvSpPr>
              <p:cNvPr id="18504" name="Text Box 11"/>
              <p:cNvSpPr txBox="1">
                <a:spLocks noChangeArrowheads="1"/>
              </p:cNvSpPr>
              <p:nvPr/>
            </p:nvSpPr>
            <p:spPr bwMode="auto">
              <a:xfrm>
                <a:off x="2184" y="3872"/>
                <a:ext cx="824" cy="250"/>
              </a:xfrm>
              <a:prstGeom prst="rect">
                <a:avLst/>
              </a:prstGeom>
              <a:noFill/>
              <a:ln w="12700">
                <a:noFill/>
                <a:miter lim="800000"/>
                <a:headEnd/>
                <a:tailEnd/>
              </a:ln>
            </p:spPr>
            <p:txBody>
              <a:bodyPr wrap="none">
                <a:spAutoFit/>
              </a:bodyPr>
              <a:lstStyle/>
              <a:p>
                <a:pPr eaLnBrk="1" hangingPunct="1"/>
                <a:r>
                  <a:rPr lang="zh-CN" altLang="en-US" sz="2000">
                    <a:solidFill>
                      <a:schemeClr val="bg1"/>
                    </a:solidFill>
                    <a:latin typeface="宋体" pitchFamily="2" charset="-122"/>
                  </a:rPr>
                  <a:t>硬件</a:t>
                </a:r>
                <a:r>
                  <a:rPr lang="en-US" altLang="zh-CN" sz="2000">
                    <a:solidFill>
                      <a:schemeClr val="bg1"/>
                    </a:solidFill>
                    <a:latin typeface="宋体" pitchFamily="2" charset="-122"/>
                  </a:rPr>
                  <a:t>(</a:t>
                </a:r>
                <a:r>
                  <a:rPr lang="zh-CN" altLang="en-US" sz="2000">
                    <a:solidFill>
                      <a:schemeClr val="bg1"/>
                    </a:solidFill>
                    <a:latin typeface="宋体" pitchFamily="2" charset="-122"/>
                  </a:rPr>
                  <a:t>裸机</a:t>
                </a:r>
                <a:r>
                  <a:rPr lang="en-US" altLang="zh-CN" sz="2000">
                    <a:solidFill>
                      <a:schemeClr val="bg1"/>
                    </a:solidFill>
                    <a:latin typeface="宋体" pitchFamily="2" charset="-122"/>
                  </a:rPr>
                  <a:t>)</a:t>
                </a:r>
              </a:p>
            </p:txBody>
          </p:sp>
        </p:grpSp>
        <p:grpSp>
          <p:nvGrpSpPr>
            <p:cNvPr id="18497" name="Group 12"/>
            <p:cNvGrpSpPr>
              <a:grpSpLocks/>
            </p:cNvGrpSpPr>
            <p:nvPr/>
          </p:nvGrpSpPr>
          <p:grpSpPr bwMode="auto">
            <a:xfrm>
              <a:off x="634" y="3397"/>
              <a:ext cx="2130" cy="302"/>
              <a:chOff x="2160" y="3372"/>
              <a:chExt cx="2146" cy="302"/>
            </a:xfrm>
          </p:grpSpPr>
          <p:sp>
            <p:nvSpPr>
              <p:cNvPr id="18501" name="AutoShape 13"/>
              <p:cNvSpPr>
                <a:spLocks noChangeArrowheads="1"/>
              </p:cNvSpPr>
              <p:nvPr/>
            </p:nvSpPr>
            <p:spPr bwMode="auto">
              <a:xfrm>
                <a:off x="2160" y="3372"/>
                <a:ext cx="2146" cy="294"/>
              </a:xfrm>
              <a:prstGeom prst="cube">
                <a:avLst>
                  <a:gd name="adj" fmla="val 25000"/>
                </a:avLst>
              </a:prstGeom>
              <a:solidFill>
                <a:schemeClr val="tx1"/>
              </a:solidFill>
              <a:ln w="12700">
                <a:solidFill>
                  <a:schemeClr val="bg2"/>
                </a:solidFill>
                <a:miter lim="800000"/>
                <a:headEnd/>
                <a:tailEnd/>
              </a:ln>
            </p:spPr>
            <p:txBody>
              <a:bodyPr wrap="none" anchor="ctr"/>
              <a:lstStyle/>
              <a:p>
                <a:pPr eaLnBrk="1" hangingPunct="1"/>
                <a:endParaRPr lang="zh-CN" altLang="en-US"/>
              </a:p>
            </p:txBody>
          </p:sp>
          <p:sp>
            <p:nvSpPr>
              <p:cNvPr id="18502" name="Text Box 14"/>
              <p:cNvSpPr txBox="1">
                <a:spLocks noChangeArrowheads="1"/>
              </p:cNvSpPr>
              <p:nvPr/>
            </p:nvSpPr>
            <p:spPr bwMode="auto">
              <a:xfrm>
                <a:off x="2216" y="3424"/>
                <a:ext cx="1971" cy="250"/>
              </a:xfrm>
              <a:prstGeom prst="rect">
                <a:avLst/>
              </a:prstGeom>
              <a:noFill/>
              <a:ln w="12700">
                <a:noFill/>
                <a:miter lim="800000"/>
                <a:headEnd/>
                <a:tailEnd/>
              </a:ln>
            </p:spPr>
            <p:txBody>
              <a:bodyPr wrap="none">
                <a:spAutoFit/>
              </a:bodyPr>
              <a:lstStyle/>
              <a:p>
                <a:pPr eaLnBrk="1" hangingPunct="1"/>
                <a:r>
                  <a:rPr lang="zh-CN" altLang="en-US" sz="2000">
                    <a:solidFill>
                      <a:schemeClr val="bg1"/>
                    </a:solidFill>
                    <a:latin typeface="宋体" pitchFamily="2" charset="-122"/>
                  </a:rPr>
                  <a:t>嵌入式</a:t>
                </a:r>
                <a:r>
                  <a:rPr lang="en-US" altLang="zh-CN" sz="2000">
                    <a:solidFill>
                      <a:schemeClr val="bg1"/>
                    </a:solidFill>
                    <a:latin typeface="宋体" pitchFamily="2" charset="-122"/>
                  </a:rPr>
                  <a:t>/</a:t>
                </a:r>
                <a:r>
                  <a:rPr lang="zh-CN" altLang="en-US" sz="2000">
                    <a:solidFill>
                      <a:schemeClr val="bg1"/>
                    </a:solidFill>
                    <a:latin typeface="宋体" pitchFamily="2" charset="-122"/>
                  </a:rPr>
                  <a:t>移动式</a:t>
                </a:r>
                <a:r>
                  <a:rPr lang="en-US" altLang="zh-CN" sz="2000">
                    <a:solidFill>
                      <a:schemeClr val="bg1"/>
                    </a:solidFill>
                    <a:latin typeface="宋体" pitchFamily="2" charset="-122"/>
                  </a:rPr>
                  <a:t>(</a:t>
                </a:r>
                <a:r>
                  <a:rPr lang="zh-CN" altLang="en-US" sz="2000">
                    <a:solidFill>
                      <a:schemeClr val="bg1"/>
                    </a:solidFill>
                    <a:latin typeface="宋体" pitchFamily="2" charset="-122"/>
                  </a:rPr>
                  <a:t>设备裸机</a:t>
                </a:r>
                <a:r>
                  <a:rPr lang="en-US" altLang="zh-CN" sz="2000">
                    <a:solidFill>
                      <a:schemeClr val="bg1"/>
                    </a:solidFill>
                    <a:latin typeface="宋体" pitchFamily="2" charset="-122"/>
                  </a:rPr>
                  <a:t>)</a:t>
                </a:r>
              </a:p>
            </p:txBody>
          </p:sp>
        </p:grpSp>
        <p:grpSp>
          <p:nvGrpSpPr>
            <p:cNvPr id="18498" name="Group 15"/>
            <p:cNvGrpSpPr>
              <a:grpSpLocks/>
            </p:cNvGrpSpPr>
            <p:nvPr/>
          </p:nvGrpSpPr>
          <p:grpSpPr bwMode="auto">
            <a:xfrm>
              <a:off x="2927" y="3402"/>
              <a:ext cx="2146" cy="302"/>
              <a:chOff x="2160" y="3372"/>
              <a:chExt cx="2146" cy="302"/>
            </a:xfrm>
          </p:grpSpPr>
          <p:sp>
            <p:nvSpPr>
              <p:cNvPr id="18499" name="AutoShape 16"/>
              <p:cNvSpPr>
                <a:spLocks noChangeArrowheads="1"/>
              </p:cNvSpPr>
              <p:nvPr/>
            </p:nvSpPr>
            <p:spPr bwMode="auto">
              <a:xfrm>
                <a:off x="2160" y="3372"/>
                <a:ext cx="2146" cy="294"/>
              </a:xfrm>
              <a:prstGeom prst="cube">
                <a:avLst>
                  <a:gd name="adj" fmla="val 25000"/>
                </a:avLst>
              </a:prstGeom>
              <a:solidFill>
                <a:schemeClr val="tx1"/>
              </a:solidFill>
              <a:ln w="12700">
                <a:solidFill>
                  <a:schemeClr val="bg2"/>
                </a:solidFill>
                <a:miter lim="800000"/>
                <a:headEnd/>
                <a:tailEnd/>
              </a:ln>
            </p:spPr>
            <p:txBody>
              <a:bodyPr wrap="none" anchor="ctr"/>
              <a:lstStyle/>
              <a:p>
                <a:pPr eaLnBrk="1" hangingPunct="1"/>
                <a:endParaRPr lang="zh-CN" altLang="en-US"/>
              </a:p>
            </p:txBody>
          </p:sp>
          <p:sp>
            <p:nvSpPr>
              <p:cNvPr id="18500" name="Text Box 17"/>
              <p:cNvSpPr txBox="1">
                <a:spLocks noChangeArrowheads="1"/>
              </p:cNvSpPr>
              <p:nvPr/>
            </p:nvSpPr>
            <p:spPr bwMode="auto">
              <a:xfrm>
                <a:off x="2216" y="3424"/>
                <a:ext cx="1956" cy="250"/>
              </a:xfrm>
              <a:prstGeom prst="rect">
                <a:avLst/>
              </a:prstGeom>
              <a:noFill/>
              <a:ln w="12700">
                <a:noFill/>
                <a:miter lim="800000"/>
                <a:headEnd/>
                <a:tailEnd/>
              </a:ln>
            </p:spPr>
            <p:txBody>
              <a:bodyPr wrap="none">
                <a:spAutoFit/>
              </a:bodyPr>
              <a:lstStyle/>
              <a:p>
                <a:pPr eaLnBrk="1" hangingPunct="1"/>
                <a:r>
                  <a:rPr lang="zh-CN" altLang="en-US" sz="2000">
                    <a:solidFill>
                      <a:schemeClr val="bg1"/>
                    </a:solidFill>
                    <a:latin typeface="宋体" pitchFamily="2" charset="-122"/>
                  </a:rPr>
                  <a:t>网络化</a:t>
                </a:r>
                <a:r>
                  <a:rPr lang="en-US" altLang="zh-CN" sz="2000">
                    <a:solidFill>
                      <a:schemeClr val="bg1"/>
                    </a:solidFill>
                    <a:latin typeface="宋体" pitchFamily="2" charset="-122"/>
                  </a:rPr>
                  <a:t>/</a:t>
                </a:r>
                <a:r>
                  <a:rPr lang="zh-CN" altLang="en-US" sz="2000">
                    <a:solidFill>
                      <a:schemeClr val="bg1"/>
                    </a:solidFill>
                    <a:latin typeface="宋体" pitchFamily="2" charset="-122"/>
                  </a:rPr>
                  <a:t>互联化</a:t>
                </a:r>
                <a:r>
                  <a:rPr lang="en-US" altLang="zh-CN" sz="2000">
                    <a:solidFill>
                      <a:schemeClr val="bg1"/>
                    </a:solidFill>
                    <a:latin typeface="宋体" pitchFamily="2" charset="-122"/>
                  </a:rPr>
                  <a:t>—</a:t>
                </a:r>
                <a:r>
                  <a:rPr lang="zh-CN" altLang="en-US" sz="2000">
                    <a:solidFill>
                      <a:schemeClr val="bg1"/>
                    </a:solidFill>
                    <a:latin typeface="宋体" pitchFamily="2" charset="-122"/>
                  </a:rPr>
                  <a:t>其他硬件</a:t>
                </a:r>
              </a:p>
            </p:txBody>
          </p:sp>
        </p:grpSp>
      </p:grpSp>
      <p:sp>
        <p:nvSpPr>
          <p:cNvPr id="1404946" name="Line 18"/>
          <p:cNvSpPr>
            <a:spLocks noChangeShapeType="1"/>
          </p:cNvSpPr>
          <p:nvPr/>
        </p:nvSpPr>
        <p:spPr bwMode="auto">
          <a:xfrm>
            <a:off x="774700" y="5629275"/>
            <a:ext cx="7870825" cy="0"/>
          </a:xfrm>
          <a:prstGeom prst="line">
            <a:avLst/>
          </a:prstGeom>
          <a:noFill/>
          <a:ln w="38100">
            <a:solidFill>
              <a:schemeClr val="accent2"/>
            </a:solidFill>
            <a:prstDash val="sysDot"/>
            <a:round/>
            <a:headEnd/>
            <a:tailEnd/>
          </a:ln>
        </p:spPr>
        <p:txBody>
          <a:bodyPr/>
          <a:lstStyle/>
          <a:p>
            <a:endParaRPr lang="zh-CN" altLang="en-US"/>
          </a:p>
        </p:txBody>
      </p:sp>
      <p:grpSp>
        <p:nvGrpSpPr>
          <p:cNvPr id="23" name="Group 19"/>
          <p:cNvGrpSpPr>
            <a:grpSpLocks/>
          </p:cNvGrpSpPr>
          <p:nvPr/>
        </p:nvGrpSpPr>
        <p:grpSpPr bwMode="auto">
          <a:xfrm>
            <a:off x="2263775" y="4186238"/>
            <a:ext cx="1430338" cy="501650"/>
            <a:chOff x="655" y="3305"/>
            <a:chExt cx="901" cy="316"/>
          </a:xfrm>
        </p:grpSpPr>
        <p:sp>
          <p:nvSpPr>
            <p:cNvPr id="18494" name="AutoShape 20"/>
            <p:cNvSpPr>
              <a:spLocks noChangeArrowheads="1"/>
            </p:cNvSpPr>
            <p:nvPr/>
          </p:nvSpPr>
          <p:spPr bwMode="auto">
            <a:xfrm>
              <a:off x="655" y="3305"/>
              <a:ext cx="901" cy="316"/>
            </a:xfrm>
            <a:prstGeom prst="cube">
              <a:avLst>
                <a:gd name="adj" fmla="val 24917"/>
              </a:avLst>
            </a:prstGeom>
            <a:solidFill>
              <a:srgbClr val="B2B2B2"/>
            </a:solidFill>
            <a:ln w="12700">
              <a:solidFill>
                <a:schemeClr val="bg2"/>
              </a:solidFill>
              <a:miter lim="800000"/>
              <a:headEnd/>
              <a:tailEnd/>
            </a:ln>
          </p:spPr>
          <p:txBody>
            <a:bodyPr wrap="none" anchor="ctr"/>
            <a:lstStyle/>
            <a:p>
              <a:pPr eaLnBrk="1" hangingPunct="1"/>
              <a:endParaRPr lang="zh-CN" altLang="en-US"/>
            </a:p>
          </p:txBody>
        </p:sp>
        <p:sp>
          <p:nvSpPr>
            <p:cNvPr id="18495" name="Text Box 21"/>
            <p:cNvSpPr txBox="1">
              <a:spLocks noChangeArrowheads="1"/>
            </p:cNvSpPr>
            <p:nvPr/>
          </p:nvSpPr>
          <p:spPr bwMode="auto">
            <a:xfrm>
              <a:off x="678" y="3406"/>
              <a:ext cx="756" cy="192"/>
            </a:xfrm>
            <a:prstGeom prst="rect">
              <a:avLst/>
            </a:prstGeom>
            <a:noFill/>
            <a:ln w="12700">
              <a:noFill/>
              <a:miter lim="800000"/>
              <a:headEnd/>
              <a:tailEnd/>
            </a:ln>
          </p:spPr>
          <p:txBody>
            <a:bodyPr wrap="none">
              <a:spAutoFit/>
            </a:bodyPr>
            <a:lstStyle/>
            <a:p>
              <a:pPr eaLnBrk="1" hangingPunct="1">
                <a:lnSpc>
                  <a:spcPct val="70000"/>
                </a:lnSpc>
              </a:pPr>
              <a:r>
                <a:rPr lang="zh-CN" altLang="en-US" sz="2000">
                  <a:latin typeface="宋体" pitchFamily="2" charset="-122"/>
                </a:rPr>
                <a:t>工具软件</a:t>
              </a:r>
            </a:p>
          </p:txBody>
        </p:sp>
      </p:grpSp>
      <p:grpSp>
        <p:nvGrpSpPr>
          <p:cNvPr id="24" name="Group 22"/>
          <p:cNvGrpSpPr>
            <a:grpSpLocks/>
          </p:cNvGrpSpPr>
          <p:nvPr/>
        </p:nvGrpSpPr>
        <p:grpSpPr bwMode="auto">
          <a:xfrm>
            <a:off x="3611563" y="4191000"/>
            <a:ext cx="1855787" cy="492125"/>
            <a:chOff x="1326" y="2771"/>
            <a:chExt cx="1169" cy="326"/>
          </a:xfrm>
        </p:grpSpPr>
        <p:sp>
          <p:nvSpPr>
            <p:cNvPr id="18492" name="AutoShape 23"/>
            <p:cNvSpPr>
              <a:spLocks noChangeArrowheads="1"/>
            </p:cNvSpPr>
            <p:nvPr/>
          </p:nvSpPr>
          <p:spPr bwMode="auto">
            <a:xfrm>
              <a:off x="1326" y="2771"/>
              <a:ext cx="1169" cy="326"/>
            </a:xfrm>
            <a:prstGeom prst="cube">
              <a:avLst>
                <a:gd name="adj" fmla="val 25000"/>
              </a:avLst>
            </a:prstGeom>
            <a:solidFill>
              <a:srgbClr val="B2B2B2"/>
            </a:solidFill>
            <a:ln w="12700">
              <a:solidFill>
                <a:schemeClr val="bg2"/>
              </a:solidFill>
              <a:miter lim="800000"/>
              <a:headEnd/>
              <a:tailEnd/>
            </a:ln>
          </p:spPr>
          <p:txBody>
            <a:bodyPr wrap="none" anchor="ctr"/>
            <a:lstStyle/>
            <a:p>
              <a:pPr eaLnBrk="1" hangingPunct="1"/>
              <a:endParaRPr lang="zh-CN" altLang="en-US"/>
            </a:p>
          </p:txBody>
        </p:sp>
        <p:sp>
          <p:nvSpPr>
            <p:cNvPr id="18493" name="Text Box 24"/>
            <p:cNvSpPr txBox="1">
              <a:spLocks noChangeArrowheads="1"/>
            </p:cNvSpPr>
            <p:nvPr/>
          </p:nvSpPr>
          <p:spPr bwMode="auto">
            <a:xfrm>
              <a:off x="1331" y="2876"/>
              <a:ext cx="1076" cy="202"/>
            </a:xfrm>
            <a:prstGeom prst="rect">
              <a:avLst/>
            </a:prstGeom>
            <a:noFill/>
            <a:ln w="12700">
              <a:noFill/>
              <a:miter lim="800000"/>
              <a:headEnd/>
              <a:tailEnd/>
            </a:ln>
          </p:spPr>
          <p:txBody>
            <a:bodyPr wrap="none">
              <a:spAutoFit/>
            </a:bodyPr>
            <a:lstStyle/>
            <a:p>
              <a:pPr eaLnBrk="1" hangingPunct="1">
                <a:lnSpc>
                  <a:spcPct val="70000"/>
                </a:lnSpc>
              </a:pPr>
              <a:r>
                <a:rPr lang="zh-CN" altLang="en-US" sz="2000">
                  <a:latin typeface="宋体" pitchFamily="2" charset="-122"/>
                </a:rPr>
                <a:t>语言处理系统</a:t>
              </a:r>
            </a:p>
          </p:txBody>
        </p:sp>
      </p:grpSp>
      <p:grpSp>
        <p:nvGrpSpPr>
          <p:cNvPr id="25" name="Group 25"/>
          <p:cNvGrpSpPr>
            <a:grpSpLocks/>
          </p:cNvGrpSpPr>
          <p:nvPr/>
        </p:nvGrpSpPr>
        <p:grpSpPr bwMode="auto">
          <a:xfrm>
            <a:off x="5411788" y="4192588"/>
            <a:ext cx="2214562" cy="487362"/>
            <a:chOff x="2979" y="2768"/>
            <a:chExt cx="1395" cy="293"/>
          </a:xfrm>
        </p:grpSpPr>
        <p:sp>
          <p:nvSpPr>
            <p:cNvPr id="18490" name="AutoShape 26"/>
            <p:cNvSpPr>
              <a:spLocks noChangeArrowheads="1"/>
            </p:cNvSpPr>
            <p:nvPr/>
          </p:nvSpPr>
          <p:spPr bwMode="auto">
            <a:xfrm>
              <a:off x="2979" y="2768"/>
              <a:ext cx="1395" cy="293"/>
            </a:xfrm>
            <a:prstGeom prst="cube">
              <a:avLst>
                <a:gd name="adj" fmla="val 25000"/>
              </a:avLst>
            </a:prstGeom>
            <a:solidFill>
              <a:srgbClr val="B2B2B2"/>
            </a:solidFill>
            <a:ln w="12700">
              <a:solidFill>
                <a:schemeClr val="bg2"/>
              </a:solidFill>
              <a:miter lim="800000"/>
              <a:headEnd/>
              <a:tailEnd/>
            </a:ln>
          </p:spPr>
          <p:txBody>
            <a:bodyPr wrap="none" anchor="ctr"/>
            <a:lstStyle/>
            <a:p>
              <a:pPr eaLnBrk="1" hangingPunct="1"/>
              <a:endParaRPr lang="zh-CN" altLang="en-US"/>
            </a:p>
          </p:txBody>
        </p:sp>
        <p:sp>
          <p:nvSpPr>
            <p:cNvPr id="18491" name="Text Box 27"/>
            <p:cNvSpPr txBox="1">
              <a:spLocks noChangeArrowheads="1"/>
            </p:cNvSpPr>
            <p:nvPr/>
          </p:nvSpPr>
          <p:spPr bwMode="auto">
            <a:xfrm>
              <a:off x="3019" y="2865"/>
              <a:ext cx="1236" cy="184"/>
            </a:xfrm>
            <a:prstGeom prst="rect">
              <a:avLst/>
            </a:prstGeom>
            <a:noFill/>
            <a:ln w="12700">
              <a:noFill/>
              <a:miter lim="800000"/>
              <a:headEnd/>
              <a:tailEnd/>
            </a:ln>
          </p:spPr>
          <p:txBody>
            <a:bodyPr wrap="none">
              <a:spAutoFit/>
            </a:bodyPr>
            <a:lstStyle/>
            <a:p>
              <a:pPr eaLnBrk="1" hangingPunct="1">
                <a:lnSpc>
                  <a:spcPct val="70000"/>
                </a:lnSpc>
              </a:pPr>
              <a:r>
                <a:rPr lang="zh-CN" altLang="en-US" sz="2000">
                  <a:latin typeface="宋体" pitchFamily="2" charset="-122"/>
                </a:rPr>
                <a:t>数据库管理系统</a:t>
              </a:r>
            </a:p>
          </p:txBody>
        </p:sp>
      </p:grpSp>
      <p:grpSp>
        <p:nvGrpSpPr>
          <p:cNvPr id="26" name="Group 28"/>
          <p:cNvGrpSpPr>
            <a:grpSpLocks/>
          </p:cNvGrpSpPr>
          <p:nvPr/>
        </p:nvGrpSpPr>
        <p:grpSpPr bwMode="auto">
          <a:xfrm>
            <a:off x="1116013" y="3702050"/>
            <a:ext cx="2384425" cy="466725"/>
            <a:chOff x="567" y="1978"/>
            <a:chExt cx="1502" cy="294"/>
          </a:xfrm>
        </p:grpSpPr>
        <p:sp>
          <p:nvSpPr>
            <p:cNvPr id="18488" name="AutoShape 29"/>
            <p:cNvSpPr>
              <a:spLocks noChangeArrowheads="1"/>
            </p:cNvSpPr>
            <p:nvPr/>
          </p:nvSpPr>
          <p:spPr bwMode="auto">
            <a:xfrm>
              <a:off x="599" y="1978"/>
              <a:ext cx="1451"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89" name="Text Box 30"/>
            <p:cNvSpPr txBox="1">
              <a:spLocks noChangeArrowheads="1"/>
            </p:cNvSpPr>
            <p:nvPr/>
          </p:nvSpPr>
          <p:spPr bwMode="auto">
            <a:xfrm>
              <a:off x="567" y="2070"/>
              <a:ext cx="1502" cy="173"/>
            </a:xfrm>
            <a:prstGeom prst="rect">
              <a:avLst/>
            </a:prstGeom>
            <a:noFill/>
            <a:ln w="12700">
              <a:noFill/>
              <a:miter lim="800000"/>
              <a:headEnd/>
              <a:tailEnd/>
            </a:ln>
          </p:spPr>
          <p:txBody>
            <a:bodyPr>
              <a:spAutoFit/>
            </a:bodyPr>
            <a:lstStyle/>
            <a:p>
              <a:pPr eaLnBrk="1" hangingPunct="1"/>
              <a:r>
                <a:rPr lang="zh-CN" altLang="en-US" sz="1200"/>
                <a:t>计算机辅助设计与制造软件</a:t>
              </a:r>
              <a:r>
                <a:rPr lang="en-US" altLang="zh-CN" sz="1200"/>
                <a:t>CAx</a:t>
              </a:r>
            </a:p>
          </p:txBody>
        </p:sp>
      </p:grpSp>
      <p:grpSp>
        <p:nvGrpSpPr>
          <p:cNvPr id="27" name="Group 31"/>
          <p:cNvGrpSpPr>
            <a:grpSpLocks/>
          </p:cNvGrpSpPr>
          <p:nvPr/>
        </p:nvGrpSpPr>
        <p:grpSpPr bwMode="auto">
          <a:xfrm>
            <a:off x="1163638" y="3308350"/>
            <a:ext cx="2305050" cy="466725"/>
            <a:chOff x="1637" y="2993"/>
            <a:chExt cx="1410" cy="294"/>
          </a:xfrm>
        </p:grpSpPr>
        <p:sp>
          <p:nvSpPr>
            <p:cNvPr id="18486" name="AutoShape 32"/>
            <p:cNvSpPr>
              <a:spLocks noChangeArrowheads="1"/>
            </p:cNvSpPr>
            <p:nvPr/>
          </p:nvSpPr>
          <p:spPr bwMode="auto">
            <a:xfrm>
              <a:off x="1637" y="2993"/>
              <a:ext cx="1410"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87" name="Text Box 33"/>
            <p:cNvSpPr txBox="1">
              <a:spLocks noChangeArrowheads="1"/>
            </p:cNvSpPr>
            <p:nvPr/>
          </p:nvSpPr>
          <p:spPr bwMode="auto">
            <a:xfrm>
              <a:off x="1637" y="3121"/>
              <a:ext cx="1310" cy="152"/>
            </a:xfrm>
            <a:prstGeom prst="rect">
              <a:avLst/>
            </a:prstGeom>
            <a:noFill/>
            <a:ln w="12700">
              <a:noFill/>
              <a:miter lim="800000"/>
              <a:headEnd/>
              <a:tailEnd/>
            </a:ln>
          </p:spPr>
          <p:txBody>
            <a:bodyPr wrap="none">
              <a:spAutoFit/>
            </a:bodyPr>
            <a:lstStyle/>
            <a:p>
              <a:pPr eaLnBrk="1" hangingPunct="1">
                <a:lnSpc>
                  <a:spcPct val="70000"/>
                </a:lnSpc>
              </a:pPr>
              <a:r>
                <a:rPr lang="zh-CN" altLang="en-US" sz="1400"/>
                <a:t>企业管理软件</a:t>
              </a:r>
              <a:r>
                <a:rPr lang="en-US" altLang="zh-CN" sz="1400"/>
                <a:t>ERP&amp;SCM</a:t>
              </a:r>
            </a:p>
          </p:txBody>
        </p:sp>
      </p:grpSp>
      <p:grpSp>
        <p:nvGrpSpPr>
          <p:cNvPr id="28" name="Group 34"/>
          <p:cNvGrpSpPr>
            <a:grpSpLocks/>
          </p:cNvGrpSpPr>
          <p:nvPr/>
        </p:nvGrpSpPr>
        <p:grpSpPr bwMode="auto">
          <a:xfrm>
            <a:off x="3363913" y="3714750"/>
            <a:ext cx="2384425" cy="466725"/>
            <a:chOff x="567" y="1978"/>
            <a:chExt cx="1502" cy="294"/>
          </a:xfrm>
        </p:grpSpPr>
        <p:sp>
          <p:nvSpPr>
            <p:cNvPr id="18484" name="AutoShape 35"/>
            <p:cNvSpPr>
              <a:spLocks noChangeArrowheads="1"/>
            </p:cNvSpPr>
            <p:nvPr/>
          </p:nvSpPr>
          <p:spPr bwMode="auto">
            <a:xfrm>
              <a:off x="599" y="1978"/>
              <a:ext cx="1451"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85" name="Text Box 36"/>
            <p:cNvSpPr txBox="1">
              <a:spLocks noChangeArrowheads="1"/>
            </p:cNvSpPr>
            <p:nvPr/>
          </p:nvSpPr>
          <p:spPr bwMode="auto">
            <a:xfrm>
              <a:off x="567" y="2070"/>
              <a:ext cx="1502" cy="173"/>
            </a:xfrm>
            <a:prstGeom prst="rect">
              <a:avLst/>
            </a:prstGeom>
            <a:noFill/>
            <a:ln w="12700">
              <a:noFill/>
              <a:miter lim="800000"/>
              <a:headEnd/>
              <a:tailEnd/>
            </a:ln>
          </p:spPr>
          <p:txBody>
            <a:bodyPr>
              <a:spAutoFit/>
            </a:bodyPr>
            <a:lstStyle/>
            <a:p>
              <a:pPr algn="ctr" eaLnBrk="1" hangingPunct="1"/>
              <a:r>
                <a:rPr lang="zh-CN" altLang="en-US" sz="1200"/>
                <a:t>电子商务各类软件，网上购物</a:t>
              </a:r>
            </a:p>
          </p:txBody>
        </p:sp>
      </p:grpSp>
      <p:grpSp>
        <p:nvGrpSpPr>
          <p:cNvPr id="29" name="Group 37"/>
          <p:cNvGrpSpPr>
            <a:grpSpLocks/>
          </p:cNvGrpSpPr>
          <p:nvPr/>
        </p:nvGrpSpPr>
        <p:grpSpPr bwMode="auto">
          <a:xfrm>
            <a:off x="3411538" y="3308350"/>
            <a:ext cx="2317750" cy="466725"/>
            <a:chOff x="1637" y="2993"/>
            <a:chExt cx="1417" cy="294"/>
          </a:xfrm>
        </p:grpSpPr>
        <p:sp>
          <p:nvSpPr>
            <p:cNvPr id="18482" name="AutoShape 38"/>
            <p:cNvSpPr>
              <a:spLocks noChangeArrowheads="1"/>
            </p:cNvSpPr>
            <p:nvPr/>
          </p:nvSpPr>
          <p:spPr bwMode="auto">
            <a:xfrm>
              <a:off x="1637" y="2993"/>
              <a:ext cx="1410"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83" name="Text Box 39"/>
            <p:cNvSpPr txBox="1">
              <a:spLocks noChangeArrowheads="1"/>
            </p:cNvSpPr>
            <p:nvPr/>
          </p:nvSpPr>
          <p:spPr bwMode="auto">
            <a:xfrm>
              <a:off x="1637" y="3116"/>
              <a:ext cx="1417" cy="152"/>
            </a:xfrm>
            <a:prstGeom prst="rect">
              <a:avLst/>
            </a:prstGeom>
            <a:noFill/>
            <a:ln w="12700">
              <a:noFill/>
              <a:miter lim="800000"/>
              <a:headEnd/>
              <a:tailEnd/>
            </a:ln>
          </p:spPr>
          <p:txBody>
            <a:bodyPr wrap="none">
              <a:spAutoFit/>
            </a:bodyPr>
            <a:lstStyle/>
            <a:p>
              <a:pPr eaLnBrk="1" hangingPunct="1">
                <a:lnSpc>
                  <a:spcPct val="70000"/>
                </a:lnSpc>
              </a:pPr>
              <a:r>
                <a:rPr lang="zh-CN" altLang="en-US" sz="1400"/>
                <a:t>各类在线与非在线娱乐软件</a:t>
              </a:r>
            </a:p>
          </p:txBody>
        </p:sp>
      </p:grpSp>
      <p:grpSp>
        <p:nvGrpSpPr>
          <p:cNvPr id="30" name="Group 40"/>
          <p:cNvGrpSpPr>
            <a:grpSpLocks/>
          </p:cNvGrpSpPr>
          <p:nvPr/>
        </p:nvGrpSpPr>
        <p:grpSpPr bwMode="auto">
          <a:xfrm>
            <a:off x="5611813" y="3714750"/>
            <a:ext cx="2649537" cy="466725"/>
            <a:chOff x="567" y="1978"/>
            <a:chExt cx="1502" cy="294"/>
          </a:xfrm>
        </p:grpSpPr>
        <p:sp>
          <p:nvSpPr>
            <p:cNvPr id="18480" name="AutoShape 41"/>
            <p:cNvSpPr>
              <a:spLocks noChangeArrowheads="1"/>
            </p:cNvSpPr>
            <p:nvPr/>
          </p:nvSpPr>
          <p:spPr bwMode="auto">
            <a:xfrm>
              <a:off x="599" y="1978"/>
              <a:ext cx="1451"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81" name="Text Box 42"/>
            <p:cNvSpPr txBox="1">
              <a:spLocks noChangeArrowheads="1"/>
            </p:cNvSpPr>
            <p:nvPr/>
          </p:nvSpPr>
          <p:spPr bwMode="auto">
            <a:xfrm>
              <a:off x="567" y="2070"/>
              <a:ext cx="1502" cy="173"/>
            </a:xfrm>
            <a:prstGeom prst="rect">
              <a:avLst/>
            </a:prstGeom>
            <a:noFill/>
            <a:ln w="12700">
              <a:noFill/>
              <a:miter lim="800000"/>
              <a:headEnd/>
              <a:tailEnd/>
            </a:ln>
          </p:spPr>
          <p:txBody>
            <a:bodyPr>
              <a:spAutoFit/>
            </a:bodyPr>
            <a:lstStyle/>
            <a:p>
              <a:pPr algn="ctr" eaLnBrk="1" hangingPunct="1"/>
              <a:r>
                <a:rPr lang="zh-CN" altLang="en-US" sz="1200"/>
                <a:t>计算类软件</a:t>
              </a:r>
              <a:r>
                <a:rPr lang="en-US" altLang="zh-CN" sz="1200"/>
                <a:t>-</a:t>
              </a:r>
              <a:r>
                <a:rPr lang="zh-CN" altLang="en-US" sz="1200"/>
                <a:t>生物计算、化学计算等</a:t>
              </a:r>
            </a:p>
          </p:txBody>
        </p:sp>
      </p:grpSp>
      <p:grpSp>
        <p:nvGrpSpPr>
          <p:cNvPr id="31" name="Group 43"/>
          <p:cNvGrpSpPr>
            <a:grpSpLocks/>
          </p:cNvGrpSpPr>
          <p:nvPr/>
        </p:nvGrpSpPr>
        <p:grpSpPr bwMode="auto">
          <a:xfrm>
            <a:off x="5659438" y="3308350"/>
            <a:ext cx="2571750" cy="466725"/>
            <a:chOff x="1637" y="2993"/>
            <a:chExt cx="1410" cy="294"/>
          </a:xfrm>
        </p:grpSpPr>
        <p:sp>
          <p:nvSpPr>
            <p:cNvPr id="18478" name="AutoShape 44"/>
            <p:cNvSpPr>
              <a:spLocks noChangeArrowheads="1"/>
            </p:cNvSpPr>
            <p:nvPr/>
          </p:nvSpPr>
          <p:spPr bwMode="auto">
            <a:xfrm>
              <a:off x="1637" y="2993"/>
              <a:ext cx="1410" cy="294"/>
            </a:xfrm>
            <a:prstGeom prst="cube">
              <a:avLst>
                <a:gd name="adj" fmla="val 22787"/>
              </a:avLst>
            </a:prstGeom>
            <a:solidFill>
              <a:srgbClr val="DDDDDD"/>
            </a:solidFill>
            <a:ln w="12700">
              <a:solidFill>
                <a:schemeClr val="bg2"/>
              </a:solidFill>
              <a:miter lim="800000"/>
              <a:headEnd/>
              <a:tailEnd/>
            </a:ln>
          </p:spPr>
          <p:txBody>
            <a:bodyPr wrap="none" anchor="ctr"/>
            <a:lstStyle/>
            <a:p>
              <a:pPr eaLnBrk="1" hangingPunct="1"/>
              <a:endParaRPr lang="zh-CN" altLang="en-US"/>
            </a:p>
          </p:txBody>
        </p:sp>
        <p:sp>
          <p:nvSpPr>
            <p:cNvPr id="18479" name="Text Box 45"/>
            <p:cNvSpPr txBox="1">
              <a:spLocks noChangeArrowheads="1"/>
            </p:cNvSpPr>
            <p:nvPr/>
          </p:nvSpPr>
          <p:spPr bwMode="auto">
            <a:xfrm>
              <a:off x="1637" y="3121"/>
              <a:ext cx="1400" cy="152"/>
            </a:xfrm>
            <a:prstGeom prst="rect">
              <a:avLst/>
            </a:prstGeom>
            <a:noFill/>
            <a:ln w="12700">
              <a:noFill/>
              <a:miter lim="800000"/>
              <a:headEnd/>
              <a:tailEnd/>
            </a:ln>
          </p:spPr>
          <p:txBody>
            <a:bodyPr wrap="none">
              <a:spAutoFit/>
            </a:bodyPr>
            <a:lstStyle/>
            <a:p>
              <a:pPr eaLnBrk="1" hangingPunct="1">
                <a:lnSpc>
                  <a:spcPct val="70000"/>
                </a:lnSpc>
              </a:pPr>
              <a:r>
                <a:rPr lang="zh-CN" altLang="en-US" sz="1400"/>
                <a:t>嵌入类软件</a:t>
              </a:r>
              <a:r>
                <a:rPr lang="en-US" altLang="zh-CN" sz="1400"/>
                <a:t>-</a:t>
              </a:r>
              <a:r>
                <a:rPr lang="zh-CN" altLang="en-US" sz="1400"/>
                <a:t>车辆、机床等设备</a:t>
              </a:r>
            </a:p>
          </p:txBody>
        </p:sp>
      </p:grpSp>
      <p:grpSp>
        <p:nvGrpSpPr>
          <p:cNvPr id="1404928" name="Group 46"/>
          <p:cNvGrpSpPr>
            <a:grpSpLocks/>
          </p:cNvGrpSpPr>
          <p:nvPr/>
        </p:nvGrpSpPr>
        <p:grpSpPr bwMode="auto">
          <a:xfrm>
            <a:off x="2619375" y="2024063"/>
            <a:ext cx="1357313" cy="1228725"/>
            <a:chOff x="272" y="1058"/>
            <a:chExt cx="855" cy="774"/>
          </a:xfrm>
        </p:grpSpPr>
        <p:sp>
          <p:nvSpPr>
            <p:cNvPr id="2" name="AutoShape 39"/>
            <p:cNvSpPr>
              <a:spLocks noChangeArrowheads="1"/>
            </p:cNvSpPr>
            <p:nvPr/>
          </p:nvSpPr>
          <p:spPr bwMode="gray">
            <a:xfrm>
              <a:off x="272" y="1058"/>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343" y="1122"/>
              <a:ext cx="713" cy="647"/>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345" y="1282"/>
              <a:ext cx="707" cy="327"/>
            </a:xfrm>
            <a:prstGeom prst="rect">
              <a:avLst/>
            </a:prstGeom>
            <a:noFill/>
            <a:ln>
              <a:noFill/>
            </a:ln>
            <a:extLst/>
          </p:spPr>
          <p:txBody>
            <a:bodyPr>
              <a:spAutoFit/>
            </a:bodyPr>
            <a:lstStyle/>
            <a:p>
              <a:pPr algn="ctr" eaLnBrk="1" hangingPunct="1">
                <a:spcBef>
                  <a:spcPct val="35000"/>
                </a:spcBef>
                <a:defRPr/>
              </a:pPr>
              <a:r>
                <a:rPr lang="zh-CN" altLang="en-US" sz="2800" dirty="0">
                  <a:solidFill>
                    <a:srgbClr val="FFFFFF"/>
                  </a:solidFill>
                  <a:effectLst>
                    <a:outerShdw blurRad="38100" dist="38100" dir="2700000" algn="tl">
                      <a:srgbClr val="C0C0C0"/>
                    </a:outerShdw>
                  </a:effectLst>
                  <a:latin typeface="宋体" pitchFamily="2" charset="-122"/>
                  <a:ea typeface="华文中宋" pitchFamily="2" charset="-122"/>
                </a:rPr>
                <a:t>云</a:t>
              </a:r>
            </a:p>
          </p:txBody>
        </p:sp>
      </p:grpSp>
      <p:grpSp>
        <p:nvGrpSpPr>
          <p:cNvPr id="1404929" name="Group 50"/>
          <p:cNvGrpSpPr>
            <a:grpSpLocks/>
          </p:cNvGrpSpPr>
          <p:nvPr/>
        </p:nvGrpSpPr>
        <p:grpSpPr bwMode="auto">
          <a:xfrm>
            <a:off x="4075113" y="2024063"/>
            <a:ext cx="1357312" cy="1228725"/>
            <a:chOff x="1508" y="1059"/>
            <a:chExt cx="855" cy="774"/>
          </a:xfrm>
        </p:grpSpPr>
        <p:sp>
          <p:nvSpPr>
            <p:cNvPr id="14" name="AutoShape 39"/>
            <p:cNvSpPr>
              <a:spLocks noChangeArrowheads="1"/>
            </p:cNvSpPr>
            <p:nvPr/>
          </p:nvSpPr>
          <p:spPr bwMode="gray">
            <a:xfrm>
              <a:off x="1508"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579" y="1123"/>
              <a:ext cx="713" cy="645"/>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7" name="Text Box 84"/>
            <p:cNvSpPr txBox="1">
              <a:spLocks noChangeArrowheads="1"/>
            </p:cNvSpPr>
            <p:nvPr/>
          </p:nvSpPr>
          <p:spPr bwMode="auto">
            <a:xfrm>
              <a:off x="1581" y="1148"/>
              <a:ext cx="708" cy="596"/>
            </a:xfrm>
            <a:prstGeom prst="rect">
              <a:avLst/>
            </a:prstGeom>
            <a:noFill/>
            <a:ln>
              <a:noFill/>
            </a:ln>
            <a:extLst/>
          </p:spPr>
          <p:txBody>
            <a:bodyPr>
              <a:spAutoFit/>
            </a:bodyPr>
            <a:lstStyle/>
            <a:p>
              <a:pPr algn="ctr" eaLnBrk="1" hangingPunct="1">
                <a:spcBef>
                  <a:spcPct val="35000"/>
                </a:spcBef>
                <a:defRPr/>
              </a:pPr>
              <a:r>
                <a:rPr lang="zh-CN" altLang="en-US" sz="2800" dirty="0">
                  <a:solidFill>
                    <a:srgbClr val="FFFFFF"/>
                  </a:solidFill>
                  <a:effectLst>
                    <a:outerShdw blurRad="38100" dist="38100" dir="2700000" algn="tl">
                      <a:srgbClr val="C0C0C0"/>
                    </a:outerShdw>
                  </a:effectLst>
                  <a:latin typeface="宋体" pitchFamily="2" charset="-122"/>
                  <a:ea typeface="华文中宋" pitchFamily="2" charset="-122"/>
                </a:rPr>
                <a:t>大数据</a:t>
              </a:r>
            </a:p>
          </p:txBody>
        </p:sp>
      </p:grpSp>
      <p:grpSp>
        <p:nvGrpSpPr>
          <p:cNvPr id="1404930" name="Group 54"/>
          <p:cNvGrpSpPr>
            <a:grpSpLocks/>
          </p:cNvGrpSpPr>
          <p:nvPr/>
        </p:nvGrpSpPr>
        <p:grpSpPr bwMode="auto">
          <a:xfrm>
            <a:off x="1165225" y="2024063"/>
            <a:ext cx="1357313" cy="1228725"/>
            <a:chOff x="2642" y="1059"/>
            <a:chExt cx="855" cy="774"/>
          </a:xfrm>
        </p:grpSpPr>
        <p:sp>
          <p:nvSpPr>
            <p:cNvPr id="20" name="AutoShape 39"/>
            <p:cNvSpPr>
              <a:spLocks noChangeArrowheads="1"/>
            </p:cNvSpPr>
            <p:nvPr/>
          </p:nvSpPr>
          <p:spPr bwMode="gray">
            <a:xfrm>
              <a:off x="2642" y="1059"/>
              <a:ext cx="855" cy="77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2713" y="1123"/>
              <a:ext cx="713" cy="647"/>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8" name="Text Box 84"/>
            <p:cNvSpPr txBox="1">
              <a:spLocks noChangeArrowheads="1"/>
            </p:cNvSpPr>
            <p:nvPr/>
          </p:nvSpPr>
          <p:spPr bwMode="auto">
            <a:xfrm>
              <a:off x="2715" y="1283"/>
              <a:ext cx="709"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服务</a:t>
              </a:r>
            </a:p>
          </p:txBody>
        </p:sp>
      </p:grpSp>
      <p:grpSp>
        <p:nvGrpSpPr>
          <p:cNvPr id="1404931" name="Group 58"/>
          <p:cNvGrpSpPr>
            <a:grpSpLocks/>
          </p:cNvGrpSpPr>
          <p:nvPr/>
        </p:nvGrpSpPr>
        <p:grpSpPr bwMode="auto">
          <a:xfrm>
            <a:off x="5530850" y="2022475"/>
            <a:ext cx="1357313" cy="1230313"/>
            <a:chOff x="3753" y="1058"/>
            <a:chExt cx="855" cy="775"/>
          </a:xfrm>
        </p:grpSpPr>
        <p:grpSp>
          <p:nvGrpSpPr>
            <p:cNvPr id="18465" name="Group 38"/>
            <p:cNvGrpSpPr>
              <a:grpSpLocks/>
            </p:cNvGrpSpPr>
            <p:nvPr/>
          </p:nvGrpSpPr>
          <p:grpSpPr bwMode="auto">
            <a:xfrm>
              <a:off x="3753" y="1058"/>
              <a:ext cx="855" cy="775"/>
              <a:chOff x="1474" y="2024"/>
              <a:chExt cx="1661" cy="1661"/>
            </a:xfrm>
          </p:grpSpPr>
          <p:sp>
            <p:nvSpPr>
              <p:cNvPr id="9"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0" name="Oval 40"/>
              <p:cNvSpPr>
                <a:spLocks noChangeArrowheads="1"/>
              </p:cNvSpPr>
              <p:nvPr/>
            </p:nvSpPr>
            <p:spPr bwMode="gray">
              <a:xfrm>
                <a:off x="1610" y="2178"/>
                <a:ext cx="1387" cy="1387"/>
              </a:xfrm>
              <a:prstGeom prst="ellipse">
                <a:avLst/>
              </a:prstGeom>
              <a:solidFill>
                <a:srgbClr val="33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grpSp>
        <p:sp>
          <p:nvSpPr>
            <p:cNvPr id="11" name="Text Box 84"/>
            <p:cNvSpPr txBox="1">
              <a:spLocks noChangeArrowheads="1"/>
            </p:cNvSpPr>
            <p:nvPr/>
          </p:nvSpPr>
          <p:spPr bwMode="auto">
            <a:xfrm>
              <a:off x="3842" y="1282"/>
              <a:ext cx="707"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智能</a:t>
              </a:r>
            </a:p>
          </p:txBody>
        </p:sp>
      </p:grpSp>
      <p:grpSp>
        <p:nvGrpSpPr>
          <p:cNvPr id="1404933" name="Group 63"/>
          <p:cNvGrpSpPr>
            <a:grpSpLocks/>
          </p:cNvGrpSpPr>
          <p:nvPr/>
        </p:nvGrpSpPr>
        <p:grpSpPr bwMode="auto">
          <a:xfrm>
            <a:off x="6986588" y="2022475"/>
            <a:ext cx="1357312" cy="1230313"/>
            <a:chOff x="3753" y="1058"/>
            <a:chExt cx="855" cy="775"/>
          </a:xfrm>
        </p:grpSpPr>
        <p:grpSp>
          <p:nvGrpSpPr>
            <p:cNvPr id="18461" name="Group 38"/>
            <p:cNvGrpSpPr>
              <a:grpSpLocks/>
            </p:cNvGrpSpPr>
            <p:nvPr/>
          </p:nvGrpSpPr>
          <p:grpSpPr bwMode="auto">
            <a:xfrm>
              <a:off x="3753" y="1058"/>
              <a:ext cx="855" cy="775"/>
              <a:chOff x="1474" y="2024"/>
              <a:chExt cx="1661" cy="1661"/>
            </a:xfrm>
          </p:grpSpPr>
          <p:sp>
            <p:nvSpPr>
              <p:cNvPr id="5"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10" y="2178"/>
                <a:ext cx="1387" cy="1387"/>
              </a:xfrm>
              <a:prstGeom prst="ellipse">
                <a:avLst/>
              </a:prstGeom>
              <a:solidFill>
                <a:srgbClr val="33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grpSp>
        <p:sp>
          <p:nvSpPr>
            <p:cNvPr id="16" name="Text Box 84"/>
            <p:cNvSpPr txBox="1">
              <a:spLocks noChangeArrowheads="1"/>
            </p:cNvSpPr>
            <p:nvPr/>
          </p:nvSpPr>
          <p:spPr bwMode="auto">
            <a:xfrm>
              <a:off x="3842" y="1282"/>
              <a:ext cx="707"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移动</a:t>
              </a:r>
            </a:p>
          </p:txBody>
        </p:sp>
      </p:grpSp>
      <p:grpSp>
        <p:nvGrpSpPr>
          <p:cNvPr id="1404935" name="Group 79"/>
          <p:cNvGrpSpPr>
            <a:grpSpLocks/>
          </p:cNvGrpSpPr>
          <p:nvPr/>
        </p:nvGrpSpPr>
        <p:grpSpPr bwMode="auto">
          <a:xfrm>
            <a:off x="1185863" y="1443038"/>
            <a:ext cx="7008812" cy="473075"/>
            <a:chOff x="747" y="1119"/>
            <a:chExt cx="4415" cy="298"/>
          </a:xfrm>
        </p:grpSpPr>
        <p:sp>
          <p:nvSpPr>
            <p:cNvPr id="18459" name="AutoShape 69"/>
            <p:cNvSpPr>
              <a:spLocks noChangeArrowheads="1"/>
            </p:cNvSpPr>
            <p:nvPr/>
          </p:nvSpPr>
          <p:spPr bwMode="auto">
            <a:xfrm>
              <a:off x="747" y="1119"/>
              <a:ext cx="4415" cy="294"/>
            </a:xfrm>
            <a:prstGeom prst="cube">
              <a:avLst>
                <a:gd name="adj" fmla="val 25000"/>
              </a:avLst>
            </a:prstGeom>
            <a:solidFill>
              <a:srgbClr val="EAEAEA"/>
            </a:solidFill>
            <a:ln w="12700">
              <a:solidFill>
                <a:schemeClr val="bg2"/>
              </a:solidFill>
              <a:miter lim="800000"/>
              <a:headEnd/>
              <a:tailEnd/>
            </a:ln>
          </p:spPr>
          <p:txBody>
            <a:bodyPr wrap="none" anchor="ctr"/>
            <a:lstStyle/>
            <a:p>
              <a:pPr eaLnBrk="1" hangingPunct="1"/>
              <a:endParaRPr lang="zh-CN" altLang="en-US" sz="1600"/>
            </a:p>
          </p:txBody>
        </p:sp>
        <p:sp>
          <p:nvSpPr>
            <p:cNvPr id="18460" name="Text Box 70"/>
            <p:cNvSpPr txBox="1">
              <a:spLocks noChangeArrowheads="1"/>
            </p:cNvSpPr>
            <p:nvPr/>
          </p:nvSpPr>
          <p:spPr bwMode="auto">
            <a:xfrm>
              <a:off x="885" y="1204"/>
              <a:ext cx="4065" cy="213"/>
            </a:xfrm>
            <a:prstGeom prst="rect">
              <a:avLst/>
            </a:prstGeom>
            <a:noFill/>
            <a:ln w="12700">
              <a:noFill/>
              <a:miter lim="800000"/>
              <a:headEnd/>
              <a:tailEnd/>
            </a:ln>
          </p:spPr>
          <p:txBody>
            <a:bodyPr>
              <a:spAutoFit/>
            </a:bodyPr>
            <a:lstStyle/>
            <a:p>
              <a:pPr algn="ctr" eaLnBrk="1" hangingPunct="1"/>
              <a:r>
                <a:rPr lang="zh-CN" altLang="en-US" sz="1600">
                  <a:latin typeface="宋体" pitchFamily="2" charset="-122"/>
                </a:rPr>
                <a:t>各行业、各领域企业的计算系统；面向家庭、社会和政府的计算系统</a:t>
              </a:r>
            </a:p>
          </p:txBody>
        </p:sp>
      </p:grpSp>
      <p:sp>
        <p:nvSpPr>
          <p:cNvPr id="1404999" name="AutoShape 71"/>
          <p:cNvSpPr>
            <a:spLocks/>
          </p:cNvSpPr>
          <p:nvPr/>
        </p:nvSpPr>
        <p:spPr bwMode="auto">
          <a:xfrm>
            <a:off x="1000125" y="1412875"/>
            <a:ext cx="184150" cy="2928938"/>
          </a:xfrm>
          <a:prstGeom prst="leftBrace">
            <a:avLst>
              <a:gd name="adj1" fmla="val 132543"/>
              <a:gd name="adj2" fmla="val 50000"/>
            </a:avLst>
          </a:prstGeom>
          <a:noFill/>
          <a:ln w="38100">
            <a:solidFill>
              <a:srgbClr val="FF0000"/>
            </a:solidFill>
            <a:round/>
            <a:headEnd/>
            <a:tailEnd/>
          </a:ln>
        </p:spPr>
        <p:txBody>
          <a:bodyPr wrap="none" anchor="ctr"/>
          <a:lstStyle/>
          <a:p>
            <a:pPr eaLnBrk="1" hangingPunct="1"/>
            <a:endParaRPr lang="zh-CN" altLang="en-US"/>
          </a:p>
        </p:txBody>
      </p:sp>
      <p:sp>
        <p:nvSpPr>
          <p:cNvPr id="1405000" name="AutoShape 72"/>
          <p:cNvSpPr>
            <a:spLocks/>
          </p:cNvSpPr>
          <p:nvPr/>
        </p:nvSpPr>
        <p:spPr bwMode="auto">
          <a:xfrm>
            <a:off x="960438" y="4319588"/>
            <a:ext cx="211137" cy="1285875"/>
          </a:xfrm>
          <a:prstGeom prst="leftBrace">
            <a:avLst>
              <a:gd name="adj1" fmla="val 50752"/>
              <a:gd name="adj2" fmla="val 50000"/>
            </a:avLst>
          </a:prstGeom>
          <a:noFill/>
          <a:ln w="38100">
            <a:solidFill>
              <a:schemeClr val="accent2"/>
            </a:solidFill>
            <a:round/>
            <a:headEnd/>
            <a:tailEnd/>
          </a:ln>
        </p:spPr>
        <p:txBody>
          <a:bodyPr wrap="none" anchor="ctr"/>
          <a:lstStyle/>
          <a:p>
            <a:pPr eaLnBrk="1" hangingPunct="1"/>
            <a:endParaRPr lang="zh-CN" altLang="en-US"/>
          </a:p>
        </p:txBody>
      </p:sp>
      <p:sp>
        <p:nvSpPr>
          <p:cNvPr id="1405001" name="Text Box 73"/>
          <p:cNvSpPr txBox="1">
            <a:spLocks noChangeArrowheads="1"/>
          </p:cNvSpPr>
          <p:nvPr/>
        </p:nvSpPr>
        <p:spPr bwMode="auto">
          <a:xfrm>
            <a:off x="304800" y="4541838"/>
            <a:ext cx="768350" cy="701675"/>
          </a:xfrm>
          <a:prstGeom prst="rect">
            <a:avLst/>
          </a:prstGeom>
          <a:noFill/>
          <a:ln w="9525">
            <a:noFill/>
            <a:miter lim="800000"/>
            <a:headEnd/>
            <a:tailEnd/>
          </a:ln>
        </p:spPr>
        <p:txBody>
          <a:bodyPr>
            <a:spAutoFit/>
          </a:bodyPr>
          <a:lstStyle/>
          <a:p>
            <a:pPr eaLnBrk="1" hangingPunct="1"/>
            <a:r>
              <a:rPr lang="zh-CN" altLang="en-US" sz="2000"/>
              <a:t>系统软件</a:t>
            </a:r>
          </a:p>
        </p:txBody>
      </p:sp>
      <p:sp>
        <p:nvSpPr>
          <p:cNvPr id="1405002" name="Text Box 74"/>
          <p:cNvSpPr txBox="1">
            <a:spLocks noChangeArrowheads="1"/>
          </p:cNvSpPr>
          <p:nvPr/>
        </p:nvSpPr>
        <p:spPr bwMode="auto">
          <a:xfrm>
            <a:off x="349250" y="2476500"/>
            <a:ext cx="768350" cy="701675"/>
          </a:xfrm>
          <a:prstGeom prst="rect">
            <a:avLst/>
          </a:prstGeom>
          <a:noFill/>
          <a:ln w="9525">
            <a:noFill/>
            <a:miter lim="800000"/>
            <a:headEnd/>
            <a:tailEnd/>
          </a:ln>
        </p:spPr>
        <p:txBody>
          <a:bodyPr>
            <a:spAutoFit/>
          </a:bodyPr>
          <a:lstStyle/>
          <a:p>
            <a:pPr eaLnBrk="1" hangingPunct="1"/>
            <a:r>
              <a:rPr lang="zh-CN" altLang="en-US" sz="2000"/>
              <a:t>应用软件</a:t>
            </a:r>
          </a:p>
        </p:txBody>
      </p:sp>
      <p:sp>
        <p:nvSpPr>
          <p:cNvPr id="18457" name="Rectangle 76"/>
          <p:cNvSpPr>
            <a:spLocks noChangeArrowheads="1"/>
          </p:cNvSpPr>
          <p:nvPr/>
        </p:nvSpPr>
        <p:spPr bwMode="auto">
          <a:xfrm>
            <a:off x="4749800" y="325438"/>
            <a:ext cx="3729038"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solidFill>
                  <a:srgbClr val="000000"/>
                </a:solidFill>
              </a:rPr>
              <a:t>计算机：  硬件 </a:t>
            </a:r>
            <a:r>
              <a:rPr lang="en-US" altLang="zh-CN">
                <a:solidFill>
                  <a:srgbClr val="000000"/>
                </a:solidFill>
              </a:rPr>
              <a:t>vs. </a:t>
            </a:r>
            <a:r>
              <a:rPr lang="zh-CN" altLang="en-US">
                <a:solidFill>
                  <a:srgbClr val="000000"/>
                </a:solidFill>
              </a:rPr>
              <a:t>软件</a:t>
            </a:r>
            <a:endParaRPr lang="zh-CN" altLang="en-US"/>
          </a:p>
        </p:txBody>
      </p:sp>
      <p:sp>
        <p:nvSpPr>
          <p:cNvPr id="18458" name="Text Box 16"/>
          <p:cNvSpPr txBox="1">
            <a:spLocks noChangeArrowheads="1"/>
          </p:cNvSpPr>
          <p:nvPr/>
        </p:nvSpPr>
        <p:spPr bwMode="auto">
          <a:xfrm>
            <a:off x="385763" y="155575"/>
            <a:ext cx="2935287"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计算机是什么</a:t>
            </a:r>
            <a:r>
              <a:rPr lang="en-US" altLang="zh-CN" sz="2000">
                <a:ea typeface="华文中宋" pitchFamily="2" charset="-122"/>
              </a:rPr>
              <a:t>?</a:t>
            </a:r>
          </a:p>
          <a:p>
            <a:pPr eaLnBrk="1" hangingPunct="1">
              <a:lnSpc>
                <a:spcPct val="120000"/>
              </a:lnSpc>
            </a:pPr>
            <a:r>
              <a:rPr lang="en-US" altLang="zh-CN" sz="2000">
                <a:ea typeface="华文中宋" pitchFamily="2" charset="-122"/>
              </a:rPr>
              <a:t>(4)</a:t>
            </a:r>
            <a:r>
              <a:rPr lang="zh-CN" altLang="en-US" sz="2000">
                <a:ea typeface="华文中宋" pitchFamily="2" charset="-122"/>
              </a:rPr>
              <a:t>都有哪些硬件和软件</a:t>
            </a:r>
            <a:r>
              <a:rPr lang="en-US" altLang="zh-CN" sz="2000">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04946"/>
                                        </p:tgtEl>
                                        <p:attrNameLst>
                                          <p:attrName>style.visibility</p:attrName>
                                        </p:attrNameLst>
                                      </p:cBhvr>
                                      <p:to>
                                        <p:strVal val="visible"/>
                                      </p:to>
                                    </p:set>
                                    <p:anim calcmode="lin" valueType="num">
                                      <p:cBhvr additive="base">
                                        <p:cTn id="11" dur="500" fill="hold"/>
                                        <p:tgtEl>
                                          <p:spTgt spid="1404946"/>
                                        </p:tgtEl>
                                        <p:attrNameLst>
                                          <p:attrName>ppt_x</p:attrName>
                                        </p:attrNameLst>
                                      </p:cBhvr>
                                      <p:tavLst>
                                        <p:tav tm="0">
                                          <p:val>
                                            <p:strVal val="#ppt_x"/>
                                          </p:val>
                                        </p:tav>
                                        <p:tav tm="100000">
                                          <p:val>
                                            <p:strVal val="#ppt_x"/>
                                          </p:val>
                                        </p:tav>
                                      </p:tavLst>
                                    </p:anim>
                                    <p:anim calcmode="lin" valueType="num">
                                      <p:cBhvr additive="base">
                                        <p:cTn id="12" dur="500" fill="hold"/>
                                        <p:tgtEl>
                                          <p:spTgt spid="140494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05000"/>
                                        </p:tgtEl>
                                        <p:attrNameLst>
                                          <p:attrName>style.visibility</p:attrName>
                                        </p:attrNameLst>
                                      </p:cBhvr>
                                      <p:to>
                                        <p:strVal val="visible"/>
                                      </p:to>
                                    </p:set>
                                    <p:anim calcmode="lin" valueType="num">
                                      <p:cBhvr additive="base">
                                        <p:cTn id="37" dur="500" fill="hold"/>
                                        <p:tgtEl>
                                          <p:spTgt spid="1405000"/>
                                        </p:tgtEl>
                                        <p:attrNameLst>
                                          <p:attrName>ppt_x</p:attrName>
                                        </p:attrNameLst>
                                      </p:cBhvr>
                                      <p:tavLst>
                                        <p:tav tm="0">
                                          <p:val>
                                            <p:strVal val="#ppt_x"/>
                                          </p:val>
                                        </p:tav>
                                        <p:tav tm="100000">
                                          <p:val>
                                            <p:strVal val="#ppt_x"/>
                                          </p:val>
                                        </p:tav>
                                      </p:tavLst>
                                    </p:anim>
                                    <p:anim calcmode="lin" valueType="num">
                                      <p:cBhvr additive="base">
                                        <p:cTn id="38" dur="500" fill="hold"/>
                                        <p:tgtEl>
                                          <p:spTgt spid="14050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05001"/>
                                        </p:tgtEl>
                                        <p:attrNameLst>
                                          <p:attrName>style.visibility</p:attrName>
                                        </p:attrNameLst>
                                      </p:cBhvr>
                                      <p:to>
                                        <p:strVal val="visible"/>
                                      </p:to>
                                    </p:set>
                                    <p:anim calcmode="lin" valueType="num">
                                      <p:cBhvr additive="base">
                                        <p:cTn id="41" dur="500" fill="hold"/>
                                        <p:tgtEl>
                                          <p:spTgt spid="1405001"/>
                                        </p:tgtEl>
                                        <p:attrNameLst>
                                          <p:attrName>ppt_x</p:attrName>
                                        </p:attrNameLst>
                                      </p:cBhvr>
                                      <p:tavLst>
                                        <p:tav tm="0">
                                          <p:val>
                                            <p:strVal val="#ppt_x"/>
                                          </p:val>
                                        </p:tav>
                                        <p:tav tm="100000">
                                          <p:val>
                                            <p:strVal val="#ppt_x"/>
                                          </p:val>
                                        </p:tav>
                                      </p:tavLst>
                                    </p:anim>
                                    <p:anim calcmode="lin" valueType="num">
                                      <p:cBhvr additive="base">
                                        <p:cTn id="42" dur="500" fill="hold"/>
                                        <p:tgtEl>
                                          <p:spTgt spid="1405001"/>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ppt_x"/>
                                          </p:val>
                                        </p:tav>
                                        <p:tav tm="100000">
                                          <p:val>
                                            <p:strVal val="#ppt_x"/>
                                          </p:val>
                                        </p:tav>
                                      </p:tavLst>
                                    </p:anim>
                                    <p:anim calcmode="lin" valueType="num">
                                      <p:cBhvr additive="base">
                                        <p:cTn id="64" dur="500" fill="hold"/>
                                        <p:tgtEl>
                                          <p:spTgt spid="3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404928"/>
                                        </p:tgtEl>
                                        <p:attrNameLst>
                                          <p:attrName>style.visibility</p:attrName>
                                        </p:attrNameLst>
                                      </p:cBhvr>
                                      <p:to>
                                        <p:strVal val="visible"/>
                                      </p:to>
                                    </p:set>
                                    <p:anim calcmode="lin" valueType="num">
                                      <p:cBhvr additive="base">
                                        <p:cTn id="71" dur="500" fill="hold"/>
                                        <p:tgtEl>
                                          <p:spTgt spid="1404928"/>
                                        </p:tgtEl>
                                        <p:attrNameLst>
                                          <p:attrName>ppt_x</p:attrName>
                                        </p:attrNameLst>
                                      </p:cBhvr>
                                      <p:tavLst>
                                        <p:tav tm="0">
                                          <p:val>
                                            <p:strVal val="#ppt_x"/>
                                          </p:val>
                                        </p:tav>
                                        <p:tav tm="100000">
                                          <p:val>
                                            <p:strVal val="#ppt_x"/>
                                          </p:val>
                                        </p:tav>
                                      </p:tavLst>
                                    </p:anim>
                                    <p:anim calcmode="lin" valueType="num">
                                      <p:cBhvr additive="base">
                                        <p:cTn id="72" dur="500" fill="hold"/>
                                        <p:tgtEl>
                                          <p:spTgt spid="1404928"/>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04929"/>
                                        </p:tgtEl>
                                        <p:attrNameLst>
                                          <p:attrName>style.visibility</p:attrName>
                                        </p:attrNameLst>
                                      </p:cBhvr>
                                      <p:to>
                                        <p:strVal val="visible"/>
                                      </p:to>
                                    </p:set>
                                    <p:anim calcmode="lin" valueType="num">
                                      <p:cBhvr additive="base">
                                        <p:cTn id="75" dur="500" fill="hold"/>
                                        <p:tgtEl>
                                          <p:spTgt spid="1404929"/>
                                        </p:tgtEl>
                                        <p:attrNameLst>
                                          <p:attrName>ppt_x</p:attrName>
                                        </p:attrNameLst>
                                      </p:cBhvr>
                                      <p:tavLst>
                                        <p:tav tm="0">
                                          <p:val>
                                            <p:strVal val="#ppt_x"/>
                                          </p:val>
                                        </p:tav>
                                        <p:tav tm="100000">
                                          <p:val>
                                            <p:strVal val="#ppt_x"/>
                                          </p:val>
                                        </p:tav>
                                      </p:tavLst>
                                    </p:anim>
                                    <p:anim calcmode="lin" valueType="num">
                                      <p:cBhvr additive="base">
                                        <p:cTn id="76" dur="500" fill="hold"/>
                                        <p:tgtEl>
                                          <p:spTgt spid="140492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04930"/>
                                        </p:tgtEl>
                                        <p:attrNameLst>
                                          <p:attrName>style.visibility</p:attrName>
                                        </p:attrNameLst>
                                      </p:cBhvr>
                                      <p:to>
                                        <p:strVal val="visible"/>
                                      </p:to>
                                    </p:set>
                                    <p:anim calcmode="lin" valueType="num">
                                      <p:cBhvr additive="base">
                                        <p:cTn id="79" dur="500" fill="hold"/>
                                        <p:tgtEl>
                                          <p:spTgt spid="1404930"/>
                                        </p:tgtEl>
                                        <p:attrNameLst>
                                          <p:attrName>ppt_x</p:attrName>
                                        </p:attrNameLst>
                                      </p:cBhvr>
                                      <p:tavLst>
                                        <p:tav tm="0">
                                          <p:val>
                                            <p:strVal val="#ppt_x"/>
                                          </p:val>
                                        </p:tav>
                                        <p:tav tm="100000">
                                          <p:val>
                                            <p:strVal val="#ppt_x"/>
                                          </p:val>
                                        </p:tav>
                                      </p:tavLst>
                                    </p:anim>
                                    <p:anim calcmode="lin" valueType="num">
                                      <p:cBhvr additive="base">
                                        <p:cTn id="80" dur="500" fill="hold"/>
                                        <p:tgtEl>
                                          <p:spTgt spid="140493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04931"/>
                                        </p:tgtEl>
                                        <p:attrNameLst>
                                          <p:attrName>style.visibility</p:attrName>
                                        </p:attrNameLst>
                                      </p:cBhvr>
                                      <p:to>
                                        <p:strVal val="visible"/>
                                      </p:to>
                                    </p:set>
                                    <p:anim calcmode="lin" valueType="num">
                                      <p:cBhvr additive="base">
                                        <p:cTn id="83" dur="500" fill="hold"/>
                                        <p:tgtEl>
                                          <p:spTgt spid="1404931"/>
                                        </p:tgtEl>
                                        <p:attrNameLst>
                                          <p:attrName>ppt_x</p:attrName>
                                        </p:attrNameLst>
                                      </p:cBhvr>
                                      <p:tavLst>
                                        <p:tav tm="0">
                                          <p:val>
                                            <p:strVal val="#ppt_x"/>
                                          </p:val>
                                        </p:tav>
                                        <p:tav tm="100000">
                                          <p:val>
                                            <p:strVal val="#ppt_x"/>
                                          </p:val>
                                        </p:tav>
                                      </p:tavLst>
                                    </p:anim>
                                    <p:anim calcmode="lin" valueType="num">
                                      <p:cBhvr additive="base">
                                        <p:cTn id="84" dur="500" fill="hold"/>
                                        <p:tgtEl>
                                          <p:spTgt spid="140493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404933"/>
                                        </p:tgtEl>
                                        <p:attrNameLst>
                                          <p:attrName>style.visibility</p:attrName>
                                        </p:attrNameLst>
                                      </p:cBhvr>
                                      <p:to>
                                        <p:strVal val="visible"/>
                                      </p:to>
                                    </p:set>
                                    <p:anim calcmode="lin" valueType="num">
                                      <p:cBhvr additive="base">
                                        <p:cTn id="87" dur="500" fill="hold"/>
                                        <p:tgtEl>
                                          <p:spTgt spid="1404933"/>
                                        </p:tgtEl>
                                        <p:attrNameLst>
                                          <p:attrName>ppt_x</p:attrName>
                                        </p:attrNameLst>
                                      </p:cBhvr>
                                      <p:tavLst>
                                        <p:tav tm="0">
                                          <p:val>
                                            <p:strVal val="#ppt_x"/>
                                          </p:val>
                                        </p:tav>
                                        <p:tav tm="100000">
                                          <p:val>
                                            <p:strVal val="#ppt_x"/>
                                          </p:val>
                                        </p:tav>
                                      </p:tavLst>
                                    </p:anim>
                                    <p:anim calcmode="lin" valueType="num">
                                      <p:cBhvr additive="base">
                                        <p:cTn id="88" dur="500" fill="hold"/>
                                        <p:tgtEl>
                                          <p:spTgt spid="140493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404935"/>
                                        </p:tgtEl>
                                        <p:attrNameLst>
                                          <p:attrName>style.visibility</p:attrName>
                                        </p:attrNameLst>
                                      </p:cBhvr>
                                      <p:to>
                                        <p:strVal val="visible"/>
                                      </p:to>
                                    </p:set>
                                    <p:anim calcmode="lin" valueType="num">
                                      <p:cBhvr additive="base">
                                        <p:cTn id="91" dur="500" fill="hold"/>
                                        <p:tgtEl>
                                          <p:spTgt spid="1404935"/>
                                        </p:tgtEl>
                                        <p:attrNameLst>
                                          <p:attrName>ppt_x</p:attrName>
                                        </p:attrNameLst>
                                      </p:cBhvr>
                                      <p:tavLst>
                                        <p:tav tm="0">
                                          <p:val>
                                            <p:strVal val="#ppt_x"/>
                                          </p:val>
                                        </p:tav>
                                        <p:tav tm="100000">
                                          <p:val>
                                            <p:strVal val="#ppt_x"/>
                                          </p:val>
                                        </p:tav>
                                      </p:tavLst>
                                    </p:anim>
                                    <p:anim calcmode="lin" valueType="num">
                                      <p:cBhvr additive="base">
                                        <p:cTn id="92" dur="500" fill="hold"/>
                                        <p:tgtEl>
                                          <p:spTgt spid="140493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404999"/>
                                        </p:tgtEl>
                                        <p:attrNameLst>
                                          <p:attrName>style.visibility</p:attrName>
                                        </p:attrNameLst>
                                      </p:cBhvr>
                                      <p:to>
                                        <p:strVal val="visible"/>
                                      </p:to>
                                    </p:set>
                                    <p:anim calcmode="lin" valueType="num">
                                      <p:cBhvr additive="base">
                                        <p:cTn id="95" dur="500" fill="hold"/>
                                        <p:tgtEl>
                                          <p:spTgt spid="1404999"/>
                                        </p:tgtEl>
                                        <p:attrNameLst>
                                          <p:attrName>ppt_x</p:attrName>
                                        </p:attrNameLst>
                                      </p:cBhvr>
                                      <p:tavLst>
                                        <p:tav tm="0">
                                          <p:val>
                                            <p:strVal val="#ppt_x"/>
                                          </p:val>
                                        </p:tav>
                                        <p:tav tm="100000">
                                          <p:val>
                                            <p:strVal val="#ppt_x"/>
                                          </p:val>
                                        </p:tav>
                                      </p:tavLst>
                                    </p:anim>
                                    <p:anim calcmode="lin" valueType="num">
                                      <p:cBhvr additive="base">
                                        <p:cTn id="96" dur="500" fill="hold"/>
                                        <p:tgtEl>
                                          <p:spTgt spid="140499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405002"/>
                                        </p:tgtEl>
                                        <p:attrNameLst>
                                          <p:attrName>style.visibility</p:attrName>
                                        </p:attrNameLst>
                                      </p:cBhvr>
                                      <p:to>
                                        <p:strVal val="visible"/>
                                      </p:to>
                                    </p:set>
                                    <p:anim calcmode="lin" valueType="num">
                                      <p:cBhvr additive="base">
                                        <p:cTn id="99" dur="500" fill="hold"/>
                                        <p:tgtEl>
                                          <p:spTgt spid="1405002"/>
                                        </p:tgtEl>
                                        <p:attrNameLst>
                                          <p:attrName>ppt_x</p:attrName>
                                        </p:attrNameLst>
                                      </p:cBhvr>
                                      <p:tavLst>
                                        <p:tav tm="0">
                                          <p:val>
                                            <p:strVal val="#ppt_x"/>
                                          </p:val>
                                        </p:tav>
                                        <p:tav tm="100000">
                                          <p:val>
                                            <p:strVal val="#ppt_x"/>
                                          </p:val>
                                        </p:tav>
                                      </p:tavLst>
                                    </p:anim>
                                    <p:anim calcmode="lin" valueType="num">
                                      <p:cBhvr additive="base">
                                        <p:cTn id="100" dur="500" fill="hold"/>
                                        <p:tgtEl>
                                          <p:spTgt spid="14050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46" grpId="0" animBg="1"/>
      <p:bldP spid="1404999" grpId="0" animBg="1"/>
      <p:bldP spid="1405000" grpId="0" animBg="1"/>
      <p:bldP spid="1405001" grpId="0"/>
      <p:bldP spid="14050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5"/>
          <p:cNvSpPr>
            <a:spLocks noChangeArrowheads="1"/>
          </p:cNvSpPr>
          <p:nvPr/>
        </p:nvSpPr>
        <p:spPr bwMode="auto">
          <a:xfrm>
            <a:off x="4894263" y="346075"/>
            <a:ext cx="3729037"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solidFill>
                  <a:srgbClr val="000000"/>
                </a:solidFill>
              </a:rPr>
              <a:t>计算机是什么</a:t>
            </a:r>
            <a:r>
              <a:rPr lang="en-US" altLang="zh-CN">
                <a:solidFill>
                  <a:srgbClr val="000000"/>
                </a:solidFill>
              </a:rPr>
              <a:t>?</a:t>
            </a:r>
            <a:endParaRPr lang="en-US" altLang="zh-CN"/>
          </a:p>
        </p:txBody>
      </p:sp>
      <p:sp>
        <p:nvSpPr>
          <p:cNvPr id="20483" name="Text Box 16"/>
          <p:cNvSpPr txBox="1">
            <a:spLocks noChangeArrowheads="1"/>
          </p:cNvSpPr>
          <p:nvPr/>
        </p:nvSpPr>
        <p:spPr bwMode="auto">
          <a:xfrm>
            <a:off x="409575" y="122238"/>
            <a:ext cx="3170238" cy="831850"/>
          </a:xfrm>
          <a:prstGeom prst="rect">
            <a:avLst/>
          </a:prstGeom>
          <a:noFill/>
          <a:ln w="9525">
            <a:noFill/>
            <a:miter lim="800000"/>
            <a:headEnd/>
            <a:tailEnd/>
          </a:ln>
        </p:spPr>
        <p:txBody>
          <a:bodyPr>
            <a:spAutoFit/>
          </a:bodyPr>
          <a:lstStyle/>
          <a:p>
            <a:pPr eaLnBrk="1" hangingPunct="1">
              <a:lnSpc>
                <a:spcPct val="120000"/>
              </a:lnSpc>
            </a:pPr>
            <a:r>
              <a:rPr lang="zh-CN" altLang="en-US" sz="2000">
                <a:ea typeface="华文中宋" pitchFamily="2" charset="-122"/>
              </a:rPr>
              <a:t>计算机是什么</a:t>
            </a:r>
            <a:r>
              <a:rPr lang="en-US" altLang="zh-CN" sz="2000">
                <a:ea typeface="华文中宋" pitchFamily="2" charset="-122"/>
              </a:rPr>
              <a:t>?</a:t>
            </a:r>
          </a:p>
          <a:p>
            <a:pPr eaLnBrk="1" hangingPunct="1">
              <a:lnSpc>
                <a:spcPct val="120000"/>
              </a:lnSpc>
            </a:pPr>
            <a:r>
              <a:rPr lang="en-US" altLang="zh-CN" sz="2000">
                <a:ea typeface="华文中宋" pitchFamily="2" charset="-122"/>
              </a:rPr>
              <a:t>(5)</a:t>
            </a:r>
            <a:r>
              <a:rPr lang="zh-CN" altLang="en-US" sz="2000">
                <a:ea typeface="华文中宋" pitchFamily="2" charset="-122"/>
              </a:rPr>
              <a:t>计算机是什么</a:t>
            </a:r>
            <a:r>
              <a:rPr lang="en-US" altLang="zh-CN" sz="2000">
                <a:ea typeface="华文中宋" pitchFamily="2" charset="-122"/>
              </a:rPr>
              <a:t>?</a:t>
            </a:r>
          </a:p>
        </p:txBody>
      </p:sp>
      <p:grpSp>
        <p:nvGrpSpPr>
          <p:cNvPr id="20484" name="Group 81"/>
          <p:cNvGrpSpPr>
            <a:grpSpLocks/>
          </p:cNvGrpSpPr>
          <p:nvPr/>
        </p:nvGrpSpPr>
        <p:grpSpPr bwMode="auto">
          <a:xfrm>
            <a:off x="3887788" y="2803525"/>
            <a:ext cx="1690687" cy="1531938"/>
            <a:chOff x="2449" y="1766"/>
            <a:chExt cx="1065" cy="965"/>
          </a:xfrm>
        </p:grpSpPr>
        <p:sp>
          <p:nvSpPr>
            <p:cNvPr id="37" name="AutoShape 39"/>
            <p:cNvSpPr>
              <a:spLocks noChangeArrowheads="1"/>
            </p:cNvSpPr>
            <p:nvPr/>
          </p:nvSpPr>
          <p:spPr bwMode="gray">
            <a:xfrm>
              <a:off x="2449" y="176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lvl1pPr eaLnBrk="0" hangingPunct="0">
                <a:defRPr kumimoji="1" sz="2400">
                  <a:solidFill>
                    <a:schemeClr val="tx1"/>
                  </a:solidFill>
                  <a:latin typeface="Arial" panose="020B0604020202020204" pitchFamily="34" charset="0"/>
                  <a:ea typeface="隶书" panose="02010509060101010101" pitchFamily="49" charset="-122"/>
                </a:defRPr>
              </a:lvl1pPr>
              <a:lvl2pPr marL="742950" indent="-285750" eaLnBrk="0" hangingPunct="0">
                <a:defRPr kumimoji="1" sz="2400">
                  <a:solidFill>
                    <a:schemeClr val="tx1"/>
                  </a:solidFill>
                  <a:latin typeface="Arial" panose="020B0604020202020204" pitchFamily="34" charset="0"/>
                  <a:ea typeface="隶书" panose="02010509060101010101" pitchFamily="49" charset="-122"/>
                </a:defRPr>
              </a:lvl2pPr>
              <a:lvl3pPr marL="1143000" indent="-228600" eaLnBrk="0" hangingPunct="0">
                <a:defRPr kumimoji="1" sz="2400">
                  <a:solidFill>
                    <a:schemeClr val="tx1"/>
                  </a:solidFill>
                  <a:latin typeface="Arial" panose="020B0604020202020204" pitchFamily="34" charset="0"/>
                  <a:ea typeface="隶书" panose="02010509060101010101" pitchFamily="49" charset="-122"/>
                </a:defRPr>
              </a:lvl3pPr>
              <a:lvl4pPr marL="1600200" indent="-228600" eaLnBrk="0" hangingPunct="0">
                <a:defRPr kumimoji="1" sz="2400">
                  <a:solidFill>
                    <a:schemeClr val="tx1"/>
                  </a:solidFill>
                  <a:latin typeface="Arial" panose="020B0604020202020204" pitchFamily="34" charset="0"/>
                  <a:ea typeface="隶书" panose="02010509060101010101" pitchFamily="49" charset="-122"/>
                </a:defRPr>
              </a:lvl4pPr>
              <a:lvl5pPr marL="2057400" indent="-228600" eaLnBrk="0" hangingPunct="0">
                <a:defRPr kumimoji="1" sz="2400">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隶书" panose="02010509060101010101" pitchFamily="49" charset="-122"/>
                </a:defRPr>
              </a:lvl9pPr>
            </a:lstStyle>
            <a:p>
              <a:pPr algn="ctr" eaLnBrk="1" hangingPunct="1">
                <a:defRPr/>
              </a:pPr>
              <a:endParaRPr kumimoji="0" lang="zh-CN" altLang="en-US" sz="2000" b="1" dirty="0">
                <a:solidFill>
                  <a:srgbClr val="000000"/>
                </a:solidFill>
                <a:latin typeface="宋体" panose="02010600030101010101" pitchFamily="2" charset="-122"/>
                <a:ea typeface="宋体" panose="02010600030101010101" pitchFamily="2" charset="-122"/>
              </a:endParaRPr>
            </a:p>
          </p:txBody>
        </p:sp>
        <p:sp>
          <p:nvSpPr>
            <p:cNvPr id="20507" name="Oval 40"/>
            <p:cNvSpPr>
              <a:spLocks noChangeArrowheads="1"/>
            </p:cNvSpPr>
            <p:nvPr/>
          </p:nvSpPr>
          <p:spPr bwMode="gray">
            <a:xfrm>
              <a:off x="2537" y="1846"/>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2000">
                <a:solidFill>
                  <a:srgbClr val="000000"/>
                </a:solidFill>
                <a:latin typeface="宋体" pitchFamily="2" charset="-122"/>
              </a:endParaRPr>
            </a:p>
          </p:txBody>
        </p:sp>
        <p:sp>
          <p:nvSpPr>
            <p:cNvPr id="39" name="Text Box 84"/>
            <p:cNvSpPr txBox="1">
              <a:spLocks noChangeArrowheads="1"/>
            </p:cNvSpPr>
            <p:nvPr/>
          </p:nvSpPr>
          <p:spPr bwMode="auto">
            <a:xfrm>
              <a:off x="2520" y="2027"/>
              <a:ext cx="881" cy="442"/>
            </a:xfrm>
            <a:prstGeom prst="rect">
              <a:avLst/>
            </a:prstGeom>
            <a:noFill/>
            <a:ln>
              <a:noFill/>
            </a:ln>
            <a:extLst/>
          </p:spPr>
          <p:txBody>
            <a:bodyPr>
              <a:spAutoFit/>
            </a:bodyPr>
            <a:lstStyle/>
            <a:p>
              <a:pPr algn="ctr" eaLnBrk="1" hangingPunct="1">
                <a:defRPr/>
              </a:pPr>
              <a:r>
                <a:rPr lang="zh-CN" altLang="en-US" sz="2000" dirty="0">
                  <a:solidFill>
                    <a:srgbClr val="FFFFFF"/>
                  </a:solidFill>
                  <a:effectLst>
                    <a:outerShdw blurRad="38100" dist="38100" dir="2700000" algn="tl">
                      <a:srgbClr val="C0C0C0"/>
                    </a:outerShdw>
                  </a:effectLst>
                  <a:latin typeface="宋体" pitchFamily="2" charset="-122"/>
                  <a:ea typeface="华文中宋" pitchFamily="2" charset="-122"/>
                </a:rPr>
                <a:t>计算机是什么</a:t>
              </a:r>
              <a:r>
                <a:rPr lang="en-US" altLang="zh-CN" sz="2000" dirty="0">
                  <a:solidFill>
                    <a:srgbClr val="FFFFFF"/>
                  </a:solidFill>
                  <a:effectLst>
                    <a:outerShdw blurRad="38100" dist="38100" dir="2700000" algn="tl">
                      <a:srgbClr val="C0C0C0"/>
                    </a:outerShdw>
                  </a:effectLst>
                  <a:latin typeface="宋体" pitchFamily="2" charset="-122"/>
                  <a:ea typeface="华文中宋" pitchFamily="2" charset="-122"/>
                </a:rPr>
                <a:t>?</a:t>
              </a:r>
            </a:p>
          </p:txBody>
        </p:sp>
      </p:grpSp>
      <p:grpSp>
        <p:nvGrpSpPr>
          <p:cNvPr id="3" name="Group 111"/>
          <p:cNvGrpSpPr>
            <a:grpSpLocks/>
          </p:cNvGrpSpPr>
          <p:nvPr/>
        </p:nvGrpSpPr>
        <p:grpSpPr bwMode="auto">
          <a:xfrm>
            <a:off x="619125" y="3067050"/>
            <a:ext cx="2232025" cy="755650"/>
            <a:chOff x="358" y="1932"/>
            <a:chExt cx="1406" cy="476"/>
          </a:xfrm>
        </p:grpSpPr>
        <p:sp>
          <p:nvSpPr>
            <p:cNvPr id="20504" name="云形标注 7"/>
            <p:cNvSpPr>
              <a:spLocks noChangeArrowheads="1"/>
            </p:cNvSpPr>
            <p:nvPr/>
          </p:nvSpPr>
          <p:spPr bwMode="auto">
            <a:xfrm>
              <a:off x="358" y="1932"/>
              <a:ext cx="1406" cy="476"/>
            </a:xfrm>
            <a:prstGeom prst="cloudCallout">
              <a:avLst>
                <a:gd name="adj1" fmla="val 99644"/>
                <a:gd name="adj2" fmla="val 14287"/>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505" name="TextBox 8"/>
            <p:cNvSpPr txBox="1">
              <a:spLocks noChangeArrowheads="1"/>
            </p:cNvSpPr>
            <p:nvPr/>
          </p:nvSpPr>
          <p:spPr bwMode="auto">
            <a:xfrm>
              <a:off x="508" y="1977"/>
              <a:ext cx="1041" cy="366"/>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是改造自然的一种工具</a:t>
              </a:r>
            </a:p>
          </p:txBody>
        </p:sp>
      </p:grpSp>
      <p:grpSp>
        <p:nvGrpSpPr>
          <p:cNvPr id="4" name="Group 113"/>
          <p:cNvGrpSpPr>
            <a:grpSpLocks/>
          </p:cNvGrpSpPr>
          <p:nvPr/>
        </p:nvGrpSpPr>
        <p:grpSpPr bwMode="auto">
          <a:xfrm>
            <a:off x="4894263" y="1763713"/>
            <a:ext cx="2232025" cy="755650"/>
            <a:chOff x="3083" y="1143"/>
            <a:chExt cx="1406" cy="476"/>
          </a:xfrm>
        </p:grpSpPr>
        <p:sp>
          <p:nvSpPr>
            <p:cNvPr id="20502" name="云形标注 7"/>
            <p:cNvSpPr>
              <a:spLocks noChangeArrowheads="1"/>
            </p:cNvSpPr>
            <p:nvPr/>
          </p:nvSpPr>
          <p:spPr bwMode="auto">
            <a:xfrm>
              <a:off x="3083" y="1143"/>
              <a:ext cx="1406" cy="476"/>
            </a:xfrm>
            <a:prstGeom prst="cloudCallout">
              <a:avLst>
                <a:gd name="adj1" fmla="val -35773"/>
                <a:gd name="adj2" fmla="val 112394"/>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503" name="TextBox 8"/>
            <p:cNvSpPr txBox="1">
              <a:spLocks noChangeArrowheads="1"/>
            </p:cNvSpPr>
            <p:nvPr/>
          </p:nvSpPr>
          <p:spPr bwMode="auto">
            <a:xfrm>
              <a:off x="3233" y="1188"/>
              <a:ext cx="1041" cy="366"/>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是各种机器的大脑</a:t>
              </a:r>
            </a:p>
          </p:txBody>
        </p:sp>
      </p:grpSp>
      <p:grpSp>
        <p:nvGrpSpPr>
          <p:cNvPr id="5" name="Group 114"/>
          <p:cNvGrpSpPr>
            <a:grpSpLocks/>
          </p:cNvGrpSpPr>
          <p:nvPr/>
        </p:nvGrpSpPr>
        <p:grpSpPr bwMode="auto">
          <a:xfrm>
            <a:off x="6184900" y="3132138"/>
            <a:ext cx="2232025" cy="968375"/>
            <a:chOff x="3968" y="1973"/>
            <a:chExt cx="1406" cy="610"/>
          </a:xfrm>
        </p:grpSpPr>
        <p:sp>
          <p:nvSpPr>
            <p:cNvPr id="20500" name="云形标注 7"/>
            <p:cNvSpPr>
              <a:spLocks noChangeArrowheads="1"/>
            </p:cNvSpPr>
            <p:nvPr/>
          </p:nvSpPr>
          <p:spPr bwMode="auto">
            <a:xfrm>
              <a:off x="3968" y="1973"/>
              <a:ext cx="1406" cy="610"/>
            </a:xfrm>
            <a:prstGeom prst="cloudCallout">
              <a:avLst>
                <a:gd name="adj1" fmla="val -79657"/>
                <a:gd name="adj2" fmla="val 162"/>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501" name="TextBox 8"/>
            <p:cNvSpPr txBox="1">
              <a:spLocks noChangeArrowheads="1"/>
            </p:cNvSpPr>
            <p:nvPr/>
          </p:nvSpPr>
          <p:spPr bwMode="auto">
            <a:xfrm>
              <a:off x="4102" y="2010"/>
              <a:ext cx="1200" cy="520"/>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是看不见摸不着但又可为我们服务的软件</a:t>
              </a:r>
            </a:p>
          </p:txBody>
        </p:sp>
      </p:grpSp>
      <p:grpSp>
        <p:nvGrpSpPr>
          <p:cNvPr id="6" name="Group 116"/>
          <p:cNvGrpSpPr>
            <a:grpSpLocks/>
          </p:cNvGrpSpPr>
          <p:nvPr/>
        </p:nvGrpSpPr>
        <p:grpSpPr bwMode="auto">
          <a:xfrm>
            <a:off x="3594100" y="5006975"/>
            <a:ext cx="2232025" cy="1139825"/>
            <a:chOff x="2264" y="3154"/>
            <a:chExt cx="1406" cy="718"/>
          </a:xfrm>
        </p:grpSpPr>
        <p:sp>
          <p:nvSpPr>
            <p:cNvPr id="20498" name="云形标注 7"/>
            <p:cNvSpPr>
              <a:spLocks noChangeArrowheads="1"/>
            </p:cNvSpPr>
            <p:nvPr/>
          </p:nvSpPr>
          <p:spPr bwMode="auto">
            <a:xfrm>
              <a:off x="2264" y="3154"/>
              <a:ext cx="1406" cy="718"/>
            </a:xfrm>
            <a:prstGeom prst="cloudCallout">
              <a:avLst>
                <a:gd name="adj1" fmla="val -2560"/>
                <a:gd name="adj2" fmla="val -115458"/>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499" name="TextBox 8"/>
            <p:cNvSpPr txBox="1">
              <a:spLocks noChangeArrowheads="1"/>
            </p:cNvSpPr>
            <p:nvPr/>
          </p:nvSpPr>
          <p:spPr bwMode="auto">
            <a:xfrm>
              <a:off x="2331" y="3232"/>
              <a:ext cx="1283" cy="520"/>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是可以为我们创造另一个世界</a:t>
              </a:r>
              <a:r>
                <a:rPr lang="en-US" altLang="zh-CN" sz="2000">
                  <a:solidFill>
                    <a:srgbClr val="0000FF"/>
                  </a:solidFill>
                  <a:latin typeface="隶书" pitchFamily="49" charset="-122"/>
                  <a:ea typeface="隶书" pitchFamily="49" charset="-122"/>
                </a:rPr>
                <a:t>-</a:t>
              </a:r>
              <a:r>
                <a:rPr lang="zh-CN" altLang="en-US" sz="2000">
                  <a:solidFill>
                    <a:srgbClr val="0000FF"/>
                  </a:solidFill>
                  <a:latin typeface="隶书" pitchFamily="49" charset="-122"/>
                  <a:ea typeface="隶书" pitchFamily="49" charset="-122"/>
                </a:rPr>
                <a:t>虚拟世界的工具</a:t>
              </a:r>
            </a:p>
          </p:txBody>
        </p:sp>
      </p:grpSp>
      <p:grpSp>
        <p:nvGrpSpPr>
          <p:cNvPr id="7" name="Group 115"/>
          <p:cNvGrpSpPr>
            <a:grpSpLocks/>
          </p:cNvGrpSpPr>
          <p:nvPr/>
        </p:nvGrpSpPr>
        <p:grpSpPr bwMode="auto">
          <a:xfrm>
            <a:off x="6208713" y="4732338"/>
            <a:ext cx="1887537" cy="968375"/>
            <a:chOff x="3911" y="2981"/>
            <a:chExt cx="1189" cy="610"/>
          </a:xfrm>
        </p:grpSpPr>
        <p:sp>
          <p:nvSpPr>
            <p:cNvPr id="20496" name="云形标注 7"/>
            <p:cNvSpPr>
              <a:spLocks noChangeArrowheads="1"/>
            </p:cNvSpPr>
            <p:nvPr/>
          </p:nvSpPr>
          <p:spPr bwMode="auto">
            <a:xfrm>
              <a:off x="3911" y="2981"/>
              <a:ext cx="1189" cy="610"/>
            </a:xfrm>
            <a:prstGeom prst="cloudCallout">
              <a:avLst>
                <a:gd name="adj1" fmla="val -96426"/>
                <a:gd name="adj2" fmla="val -120329"/>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497" name="TextBox 8"/>
            <p:cNvSpPr txBox="1">
              <a:spLocks noChangeArrowheads="1"/>
            </p:cNvSpPr>
            <p:nvPr/>
          </p:nvSpPr>
          <p:spPr bwMode="auto">
            <a:xfrm>
              <a:off x="3969" y="3011"/>
              <a:ext cx="1057" cy="520"/>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是可以使我们跨越时空距离的工具</a:t>
              </a:r>
            </a:p>
          </p:txBody>
        </p:sp>
      </p:grpSp>
      <p:grpSp>
        <p:nvGrpSpPr>
          <p:cNvPr id="8" name="Group 117"/>
          <p:cNvGrpSpPr>
            <a:grpSpLocks/>
          </p:cNvGrpSpPr>
          <p:nvPr/>
        </p:nvGrpSpPr>
        <p:grpSpPr bwMode="auto">
          <a:xfrm>
            <a:off x="900113" y="4637088"/>
            <a:ext cx="2232025" cy="755650"/>
            <a:chOff x="567" y="2921"/>
            <a:chExt cx="1406" cy="476"/>
          </a:xfrm>
        </p:grpSpPr>
        <p:sp>
          <p:nvSpPr>
            <p:cNvPr id="20494" name="云形标注 7"/>
            <p:cNvSpPr>
              <a:spLocks noChangeArrowheads="1"/>
            </p:cNvSpPr>
            <p:nvPr/>
          </p:nvSpPr>
          <p:spPr bwMode="auto">
            <a:xfrm>
              <a:off x="567" y="2921"/>
              <a:ext cx="1406" cy="476"/>
            </a:xfrm>
            <a:prstGeom prst="cloudCallout">
              <a:avLst>
                <a:gd name="adj1" fmla="val 91324"/>
                <a:gd name="adj2" fmla="val -138236"/>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495" name="TextBox 8"/>
            <p:cNvSpPr txBox="1">
              <a:spLocks noChangeArrowheads="1"/>
            </p:cNvSpPr>
            <p:nvPr/>
          </p:nvSpPr>
          <p:spPr bwMode="auto">
            <a:xfrm>
              <a:off x="726" y="3053"/>
              <a:ext cx="1041" cy="212"/>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它是</a:t>
              </a:r>
              <a:r>
                <a:rPr lang="en-US" altLang="zh-CN" sz="2000">
                  <a:solidFill>
                    <a:srgbClr val="0000FF"/>
                  </a:solidFill>
                  <a:ea typeface="隶书" pitchFamily="49" charset="-122"/>
                </a:rPr>
                <a:t>…</a:t>
              </a:r>
              <a:r>
                <a:rPr lang="en-US" altLang="zh-CN" sz="2000">
                  <a:solidFill>
                    <a:srgbClr val="0000FF"/>
                  </a:solidFill>
                  <a:latin typeface="隶书" pitchFamily="49" charset="-122"/>
                  <a:ea typeface="隶书" pitchFamily="49" charset="-122"/>
                </a:rPr>
                <a:t> </a:t>
              </a:r>
              <a:r>
                <a:rPr lang="en-US" altLang="zh-CN" sz="2000">
                  <a:solidFill>
                    <a:srgbClr val="0000FF"/>
                  </a:solidFill>
                  <a:ea typeface="隶书" pitchFamily="49" charset="-122"/>
                </a:rPr>
                <a:t>…</a:t>
              </a:r>
              <a:endParaRPr lang="en-US" altLang="zh-CN" sz="2000">
                <a:solidFill>
                  <a:srgbClr val="0000FF"/>
                </a:solidFill>
                <a:latin typeface="隶书" pitchFamily="49" charset="-122"/>
                <a:ea typeface="隶书" pitchFamily="49" charset="-122"/>
              </a:endParaRPr>
            </a:p>
          </p:txBody>
        </p:sp>
      </p:grpSp>
      <p:grpSp>
        <p:nvGrpSpPr>
          <p:cNvPr id="9" name="Group 112"/>
          <p:cNvGrpSpPr>
            <a:grpSpLocks/>
          </p:cNvGrpSpPr>
          <p:nvPr/>
        </p:nvGrpSpPr>
        <p:grpSpPr bwMode="auto">
          <a:xfrm>
            <a:off x="1755775" y="1724025"/>
            <a:ext cx="2232025" cy="755650"/>
            <a:chOff x="1106" y="1086"/>
            <a:chExt cx="1406" cy="476"/>
          </a:xfrm>
        </p:grpSpPr>
        <p:sp>
          <p:nvSpPr>
            <p:cNvPr id="20492" name="云形标注 7"/>
            <p:cNvSpPr>
              <a:spLocks noChangeArrowheads="1"/>
            </p:cNvSpPr>
            <p:nvPr/>
          </p:nvSpPr>
          <p:spPr bwMode="auto">
            <a:xfrm>
              <a:off x="1106" y="1086"/>
              <a:ext cx="1406" cy="476"/>
            </a:xfrm>
            <a:prstGeom prst="cloudCallout">
              <a:avLst>
                <a:gd name="adj1" fmla="val 63940"/>
                <a:gd name="adj2" fmla="val 115968"/>
              </a:avLst>
            </a:prstGeom>
            <a:solidFill>
              <a:srgbClr val="FFFFFF"/>
            </a:solidFill>
            <a:ln w="9525" algn="ctr">
              <a:solidFill>
                <a:srgbClr val="080808"/>
              </a:solidFill>
              <a:round/>
              <a:headEnd/>
              <a:tailEnd/>
            </a:ln>
          </p:spPr>
          <p:txBody>
            <a:bodyPr/>
            <a:lstStyle/>
            <a:p>
              <a:endParaRPr lang="zh-CN" altLang="en-US">
                <a:latin typeface="Times New Roman" pitchFamily="18" charset="0"/>
              </a:endParaRPr>
            </a:p>
          </p:txBody>
        </p:sp>
        <p:sp>
          <p:nvSpPr>
            <p:cNvPr id="20493" name="TextBox 8"/>
            <p:cNvSpPr txBox="1">
              <a:spLocks noChangeArrowheads="1"/>
            </p:cNvSpPr>
            <p:nvPr/>
          </p:nvSpPr>
          <p:spPr bwMode="auto">
            <a:xfrm>
              <a:off x="1184" y="1131"/>
              <a:ext cx="1283" cy="366"/>
            </a:xfrm>
            <a:prstGeom prst="rect">
              <a:avLst/>
            </a:prstGeom>
            <a:noFill/>
            <a:ln w="9525">
              <a:noFill/>
              <a:miter lim="800000"/>
              <a:headEnd/>
              <a:tailEnd/>
            </a:ln>
          </p:spPr>
          <p:txBody>
            <a:bodyPr>
              <a:spAutoFit/>
            </a:bodyPr>
            <a:lstStyle/>
            <a:p>
              <a:pPr algn="ctr">
                <a:lnSpc>
                  <a:spcPct val="80000"/>
                </a:lnSpc>
              </a:pPr>
              <a:r>
                <a:rPr lang="zh-CN" altLang="en-US" sz="2000">
                  <a:solidFill>
                    <a:srgbClr val="0000FF"/>
                  </a:solidFill>
                  <a:latin typeface="隶书" pitchFamily="49" charset="-122"/>
                  <a:ea typeface="隶书" pitchFamily="49" charset="-122"/>
                </a:rPr>
                <a:t>是帮助我们进行各种计算的工具</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63950" y="3167063"/>
            <a:ext cx="1231900" cy="1328737"/>
            <a:chOff x="2963" y="2939"/>
            <a:chExt cx="776" cy="837"/>
          </a:xfrm>
        </p:grpSpPr>
        <p:sp>
          <p:nvSpPr>
            <p:cNvPr id="27680" name="Oval 3"/>
            <p:cNvSpPr>
              <a:spLocks noChangeArrowheads="1"/>
            </p:cNvSpPr>
            <p:nvPr/>
          </p:nvSpPr>
          <p:spPr bwMode="auto">
            <a:xfrm>
              <a:off x="2963" y="2939"/>
              <a:ext cx="776" cy="837"/>
            </a:xfrm>
            <a:prstGeom prst="ellipse">
              <a:avLst/>
            </a:prstGeom>
            <a:solidFill>
              <a:schemeClr val="bg1"/>
            </a:solidFill>
            <a:ln w="19050">
              <a:solidFill>
                <a:srgbClr val="FF0000"/>
              </a:solidFill>
              <a:round/>
              <a:headEnd/>
              <a:tailEnd/>
            </a:ln>
            <a:effectLst>
              <a:outerShdw dist="107763" dir="2700000" algn="ctr" rotWithShape="0">
                <a:schemeClr val="bg2">
                  <a:alpha val="50000"/>
                </a:schemeClr>
              </a:outerShdw>
            </a:effectLst>
          </p:spPr>
          <p:txBody>
            <a:bodyPr wrap="none" anchor="ctr"/>
            <a:lstStyle/>
            <a:p>
              <a:pPr eaLnBrk="1" hangingPunct="1"/>
              <a:endParaRPr lang="zh-CN" altLang="en-US" sz="1600"/>
            </a:p>
          </p:txBody>
        </p:sp>
        <p:sp>
          <p:nvSpPr>
            <p:cNvPr id="27681" name="Text Box 4"/>
            <p:cNvSpPr txBox="1">
              <a:spLocks noChangeArrowheads="1"/>
            </p:cNvSpPr>
            <p:nvPr/>
          </p:nvSpPr>
          <p:spPr bwMode="auto">
            <a:xfrm>
              <a:off x="3020" y="3018"/>
              <a:ext cx="713" cy="679"/>
            </a:xfrm>
            <a:prstGeom prst="rect">
              <a:avLst/>
            </a:prstGeom>
            <a:noFill/>
            <a:ln w="9525">
              <a:noFill/>
              <a:miter lim="800000"/>
              <a:headEnd/>
              <a:tailEnd/>
            </a:ln>
          </p:spPr>
          <p:txBody>
            <a:bodyPr>
              <a:spAutoFit/>
            </a:bodyPr>
            <a:lstStyle/>
            <a:p>
              <a:pPr eaLnBrk="1" hangingPunct="1"/>
              <a:r>
                <a:rPr lang="zh-CN" altLang="en-US" sz="1600" dirty="0"/>
                <a:t>支持各学科研究创新的新型计算手段</a:t>
              </a:r>
              <a:endParaRPr lang="en-US" altLang="zh-CN" sz="1600" dirty="0"/>
            </a:p>
          </p:txBody>
        </p:sp>
      </p:grpSp>
      <p:sp>
        <p:nvSpPr>
          <p:cNvPr id="1444869" name="AutoShape 5"/>
          <p:cNvSpPr>
            <a:spLocks noChangeArrowheads="1"/>
          </p:cNvSpPr>
          <p:nvPr/>
        </p:nvSpPr>
        <p:spPr bwMode="auto">
          <a:xfrm>
            <a:off x="2279650" y="4006850"/>
            <a:ext cx="1463675" cy="898525"/>
          </a:xfrm>
          <a:prstGeom prst="irregularSeal2">
            <a:avLst/>
          </a:prstGeom>
          <a:noFill/>
          <a:ln w="9525">
            <a:solidFill>
              <a:schemeClr val="bg2"/>
            </a:solidFill>
            <a:miter lim="800000"/>
            <a:headEnd/>
            <a:tailEnd/>
          </a:ln>
        </p:spPr>
        <p:txBody>
          <a:bodyPr wrap="none">
            <a:spAutoFit/>
          </a:bodyPr>
          <a:lstStyle/>
          <a:p>
            <a:pPr eaLnBrk="1" hangingPunct="1"/>
            <a:r>
              <a:rPr lang="en-US" altLang="zh-CN" sz="2000"/>
              <a:t>Gap</a:t>
            </a:r>
          </a:p>
        </p:txBody>
      </p:sp>
      <p:grpSp>
        <p:nvGrpSpPr>
          <p:cNvPr id="3" name="Group 6"/>
          <p:cNvGrpSpPr>
            <a:grpSpLocks/>
          </p:cNvGrpSpPr>
          <p:nvPr/>
        </p:nvGrpSpPr>
        <p:grpSpPr bwMode="auto">
          <a:xfrm>
            <a:off x="1944688" y="2420938"/>
            <a:ext cx="2936875" cy="446087"/>
            <a:chOff x="888" y="2305"/>
            <a:chExt cx="2190" cy="281"/>
          </a:xfrm>
        </p:grpSpPr>
        <p:sp>
          <p:nvSpPr>
            <p:cNvPr id="27678" name="Line 7"/>
            <p:cNvSpPr>
              <a:spLocks noChangeShapeType="1"/>
            </p:cNvSpPr>
            <p:nvPr/>
          </p:nvSpPr>
          <p:spPr bwMode="auto">
            <a:xfrm>
              <a:off x="888" y="2582"/>
              <a:ext cx="2190" cy="4"/>
            </a:xfrm>
            <a:prstGeom prst="line">
              <a:avLst/>
            </a:prstGeom>
            <a:noFill/>
            <a:ln w="38100">
              <a:solidFill>
                <a:schemeClr val="bg2"/>
              </a:solidFill>
              <a:round/>
              <a:headEnd/>
              <a:tailEnd type="triangle" w="med" len="med"/>
            </a:ln>
          </p:spPr>
          <p:txBody>
            <a:bodyPr/>
            <a:lstStyle/>
            <a:p>
              <a:endParaRPr lang="zh-CN" altLang="en-US"/>
            </a:p>
          </p:txBody>
        </p:sp>
        <p:sp>
          <p:nvSpPr>
            <p:cNvPr id="27679" name="Text Box 8"/>
            <p:cNvSpPr txBox="1">
              <a:spLocks noChangeArrowheads="1"/>
            </p:cNvSpPr>
            <p:nvPr/>
          </p:nvSpPr>
          <p:spPr bwMode="auto">
            <a:xfrm>
              <a:off x="1160" y="2305"/>
              <a:ext cx="1741" cy="252"/>
            </a:xfrm>
            <a:prstGeom prst="rect">
              <a:avLst/>
            </a:prstGeom>
            <a:noFill/>
            <a:ln w="9525">
              <a:noFill/>
              <a:miter lim="800000"/>
              <a:headEnd/>
              <a:tailEnd/>
            </a:ln>
          </p:spPr>
          <p:txBody>
            <a:bodyPr wrap="none">
              <a:spAutoFit/>
            </a:bodyPr>
            <a:lstStyle/>
            <a:p>
              <a:pPr eaLnBrk="1" hangingPunct="1"/>
              <a:r>
                <a:rPr lang="zh-CN" altLang="en-US" sz="2000" dirty="0"/>
                <a:t>计算思维</a:t>
              </a:r>
              <a:r>
                <a:rPr lang="en-US" altLang="zh-CN" sz="2000" dirty="0"/>
                <a:t>/</a:t>
              </a:r>
              <a:r>
                <a:rPr lang="zh-CN" altLang="en-US" sz="2000" dirty="0"/>
                <a:t>计算能力</a:t>
              </a:r>
              <a:endParaRPr lang="en-US" altLang="zh-CN" sz="2000" dirty="0"/>
            </a:p>
          </p:txBody>
        </p:sp>
      </p:grpSp>
      <p:grpSp>
        <p:nvGrpSpPr>
          <p:cNvPr id="27653" name="Group 9"/>
          <p:cNvGrpSpPr>
            <a:grpSpLocks/>
          </p:cNvGrpSpPr>
          <p:nvPr/>
        </p:nvGrpSpPr>
        <p:grpSpPr bwMode="auto">
          <a:xfrm>
            <a:off x="395288" y="3722688"/>
            <a:ext cx="2154237" cy="2132012"/>
            <a:chOff x="936" y="2755"/>
            <a:chExt cx="1357" cy="1343"/>
          </a:xfrm>
        </p:grpSpPr>
        <p:grpSp>
          <p:nvGrpSpPr>
            <p:cNvPr id="27673" name="Group 10"/>
            <p:cNvGrpSpPr>
              <a:grpSpLocks/>
            </p:cNvGrpSpPr>
            <p:nvPr/>
          </p:nvGrpSpPr>
          <p:grpSpPr bwMode="auto">
            <a:xfrm>
              <a:off x="1130" y="2755"/>
              <a:ext cx="776" cy="837"/>
              <a:chOff x="1098" y="2939"/>
              <a:chExt cx="776" cy="837"/>
            </a:xfrm>
          </p:grpSpPr>
          <p:sp>
            <p:nvSpPr>
              <p:cNvPr id="27676" name="Oval 11"/>
              <p:cNvSpPr>
                <a:spLocks noChangeArrowheads="1"/>
              </p:cNvSpPr>
              <p:nvPr/>
            </p:nvSpPr>
            <p:spPr bwMode="auto">
              <a:xfrm>
                <a:off x="1098" y="2939"/>
                <a:ext cx="776" cy="837"/>
              </a:xfrm>
              <a:prstGeom prst="ellipse">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eaLnBrk="1" hangingPunct="1"/>
                <a:endParaRPr lang="zh-CN" altLang="en-US" sz="1600"/>
              </a:p>
            </p:txBody>
          </p:sp>
          <p:sp>
            <p:nvSpPr>
              <p:cNvPr id="27677" name="Text Box 12"/>
              <p:cNvSpPr txBox="1">
                <a:spLocks noChangeArrowheads="1"/>
              </p:cNvSpPr>
              <p:nvPr/>
            </p:nvSpPr>
            <p:spPr bwMode="auto">
              <a:xfrm>
                <a:off x="1146" y="3042"/>
                <a:ext cx="643" cy="679"/>
              </a:xfrm>
              <a:prstGeom prst="rect">
                <a:avLst/>
              </a:prstGeom>
              <a:noFill/>
              <a:ln w="9525">
                <a:noFill/>
                <a:miter lim="800000"/>
                <a:headEnd/>
                <a:tailEnd/>
              </a:ln>
            </p:spPr>
            <p:txBody>
              <a:bodyPr>
                <a:spAutoFit/>
              </a:bodyPr>
              <a:lstStyle/>
              <a:p>
                <a:pPr algn="ctr" eaLnBrk="1" hangingPunct="1"/>
                <a:r>
                  <a:rPr lang="zh-CN" altLang="en-US" sz="1600"/>
                  <a:t>计算机及其通用计算手段的应用</a:t>
                </a:r>
                <a:endParaRPr lang="en-US" altLang="zh-CN" sz="1600"/>
              </a:p>
            </p:txBody>
          </p:sp>
        </p:grpSp>
        <p:sp>
          <p:nvSpPr>
            <p:cNvPr id="27674" name="Line 13"/>
            <p:cNvSpPr>
              <a:spLocks noChangeShapeType="1"/>
            </p:cNvSpPr>
            <p:nvPr/>
          </p:nvSpPr>
          <p:spPr bwMode="auto">
            <a:xfrm flipH="1" flipV="1">
              <a:off x="1037" y="3709"/>
              <a:ext cx="1053" cy="0"/>
            </a:xfrm>
            <a:prstGeom prst="line">
              <a:avLst/>
            </a:prstGeom>
            <a:noFill/>
            <a:ln w="38100">
              <a:solidFill>
                <a:schemeClr val="bg2"/>
              </a:solidFill>
              <a:round/>
              <a:headEnd/>
              <a:tailEnd/>
            </a:ln>
          </p:spPr>
          <p:txBody>
            <a:bodyPr/>
            <a:lstStyle/>
            <a:p>
              <a:endParaRPr lang="zh-CN" altLang="en-US"/>
            </a:p>
          </p:txBody>
        </p:sp>
        <p:sp>
          <p:nvSpPr>
            <p:cNvPr id="27675" name="Text Box 14"/>
            <p:cNvSpPr txBox="1">
              <a:spLocks noChangeArrowheads="1"/>
            </p:cNvSpPr>
            <p:nvPr/>
          </p:nvSpPr>
          <p:spPr bwMode="auto">
            <a:xfrm>
              <a:off x="936" y="3730"/>
              <a:ext cx="1357" cy="368"/>
            </a:xfrm>
            <a:prstGeom prst="rect">
              <a:avLst/>
            </a:prstGeom>
            <a:noFill/>
            <a:ln w="9525">
              <a:noFill/>
              <a:miter lim="800000"/>
              <a:headEnd/>
              <a:tailEnd/>
            </a:ln>
          </p:spPr>
          <p:txBody>
            <a:bodyPr>
              <a:spAutoFit/>
            </a:bodyPr>
            <a:lstStyle/>
            <a:p>
              <a:pPr eaLnBrk="1" hangingPunct="1"/>
              <a:r>
                <a:rPr lang="zh-CN" altLang="en-US" sz="1600"/>
                <a:t>当前的非计算机专业计算机关注点</a:t>
              </a:r>
              <a:endParaRPr lang="en-US" altLang="zh-CN" sz="1600"/>
            </a:p>
          </p:txBody>
        </p:sp>
      </p:grpSp>
      <p:grpSp>
        <p:nvGrpSpPr>
          <p:cNvPr id="6" name="Group 15"/>
          <p:cNvGrpSpPr>
            <a:grpSpLocks/>
          </p:cNvGrpSpPr>
          <p:nvPr/>
        </p:nvGrpSpPr>
        <p:grpSpPr bwMode="auto">
          <a:xfrm>
            <a:off x="3400425" y="2901950"/>
            <a:ext cx="2770188" cy="2398713"/>
            <a:chOff x="2829" y="2588"/>
            <a:chExt cx="1745" cy="1511"/>
          </a:xfrm>
        </p:grpSpPr>
        <p:grpSp>
          <p:nvGrpSpPr>
            <p:cNvPr id="27668" name="Group 16"/>
            <p:cNvGrpSpPr>
              <a:grpSpLocks/>
            </p:cNvGrpSpPr>
            <p:nvPr/>
          </p:nvGrpSpPr>
          <p:grpSpPr bwMode="auto">
            <a:xfrm>
              <a:off x="3719" y="2588"/>
              <a:ext cx="776" cy="837"/>
              <a:chOff x="3687" y="2772"/>
              <a:chExt cx="776" cy="837"/>
            </a:xfrm>
          </p:grpSpPr>
          <p:sp>
            <p:nvSpPr>
              <p:cNvPr id="27671" name="Oval 17"/>
              <p:cNvSpPr>
                <a:spLocks noChangeArrowheads="1"/>
              </p:cNvSpPr>
              <p:nvPr/>
            </p:nvSpPr>
            <p:spPr bwMode="auto">
              <a:xfrm>
                <a:off x="3687" y="2772"/>
                <a:ext cx="776" cy="837"/>
              </a:xfrm>
              <a:prstGeom prst="ellipse">
                <a:avLst/>
              </a:prstGeom>
              <a:solidFill>
                <a:schemeClr val="bg1"/>
              </a:solidFill>
              <a:ln w="9525">
                <a:solidFill>
                  <a:srgbClr val="FF0000"/>
                </a:solidFill>
                <a:round/>
                <a:headEnd/>
                <a:tailEnd/>
              </a:ln>
              <a:effectLst>
                <a:outerShdw dist="107763" dir="2700000" algn="ctr" rotWithShape="0">
                  <a:schemeClr val="bg2">
                    <a:alpha val="50000"/>
                  </a:schemeClr>
                </a:outerShdw>
              </a:effectLst>
            </p:spPr>
            <p:txBody>
              <a:bodyPr wrap="none" anchor="ctr"/>
              <a:lstStyle/>
              <a:p>
                <a:pPr eaLnBrk="1" hangingPunct="1"/>
                <a:endParaRPr lang="zh-CN" altLang="en-US" sz="1600"/>
              </a:p>
            </p:txBody>
          </p:sp>
          <p:sp>
            <p:nvSpPr>
              <p:cNvPr id="27672" name="Text Box 18"/>
              <p:cNvSpPr txBox="1">
                <a:spLocks noChangeArrowheads="1"/>
              </p:cNvSpPr>
              <p:nvPr/>
            </p:nvSpPr>
            <p:spPr bwMode="auto">
              <a:xfrm>
                <a:off x="3759" y="2852"/>
                <a:ext cx="674" cy="679"/>
              </a:xfrm>
              <a:prstGeom prst="rect">
                <a:avLst/>
              </a:prstGeom>
              <a:noFill/>
              <a:ln w="9525">
                <a:noFill/>
                <a:miter lim="800000"/>
                <a:headEnd/>
                <a:tailEnd/>
              </a:ln>
            </p:spPr>
            <p:txBody>
              <a:bodyPr>
                <a:spAutoFit/>
              </a:bodyPr>
              <a:lstStyle/>
              <a:p>
                <a:pPr eaLnBrk="1" hangingPunct="1"/>
                <a:r>
                  <a:rPr lang="zh-CN" altLang="en-US" sz="1600" dirty="0"/>
                  <a:t>应用计算手段进行各学科研究和创新</a:t>
                </a:r>
                <a:endParaRPr lang="en-US" altLang="zh-CN" sz="1600" dirty="0"/>
              </a:p>
            </p:txBody>
          </p:sp>
        </p:grpSp>
        <p:sp>
          <p:nvSpPr>
            <p:cNvPr id="27669" name="Line 19"/>
            <p:cNvSpPr>
              <a:spLocks noChangeShapeType="1"/>
            </p:cNvSpPr>
            <p:nvPr/>
          </p:nvSpPr>
          <p:spPr bwMode="auto">
            <a:xfrm flipH="1" flipV="1">
              <a:off x="2829" y="3708"/>
              <a:ext cx="1745" cy="0"/>
            </a:xfrm>
            <a:prstGeom prst="line">
              <a:avLst/>
            </a:prstGeom>
            <a:noFill/>
            <a:ln w="38100">
              <a:solidFill>
                <a:schemeClr val="bg2"/>
              </a:solidFill>
              <a:round/>
              <a:headEnd/>
              <a:tailEnd/>
            </a:ln>
          </p:spPr>
          <p:txBody>
            <a:bodyPr/>
            <a:lstStyle/>
            <a:p>
              <a:endParaRPr lang="zh-CN" altLang="en-US"/>
            </a:p>
          </p:txBody>
        </p:sp>
        <p:sp>
          <p:nvSpPr>
            <p:cNvPr id="27670" name="Text Box 20"/>
            <p:cNvSpPr txBox="1">
              <a:spLocks noChangeArrowheads="1"/>
            </p:cNvSpPr>
            <p:nvPr/>
          </p:nvSpPr>
          <p:spPr bwMode="auto">
            <a:xfrm>
              <a:off x="3169" y="3731"/>
              <a:ext cx="1225" cy="368"/>
            </a:xfrm>
            <a:prstGeom prst="rect">
              <a:avLst/>
            </a:prstGeom>
            <a:noFill/>
            <a:ln w="9525">
              <a:noFill/>
              <a:miter lim="800000"/>
              <a:headEnd/>
              <a:tailEnd/>
            </a:ln>
          </p:spPr>
          <p:txBody>
            <a:bodyPr>
              <a:spAutoFit/>
            </a:bodyPr>
            <a:lstStyle/>
            <a:p>
              <a:pPr eaLnBrk="1" hangingPunct="1"/>
              <a:r>
                <a:rPr lang="zh-CN" altLang="en-US" sz="1600"/>
                <a:t>非计算机专业学生的未来计算能力</a:t>
              </a:r>
            </a:p>
          </p:txBody>
        </p:sp>
      </p:grpSp>
      <p:grpSp>
        <p:nvGrpSpPr>
          <p:cNvPr id="8" name="Group 21"/>
          <p:cNvGrpSpPr>
            <a:grpSpLocks/>
          </p:cNvGrpSpPr>
          <p:nvPr/>
        </p:nvGrpSpPr>
        <p:grpSpPr bwMode="auto">
          <a:xfrm>
            <a:off x="1787525" y="3573463"/>
            <a:ext cx="1363663" cy="455612"/>
            <a:chOff x="1189" y="2661"/>
            <a:chExt cx="859" cy="287"/>
          </a:xfrm>
        </p:grpSpPr>
        <p:sp>
          <p:nvSpPr>
            <p:cNvPr id="27666" name="Line 22"/>
            <p:cNvSpPr>
              <a:spLocks noChangeShapeType="1"/>
            </p:cNvSpPr>
            <p:nvPr/>
          </p:nvSpPr>
          <p:spPr bwMode="auto">
            <a:xfrm>
              <a:off x="1265" y="2945"/>
              <a:ext cx="783" cy="3"/>
            </a:xfrm>
            <a:prstGeom prst="line">
              <a:avLst/>
            </a:prstGeom>
            <a:noFill/>
            <a:ln w="38100">
              <a:solidFill>
                <a:schemeClr val="bg2"/>
              </a:solidFill>
              <a:round/>
              <a:headEnd/>
              <a:tailEnd type="triangle" w="med" len="med"/>
            </a:ln>
          </p:spPr>
          <p:txBody>
            <a:bodyPr/>
            <a:lstStyle/>
            <a:p>
              <a:endParaRPr lang="zh-CN" altLang="en-US"/>
            </a:p>
          </p:txBody>
        </p:sp>
        <p:sp>
          <p:nvSpPr>
            <p:cNvPr id="27667" name="Text Box 23"/>
            <p:cNvSpPr txBox="1">
              <a:spLocks noChangeArrowheads="1"/>
            </p:cNvSpPr>
            <p:nvPr/>
          </p:nvSpPr>
          <p:spPr bwMode="auto">
            <a:xfrm>
              <a:off x="1189" y="2661"/>
              <a:ext cx="824" cy="252"/>
            </a:xfrm>
            <a:prstGeom prst="rect">
              <a:avLst/>
            </a:prstGeom>
            <a:noFill/>
            <a:ln w="9525">
              <a:noFill/>
              <a:miter lim="800000"/>
              <a:headEnd/>
              <a:tailEnd/>
            </a:ln>
          </p:spPr>
          <p:txBody>
            <a:bodyPr wrap="none">
              <a:spAutoFit/>
            </a:bodyPr>
            <a:lstStyle/>
            <a:p>
              <a:pPr eaLnBrk="1" hangingPunct="1"/>
              <a:r>
                <a:rPr lang="zh-CN" altLang="en-US" sz="2000"/>
                <a:t>知识</a:t>
              </a:r>
              <a:r>
                <a:rPr lang="en-US" altLang="zh-CN" sz="2000"/>
                <a:t>/</a:t>
              </a:r>
              <a:r>
                <a:rPr lang="zh-CN" altLang="en-US" sz="2000"/>
                <a:t>技能</a:t>
              </a:r>
              <a:endParaRPr lang="en-US" altLang="zh-CN" sz="2000"/>
            </a:p>
          </p:txBody>
        </p:sp>
      </p:grpSp>
      <p:grpSp>
        <p:nvGrpSpPr>
          <p:cNvPr id="9" name="Group 24"/>
          <p:cNvGrpSpPr>
            <a:grpSpLocks/>
          </p:cNvGrpSpPr>
          <p:nvPr/>
        </p:nvGrpSpPr>
        <p:grpSpPr bwMode="auto">
          <a:xfrm>
            <a:off x="720725" y="2344738"/>
            <a:ext cx="1231900" cy="1368425"/>
            <a:chOff x="1174" y="1521"/>
            <a:chExt cx="776" cy="862"/>
          </a:xfrm>
        </p:grpSpPr>
        <p:sp>
          <p:nvSpPr>
            <p:cNvPr id="27663" name="Line 25"/>
            <p:cNvSpPr>
              <a:spLocks noChangeShapeType="1"/>
            </p:cNvSpPr>
            <p:nvPr/>
          </p:nvSpPr>
          <p:spPr bwMode="auto">
            <a:xfrm flipV="1">
              <a:off x="1555" y="2156"/>
              <a:ext cx="0" cy="227"/>
            </a:xfrm>
            <a:prstGeom prst="line">
              <a:avLst/>
            </a:prstGeom>
            <a:noFill/>
            <a:ln w="38100">
              <a:solidFill>
                <a:schemeClr val="tx1"/>
              </a:solidFill>
              <a:round/>
              <a:headEnd/>
              <a:tailEnd type="triangle" w="med" len="med"/>
            </a:ln>
          </p:spPr>
          <p:txBody>
            <a:bodyPr/>
            <a:lstStyle/>
            <a:p>
              <a:endParaRPr lang="zh-CN" altLang="en-US"/>
            </a:p>
          </p:txBody>
        </p:sp>
        <p:sp>
          <p:nvSpPr>
            <p:cNvPr id="27664" name="Oval 26"/>
            <p:cNvSpPr>
              <a:spLocks noChangeArrowheads="1"/>
            </p:cNvSpPr>
            <p:nvPr/>
          </p:nvSpPr>
          <p:spPr bwMode="auto">
            <a:xfrm>
              <a:off x="1174" y="1521"/>
              <a:ext cx="776" cy="656"/>
            </a:xfrm>
            <a:prstGeom prst="ellipse">
              <a:avLst/>
            </a:prstGeom>
            <a:solidFill>
              <a:schemeClr val="bg1"/>
            </a:solidFill>
            <a:ln w="76200">
              <a:solidFill>
                <a:srgbClr val="FF0000"/>
              </a:solidFill>
              <a:round/>
              <a:headEnd/>
              <a:tailEnd/>
            </a:ln>
            <a:effectLst>
              <a:outerShdw dist="107763" dir="2700000" algn="ctr" rotWithShape="0">
                <a:schemeClr val="bg2">
                  <a:alpha val="50000"/>
                </a:schemeClr>
              </a:outerShdw>
            </a:effectLst>
          </p:spPr>
          <p:txBody>
            <a:bodyPr wrap="none" anchor="ctr"/>
            <a:lstStyle/>
            <a:p>
              <a:pPr eaLnBrk="1" hangingPunct="1"/>
              <a:endParaRPr lang="zh-CN" altLang="en-US" sz="1600"/>
            </a:p>
          </p:txBody>
        </p:sp>
        <p:sp>
          <p:nvSpPr>
            <p:cNvPr id="27665" name="Text Box 27"/>
            <p:cNvSpPr txBox="1">
              <a:spLocks noChangeArrowheads="1"/>
            </p:cNvSpPr>
            <p:nvPr/>
          </p:nvSpPr>
          <p:spPr bwMode="auto">
            <a:xfrm>
              <a:off x="1220" y="1612"/>
              <a:ext cx="643" cy="523"/>
            </a:xfrm>
            <a:prstGeom prst="rect">
              <a:avLst/>
            </a:prstGeom>
            <a:noFill/>
            <a:ln w="9525">
              <a:noFill/>
              <a:miter lim="800000"/>
              <a:headEnd/>
              <a:tailEnd/>
            </a:ln>
          </p:spPr>
          <p:txBody>
            <a:bodyPr>
              <a:spAutoFit/>
            </a:bodyPr>
            <a:lstStyle/>
            <a:p>
              <a:pPr algn="ctr" eaLnBrk="1" hangingPunct="1"/>
              <a:r>
                <a:rPr lang="zh-CN" altLang="en-US" sz="1600"/>
                <a:t>计算思维</a:t>
              </a:r>
            </a:p>
            <a:p>
              <a:pPr algn="ctr" eaLnBrk="1" hangingPunct="1"/>
              <a:r>
                <a:rPr lang="zh-CN" altLang="en-US" sz="1600"/>
                <a:t>的学习和训练</a:t>
              </a:r>
            </a:p>
          </p:txBody>
        </p:sp>
      </p:grpSp>
      <p:pic>
        <p:nvPicPr>
          <p:cNvPr id="1444892" name="Picture 28"/>
          <p:cNvPicPr>
            <a:picLocks noChangeAspect="1" noChangeArrowheads="1"/>
          </p:cNvPicPr>
          <p:nvPr/>
        </p:nvPicPr>
        <p:blipFill>
          <a:blip r:embed="rId3" cstate="print"/>
          <a:srcRect/>
          <a:stretch>
            <a:fillRect/>
          </a:stretch>
        </p:blipFill>
        <p:spPr bwMode="auto">
          <a:xfrm>
            <a:off x="6861175" y="3590925"/>
            <a:ext cx="2047875" cy="1849438"/>
          </a:xfrm>
          <a:prstGeom prst="rect">
            <a:avLst/>
          </a:prstGeom>
          <a:noFill/>
          <a:ln w="9525">
            <a:noFill/>
            <a:miter lim="800000"/>
            <a:headEnd/>
            <a:tailEnd/>
          </a:ln>
        </p:spPr>
      </p:pic>
      <p:sp>
        <p:nvSpPr>
          <p:cNvPr id="1444893" name="Text Box 29"/>
          <p:cNvSpPr txBox="1">
            <a:spLocks noChangeArrowheads="1"/>
          </p:cNvSpPr>
          <p:nvPr/>
        </p:nvSpPr>
        <p:spPr bwMode="auto">
          <a:xfrm>
            <a:off x="7005638" y="4013200"/>
            <a:ext cx="1790700" cy="1077913"/>
          </a:xfrm>
          <a:prstGeom prst="rect">
            <a:avLst/>
          </a:prstGeom>
          <a:noFill/>
          <a:ln w="9525">
            <a:noFill/>
            <a:miter lim="800000"/>
            <a:headEnd/>
            <a:tailEnd/>
          </a:ln>
        </p:spPr>
        <p:txBody>
          <a:bodyPr>
            <a:spAutoFit/>
          </a:bodyPr>
          <a:lstStyle/>
          <a:p>
            <a:pPr eaLnBrk="1" hangingPunct="1"/>
            <a:r>
              <a:rPr lang="en-US" altLang="zh-CN" sz="1600" b="1">
                <a:solidFill>
                  <a:schemeClr val="bg1"/>
                </a:solidFill>
              </a:rPr>
              <a:t>1998</a:t>
            </a:r>
            <a:r>
              <a:rPr lang="zh-CN" altLang="en-US" sz="1600" b="1">
                <a:solidFill>
                  <a:schemeClr val="bg1"/>
                </a:solidFill>
              </a:rPr>
              <a:t>年诺贝尔化学奖奖励给一个计算手段的研究者</a:t>
            </a:r>
            <a:r>
              <a:rPr lang="en-US" altLang="zh-CN" sz="1600" b="1">
                <a:solidFill>
                  <a:schemeClr val="bg1"/>
                </a:solidFill>
              </a:rPr>
              <a:t>-- John Pople</a:t>
            </a:r>
          </a:p>
        </p:txBody>
      </p:sp>
      <p:sp>
        <p:nvSpPr>
          <p:cNvPr id="1444894" name="AutoShape 30"/>
          <p:cNvSpPr>
            <a:spLocks noChangeArrowheads="1"/>
          </p:cNvSpPr>
          <p:nvPr/>
        </p:nvSpPr>
        <p:spPr bwMode="auto">
          <a:xfrm>
            <a:off x="7654925" y="3271838"/>
            <a:ext cx="350838" cy="487362"/>
          </a:xfrm>
          <a:prstGeom prst="upArrow">
            <a:avLst>
              <a:gd name="adj1" fmla="val 50000"/>
              <a:gd name="adj2" fmla="val 34728"/>
            </a:avLst>
          </a:prstGeom>
          <a:solidFill>
            <a:schemeClr val="tx1"/>
          </a:solidFill>
          <a:ln w="9525">
            <a:solidFill>
              <a:schemeClr val="tx1"/>
            </a:solidFill>
            <a:miter lim="800000"/>
            <a:headEnd/>
            <a:tailEnd/>
          </a:ln>
        </p:spPr>
        <p:txBody>
          <a:bodyPr vert="eaVert" wrap="none" anchor="ctr"/>
          <a:lstStyle/>
          <a:p>
            <a:pPr eaLnBrk="1" hangingPunct="1"/>
            <a:endParaRPr lang="zh-CN" altLang="en-US"/>
          </a:p>
        </p:txBody>
      </p:sp>
      <p:sp>
        <p:nvSpPr>
          <p:cNvPr id="1444895" name="Text Box 31"/>
          <p:cNvSpPr txBox="1">
            <a:spLocks noChangeArrowheads="1"/>
          </p:cNvSpPr>
          <p:nvPr/>
        </p:nvSpPr>
        <p:spPr bwMode="auto">
          <a:xfrm>
            <a:off x="6988175" y="1916113"/>
            <a:ext cx="1820863" cy="1323975"/>
          </a:xfrm>
          <a:prstGeom prst="rect">
            <a:avLst/>
          </a:prstGeom>
          <a:noFill/>
          <a:ln w="9525">
            <a:noFill/>
            <a:miter lim="800000"/>
            <a:headEnd/>
            <a:tailEnd/>
          </a:ln>
        </p:spPr>
        <p:txBody>
          <a:bodyPr>
            <a:spAutoFit/>
          </a:bodyPr>
          <a:lstStyle/>
          <a:p>
            <a:pPr eaLnBrk="1" hangingPunct="1"/>
            <a:r>
              <a:rPr lang="zh-CN" altLang="en-US" sz="2000">
                <a:solidFill>
                  <a:srgbClr val="FF0000"/>
                </a:solidFill>
              </a:rPr>
              <a:t>化学学科工作者利用计算手段进行学科的科学研究</a:t>
            </a:r>
          </a:p>
        </p:txBody>
      </p:sp>
      <p:sp>
        <p:nvSpPr>
          <p:cNvPr id="27661" name="Rectangle 32"/>
          <p:cNvSpPr>
            <a:spLocks noChangeArrowheads="1"/>
          </p:cNvSpPr>
          <p:nvPr/>
        </p:nvSpPr>
        <p:spPr bwMode="auto">
          <a:xfrm>
            <a:off x="250825" y="1412875"/>
            <a:ext cx="5145088" cy="457200"/>
          </a:xfrm>
          <a:prstGeom prst="rect">
            <a:avLst/>
          </a:prstGeom>
          <a:noFill/>
          <a:ln w="9525">
            <a:noFill/>
            <a:miter lim="800000"/>
            <a:headEnd/>
            <a:tailEnd/>
          </a:ln>
        </p:spPr>
        <p:txBody>
          <a:bodyPr wrap="none">
            <a:spAutoFit/>
          </a:bodyPr>
          <a:lstStyle/>
          <a:p>
            <a:pPr eaLnBrk="1" hangingPunct="1">
              <a:buFont typeface="Wingdings" pitchFamily="2" charset="2"/>
              <a:buNone/>
            </a:pPr>
            <a:r>
              <a:rPr lang="zh-CN" altLang="en-US" dirty="0"/>
              <a:t>各学科人才的计算思维</a:t>
            </a:r>
            <a:r>
              <a:rPr lang="en-US" altLang="zh-CN" dirty="0"/>
              <a:t>/</a:t>
            </a:r>
            <a:r>
              <a:rPr lang="zh-CN" altLang="en-US" dirty="0"/>
              <a:t>计算能力需求</a:t>
            </a:r>
          </a:p>
        </p:txBody>
      </p:sp>
      <p:sp>
        <p:nvSpPr>
          <p:cNvPr id="27662" name="Text Box 16"/>
          <p:cNvSpPr txBox="1">
            <a:spLocks noChangeArrowheads="1"/>
          </p:cNvSpPr>
          <p:nvPr/>
        </p:nvSpPr>
        <p:spPr bwMode="auto">
          <a:xfrm>
            <a:off x="163513" y="0"/>
            <a:ext cx="7011987" cy="798513"/>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ea typeface="华文中宋" pitchFamily="2" charset="-122"/>
              </a:rPr>
              <a:t>为什么要学习和怎样学习大学计算机课程</a:t>
            </a:r>
            <a:r>
              <a:rPr lang="en-US" altLang="zh-CN" sz="2000" dirty="0">
                <a:ea typeface="华文中宋" pitchFamily="2" charset="-122"/>
              </a:rPr>
              <a:t>?</a:t>
            </a:r>
          </a:p>
          <a:p>
            <a:pPr eaLnBrk="1" hangingPunct="1">
              <a:lnSpc>
                <a:spcPct val="120000"/>
              </a:lnSpc>
            </a:pPr>
            <a:r>
              <a:rPr lang="en-US" altLang="zh-CN" sz="2000" dirty="0">
                <a:ea typeface="华文中宋" pitchFamily="2" charset="-122"/>
              </a:rPr>
              <a:t>(3) </a:t>
            </a:r>
            <a:r>
              <a:rPr lang="zh-CN" altLang="en-US" sz="2000" dirty="0">
                <a:ea typeface="华文中宋" pitchFamily="2" charset="-122"/>
              </a:rPr>
              <a:t>各学科人才需要计算思维，以便形成复合型的创造性思维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44892"/>
                                        </p:tgtEl>
                                        <p:attrNameLst>
                                          <p:attrName>style.visibility</p:attrName>
                                        </p:attrNameLst>
                                      </p:cBhvr>
                                      <p:to>
                                        <p:strVal val="visible"/>
                                      </p:to>
                                    </p:set>
                                    <p:anim calcmode="lin" valueType="num">
                                      <p:cBhvr additive="base">
                                        <p:cTn id="19" dur="500" fill="hold"/>
                                        <p:tgtEl>
                                          <p:spTgt spid="1444892"/>
                                        </p:tgtEl>
                                        <p:attrNameLst>
                                          <p:attrName>ppt_x</p:attrName>
                                        </p:attrNameLst>
                                      </p:cBhvr>
                                      <p:tavLst>
                                        <p:tav tm="0">
                                          <p:val>
                                            <p:strVal val="#ppt_x"/>
                                          </p:val>
                                        </p:tav>
                                        <p:tav tm="100000">
                                          <p:val>
                                            <p:strVal val="#ppt_x"/>
                                          </p:val>
                                        </p:tav>
                                      </p:tavLst>
                                    </p:anim>
                                    <p:anim calcmode="lin" valueType="num">
                                      <p:cBhvr additive="base">
                                        <p:cTn id="20" dur="500" fill="hold"/>
                                        <p:tgtEl>
                                          <p:spTgt spid="144489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44893"/>
                                        </p:tgtEl>
                                        <p:attrNameLst>
                                          <p:attrName>style.visibility</p:attrName>
                                        </p:attrNameLst>
                                      </p:cBhvr>
                                      <p:to>
                                        <p:strVal val="visible"/>
                                      </p:to>
                                    </p:set>
                                    <p:anim calcmode="lin" valueType="num">
                                      <p:cBhvr additive="base">
                                        <p:cTn id="23" dur="500" fill="hold"/>
                                        <p:tgtEl>
                                          <p:spTgt spid="1444893"/>
                                        </p:tgtEl>
                                        <p:attrNameLst>
                                          <p:attrName>ppt_x</p:attrName>
                                        </p:attrNameLst>
                                      </p:cBhvr>
                                      <p:tavLst>
                                        <p:tav tm="0">
                                          <p:val>
                                            <p:strVal val="#ppt_x"/>
                                          </p:val>
                                        </p:tav>
                                        <p:tav tm="100000">
                                          <p:val>
                                            <p:strVal val="#ppt_x"/>
                                          </p:val>
                                        </p:tav>
                                      </p:tavLst>
                                    </p:anim>
                                    <p:anim calcmode="lin" valueType="num">
                                      <p:cBhvr additive="base">
                                        <p:cTn id="24" dur="500" fill="hold"/>
                                        <p:tgtEl>
                                          <p:spTgt spid="144489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44894"/>
                                        </p:tgtEl>
                                        <p:attrNameLst>
                                          <p:attrName>style.visibility</p:attrName>
                                        </p:attrNameLst>
                                      </p:cBhvr>
                                      <p:to>
                                        <p:strVal val="visible"/>
                                      </p:to>
                                    </p:set>
                                    <p:anim calcmode="lin" valueType="num">
                                      <p:cBhvr additive="base">
                                        <p:cTn id="27" dur="500" fill="hold"/>
                                        <p:tgtEl>
                                          <p:spTgt spid="1444894"/>
                                        </p:tgtEl>
                                        <p:attrNameLst>
                                          <p:attrName>ppt_x</p:attrName>
                                        </p:attrNameLst>
                                      </p:cBhvr>
                                      <p:tavLst>
                                        <p:tav tm="0">
                                          <p:val>
                                            <p:strVal val="#ppt_x"/>
                                          </p:val>
                                        </p:tav>
                                        <p:tav tm="100000">
                                          <p:val>
                                            <p:strVal val="#ppt_x"/>
                                          </p:val>
                                        </p:tav>
                                      </p:tavLst>
                                    </p:anim>
                                    <p:anim calcmode="lin" valueType="num">
                                      <p:cBhvr additive="base">
                                        <p:cTn id="28" dur="500" fill="hold"/>
                                        <p:tgtEl>
                                          <p:spTgt spid="144489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44895"/>
                                        </p:tgtEl>
                                        <p:attrNameLst>
                                          <p:attrName>style.visibility</p:attrName>
                                        </p:attrNameLst>
                                      </p:cBhvr>
                                      <p:to>
                                        <p:strVal val="visible"/>
                                      </p:to>
                                    </p:set>
                                    <p:anim calcmode="lin" valueType="num">
                                      <p:cBhvr additive="base">
                                        <p:cTn id="31" dur="500" fill="hold"/>
                                        <p:tgtEl>
                                          <p:spTgt spid="1444895"/>
                                        </p:tgtEl>
                                        <p:attrNameLst>
                                          <p:attrName>ppt_x</p:attrName>
                                        </p:attrNameLst>
                                      </p:cBhvr>
                                      <p:tavLst>
                                        <p:tav tm="0">
                                          <p:val>
                                            <p:strVal val="#ppt_x"/>
                                          </p:val>
                                        </p:tav>
                                        <p:tav tm="100000">
                                          <p:val>
                                            <p:strVal val="#ppt_x"/>
                                          </p:val>
                                        </p:tav>
                                      </p:tavLst>
                                    </p:anim>
                                    <p:anim calcmode="lin" valueType="num">
                                      <p:cBhvr additive="base">
                                        <p:cTn id="32" dur="500" fill="hold"/>
                                        <p:tgtEl>
                                          <p:spTgt spid="144489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44869"/>
                                        </p:tgtEl>
                                        <p:attrNameLst>
                                          <p:attrName>style.visibility</p:attrName>
                                        </p:attrNameLst>
                                      </p:cBhvr>
                                      <p:to>
                                        <p:strVal val="visible"/>
                                      </p:to>
                                    </p:set>
                                    <p:anim calcmode="lin" valueType="num">
                                      <p:cBhvr additive="base">
                                        <p:cTn id="37" dur="500" fill="hold"/>
                                        <p:tgtEl>
                                          <p:spTgt spid="1444869"/>
                                        </p:tgtEl>
                                        <p:attrNameLst>
                                          <p:attrName>ppt_x</p:attrName>
                                        </p:attrNameLst>
                                      </p:cBhvr>
                                      <p:tavLst>
                                        <p:tav tm="0">
                                          <p:val>
                                            <p:strVal val="#ppt_x"/>
                                          </p:val>
                                        </p:tav>
                                        <p:tav tm="100000">
                                          <p:val>
                                            <p:strVal val="#ppt_x"/>
                                          </p:val>
                                        </p:tav>
                                      </p:tavLst>
                                    </p:anim>
                                    <p:anim calcmode="lin" valueType="num">
                                      <p:cBhvr additive="base">
                                        <p:cTn id="38" dur="500" fill="hold"/>
                                        <p:tgtEl>
                                          <p:spTgt spid="144486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869" grpId="0" animBg="1"/>
      <p:bldP spid="1444893" grpId="0"/>
      <p:bldP spid="1444894" grpId="0" animBg="1"/>
      <p:bldP spid="14448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441325" y="3648075"/>
            <a:ext cx="8451850" cy="2457450"/>
            <a:chOff x="335" y="2508"/>
            <a:chExt cx="5324" cy="1548"/>
          </a:xfrm>
        </p:grpSpPr>
        <p:grpSp>
          <p:nvGrpSpPr>
            <p:cNvPr id="29703" name="Group 3"/>
            <p:cNvGrpSpPr>
              <a:grpSpLocks/>
            </p:cNvGrpSpPr>
            <p:nvPr/>
          </p:nvGrpSpPr>
          <p:grpSpPr bwMode="auto">
            <a:xfrm>
              <a:off x="1189" y="2917"/>
              <a:ext cx="4470" cy="1139"/>
              <a:chOff x="690" y="2735"/>
              <a:chExt cx="4470" cy="1139"/>
            </a:xfrm>
          </p:grpSpPr>
          <p:sp>
            <p:nvSpPr>
              <p:cNvPr id="29716" name="Freeform 4"/>
              <p:cNvSpPr>
                <a:spLocks/>
              </p:cNvSpPr>
              <p:nvPr/>
            </p:nvSpPr>
            <p:spPr bwMode="auto">
              <a:xfrm>
                <a:off x="732" y="2736"/>
                <a:ext cx="4337" cy="1098"/>
              </a:xfrm>
              <a:custGeom>
                <a:avLst/>
                <a:gdLst>
                  <a:gd name="T0" fmla="*/ 0 w 4240"/>
                  <a:gd name="T1" fmla="*/ 1098 h 1098"/>
                  <a:gd name="T2" fmla="*/ 1 w 4240"/>
                  <a:gd name="T3" fmla="*/ 768 h 1098"/>
                  <a:gd name="T4" fmla="*/ 1104 w 4240"/>
                  <a:gd name="T5" fmla="*/ 768 h 1098"/>
                  <a:gd name="T6" fmla="*/ 1104 w 4240"/>
                  <a:gd name="T7" fmla="*/ 423 h 1098"/>
                  <a:gd name="T8" fmla="*/ 2093 w 4240"/>
                  <a:gd name="T9" fmla="*/ 423 h 1098"/>
                  <a:gd name="T10" fmla="*/ 2093 w 4240"/>
                  <a:gd name="T11" fmla="*/ 0 h 1098"/>
                  <a:gd name="T12" fmla="*/ 5197 w 4240"/>
                  <a:gd name="T13" fmla="*/ 0 h 1098"/>
                  <a:gd name="T14" fmla="*/ 5185 w 4240"/>
                  <a:gd name="T15" fmla="*/ 1098 h 1098"/>
                  <a:gd name="T16" fmla="*/ 0 w 4240"/>
                  <a:gd name="T17" fmla="*/ 1098 h 10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40"/>
                  <a:gd name="T28" fmla="*/ 0 h 1098"/>
                  <a:gd name="T29" fmla="*/ 4240 w 4240"/>
                  <a:gd name="T30" fmla="*/ 1098 h 10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40" h="1098">
                    <a:moveTo>
                      <a:pt x="0" y="1098"/>
                    </a:moveTo>
                    <a:lnTo>
                      <a:pt x="1" y="768"/>
                    </a:lnTo>
                    <a:lnTo>
                      <a:pt x="899" y="768"/>
                    </a:lnTo>
                    <a:lnTo>
                      <a:pt x="899" y="423"/>
                    </a:lnTo>
                    <a:lnTo>
                      <a:pt x="1706" y="423"/>
                    </a:lnTo>
                    <a:lnTo>
                      <a:pt x="1706" y="0"/>
                    </a:lnTo>
                    <a:lnTo>
                      <a:pt x="4240" y="0"/>
                    </a:lnTo>
                    <a:lnTo>
                      <a:pt x="4230" y="1098"/>
                    </a:lnTo>
                    <a:lnTo>
                      <a:pt x="0" y="1098"/>
                    </a:lnTo>
                    <a:close/>
                  </a:path>
                </a:pathLst>
              </a:custGeom>
              <a:solidFill>
                <a:srgbClr val="DDDDFF"/>
              </a:solidFill>
              <a:ln w="9525">
                <a:solidFill>
                  <a:schemeClr val="tx1"/>
                </a:solidFill>
                <a:round/>
                <a:headEnd/>
                <a:tailEnd/>
              </a:ln>
            </p:spPr>
            <p:txBody>
              <a:bodyPr/>
              <a:lstStyle/>
              <a:p>
                <a:endParaRPr lang="zh-CN" altLang="en-US"/>
              </a:p>
            </p:txBody>
          </p:sp>
          <p:sp>
            <p:nvSpPr>
              <p:cNvPr id="29717" name="Text Box 5"/>
              <p:cNvSpPr txBox="1">
                <a:spLocks noChangeArrowheads="1"/>
              </p:cNvSpPr>
              <p:nvPr/>
            </p:nvSpPr>
            <p:spPr bwMode="auto">
              <a:xfrm>
                <a:off x="690" y="3525"/>
                <a:ext cx="2378" cy="349"/>
              </a:xfrm>
              <a:prstGeom prst="rect">
                <a:avLst/>
              </a:prstGeom>
              <a:noFill/>
              <a:ln w="9525">
                <a:noFill/>
                <a:miter lim="800000"/>
                <a:headEnd/>
                <a:tailEnd/>
              </a:ln>
            </p:spPr>
            <p:txBody>
              <a:bodyPr wrap="none">
                <a:spAutoFit/>
              </a:bodyPr>
              <a:lstStyle/>
              <a:p>
                <a:pPr eaLnBrk="1" hangingPunct="1"/>
                <a:r>
                  <a:rPr lang="zh-CN" altLang="en-US" sz="1600" i="1">
                    <a:latin typeface="宋体" pitchFamily="2" charset="-122"/>
                  </a:rPr>
                  <a:t>“</a:t>
                </a:r>
                <a:r>
                  <a:rPr lang="zh-CN" altLang="en-US" sz="1600" i="1"/>
                  <a:t>看山是山，看水是水</a:t>
                </a:r>
                <a:r>
                  <a:rPr lang="zh-CN" altLang="en-US" sz="1600" i="1">
                    <a:latin typeface="宋体" pitchFamily="2" charset="-122"/>
                  </a:rPr>
                  <a:t>”</a:t>
                </a:r>
                <a:endParaRPr lang="zh-CN" altLang="en-US" sz="1600" i="1"/>
              </a:p>
              <a:p>
                <a:pPr eaLnBrk="1" hangingPunct="1"/>
                <a:r>
                  <a:rPr lang="en-US" altLang="zh-CN" sz="1400" i="1">
                    <a:solidFill>
                      <a:srgbClr val="FF0000"/>
                    </a:solidFill>
                    <a:latin typeface="宋体" pitchFamily="2" charset="-122"/>
                  </a:rPr>
                  <a:t>“</a:t>
                </a:r>
                <a:r>
                  <a:rPr lang="zh-CN" altLang="en-US" sz="1400" i="1">
                    <a:solidFill>
                      <a:srgbClr val="FF0000"/>
                    </a:solidFill>
                  </a:rPr>
                  <a:t>昨夜西风凋碧树，独上高楼，望尽天涯路</a:t>
                </a:r>
                <a:r>
                  <a:rPr lang="en-US" altLang="zh-CN" sz="1400" i="1">
                    <a:solidFill>
                      <a:srgbClr val="FF0000"/>
                    </a:solidFill>
                    <a:latin typeface="宋体" pitchFamily="2" charset="-122"/>
                  </a:rPr>
                  <a:t>”</a:t>
                </a:r>
                <a:endParaRPr lang="en-US" altLang="zh-CN" sz="1400" i="1">
                  <a:solidFill>
                    <a:srgbClr val="FF0000"/>
                  </a:solidFill>
                </a:endParaRPr>
              </a:p>
            </p:txBody>
          </p:sp>
          <p:sp>
            <p:nvSpPr>
              <p:cNvPr id="29718" name="Text Box 6"/>
              <p:cNvSpPr txBox="1">
                <a:spLocks noChangeArrowheads="1"/>
              </p:cNvSpPr>
              <p:nvPr/>
            </p:nvSpPr>
            <p:spPr bwMode="auto">
              <a:xfrm>
                <a:off x="1612" y="3147"/>
                <a:ext cx="2039" cy="349"/>
              </a:xfrm>
              <a:prstGeom prst="rect">
                <a:avLst/>
              </a:prstGeom>
              <a:noFill/>
              <a:ln w="9525">
                <a:noFill/>
                <a:miter lim="800000"/>
                <a:headEnd/>
                <a:tailEnd/>
              </a:ln>
            </p:spPr>
            <p:txBody>
              <a:bodyPr wrap="none">
                <a:spAutoFit/>
              </a:bodyPr>
              <a:lstStyle/>
              <a:p>
                <a:pPr eaLnBrk="1" hangingPunct="1"/>
                <a:r>
                  <a:rPr lang="zh-CN" altLang="en-US" sz="1600" i="1">
                    <a:latin typeface="宋体" pitchFamily="2" charset="-122"/>
                  </a:rPr>
                  <a:t>“</a:t>
                </a:r>
                <a:r>
                  <a:rPr lang="zh-CN" altLang="en-US" sz="1600" i="1"/>
                  <a:t>看山不是山，看水不是水</a:t>
                </a:r>
                <a:r>
                  <a:rPr lang="zh-CN" altLang="en-US" sz="1600" i="1">
                    <a:latin typeface="宋体" pitchFamily="2" charset="-122"/>
                  </a:rPr>
                  <a:t>”</a:t>
                </a:r>
                <a:endParaRPr lang="zh-CN" altLang="en-US" sz="1600" i="1"/>
              </a:p>
              <a:p>
                <a:pPr eaLnBrk="1" hangingPunct="1"/>
                <a:r>
                  <a:rPr lang="zh-CN" altLang="en-US" sz="1400" i="1">
                    <a:solidFill>
                      <a:srgbClr val="FF0000"/>
                    </a:solidFill>
                    <a:latin typeface="宋体" pitchFamily="2" charset="-122"/>
                  </a:rPr>
                  <a:t>“</a:t>
                </a:r>
                <a:r>
                  <a:rPr lang="zh-CN" altLang="en-US" sz="1400" i="1">
                    <a:solidFill>
                      <a:srgbClr val="FF0000"/>
                    </a:solidFill>
                  </a:rPr>
                  <a:t>衣带渐宽终不悔，为伊销得人憔悴</a:t>
                </a:r>
                <a:r>
                  <a:rPr lang="en-US" altLang="zh-CN" sz="1400" i="1">
                    <a:solidFill>
                      <a:srgbClr val="FF0000"/>
                    </a:solidFill>
                    <a:latin typeface="宋体" pitchFamily="2" charset="-122"/>
                  </a:rPr>
                  <a:t>”</a:t>
                </a:r>
                <a:endParaRPr lang="en-US" altLang="zh-CN" sz="1400" i="1">
                  <a:solidFill>
                    <a:srgbClr val="FF0000"/>
                  </a:solidFill>
                </a:endParaRPr>
              </a:p>
            </p:txBody>
          </p:sp>
          <p:sp>
            <p:nvSpPr>
              <p:cNvPr id="29719" name="Text Box 7"/>
              <p:cNvSpPr txBox="1">
                <a:spLocks noChangeArrowheads="1"/>
              </p:cNvSpPr>
              <p:nvPr/>
            </p:nvSpPr>
            <p:spPr bwMode="auto">
              <a:xfrm>
                <a:off x="2441" y="2735"/>
                <a:ext cx="2719" cy="349"/>
              </a:xfrm>
              <a:prstGeom prst="rect">
                <a:avLst/>
              </a:prstGeom>
              <a:noFill/>
              <a:ln w="9525">
                <a:noFill/>
                <a:miter lim="800000"/>
                <a:headEnd/>
                <a:tailEnd/>
              </a:ln>
            </p:spPr>
            <p:txBody>
              <a:bodyPr>
                <a:spAutoFit/>
              </a:bodyPr>
              <a:lstStyle/>
              <a:p>
                <a:pPr eaLnBrk="1" hangingPunct="1"/>
                <a:r>
                  <a:rPr lang="zh-CN" altLang="en-US" sz="1600" i="1">
                    <a:latin typeface="宋体" pitchFamily="2" charset="-122"/>
                  </a:rPr>
                  <a:t>“</a:t>
                </a:r>
                <a:r>
                  <a:rPr lang="zh-CN" altLang="en-US" sz="1600" i="1"/>
                  <a:t>看山还是山，看水还是水</a:t>
                </a:r>
                <a:r>
                  <a:rPr lang="zh-CN" altLang="en-US" sz="1600" i="1">
                    <a:latin typeface="宋体" pitchFamily="2" charset="-122"/>
                  </a:rPr>
                  <a:t>”</a:t>
                </a:r>
                <a:endParaRPr lang="zh-CN" altLang="en-US" sz="1600" i="1"/>
              </a:p>
              <a:p>
                <a:pPr eaLnBrk="1" hangingPunct="1"/>
                <a:r>
                  <a:rPr lang="zh-CN" altLang="en-US" sz="1400" i="1">
                    <a:solidFill>
                      <a:srgbClr val="FF0000"/>
                    </a:solidFill>
                    <a:latin typeface="宋体" pitchFamily="2" charset="-122"/>
                  </a:rPr>
                  <a:t>“</a:t>
                </a:r>
                <a:r>
                  <a:rPr lang="zh-CN" altLang="en-US" sz="1400" i="1">
                    <a:solidFill>
                      <a:srgbClr val="FF0000"/>
                    </a:solidFill>
                  </a:rPr>
                  <a:t>众里寻她千百度，蓦然回首，那人却在灯火阑珊处</a:t>
                </a:r>
                <a:r>
                  <a:rPr lang="en-US" altLang="zh-CN" sz="1400" i="1">
                    <a:solidFill>
                      <a:srgbClr val="FF0000"/>
                    </a:solidFill>
                    <a:latin typeface="宋体" pitchFamily="2" charset="-122"/>
                  </a:rPr>
                  <a:t>”</a:t>
                </a:r>
                <a:endParaRPr lang="en-US" altLang="zh-CN" sz="1400" i="1">
                  <a:solidFill>
                    <a:srgbClr val="FF0000"/>
                  </a:solidFill>
                </a:endParaRPr>
              </a:p>
            </p:txBody>
          </p:sp>
          <p:sp>
            <p:nvSpPr>
              <p:cNvPr id="29720" name="Text Box 8"/>
              <p:cNvSpPr txBox="1">
                <a:spLocks noChangeArrowheads="1"/>
              </p:cNvSpPr>
              <p:nvPr/>
            </p:nvSpPr>
            <p:spPr bwMode="auto">
              <a:xfrm>
                <a:off x="3890" y="3503"/>
                <a:ext cx="1134" cy="291"/>
              </a:xfrm>
              <a:prstGeom prst="rect">
                <a:avLst/>
              </a:prstGeom>
              <a:noFill/>
              <a:ln w="9525">
                <a:noFill/>
                <a:miter lim="800000"/>
                <a:headEnd/>
                <a:tailEnd/>
              </a:ln>
            </p:spPr>
            <p:txBody>
              <a:bodyPr>
                <a:spAutoFit/>
              </a:bodyPr>
              <a:lstStyle/>
              <a:p>
                <a:pPr eaLnBrk="1" hangingPunct="1"/>
                <a:r>
                  <a:rPr lang="en-US" altLang="zh-CN" sz="1200"/>
                  <a:t>From </a:t>
                </a:r>
                <a:r>
                  <a:rPr lang="zh-CN" altLang="en-US" sz="1200"/>
                  <a:t>王国维</a:t>
                </a:r>
                <a:r>
                  <a:rPr lang="zh-CN" altLang="en-US" sz="1200">
                    <a:latin typeface="宋体" pitchFamily="2" charset="-122"/>
                  </a:rPr>
                  <a:t>“</a:t>
                </a:r>
                <a:r>
                  <a:rPr lang="zh-CN" altLang="en-US" sz="1200"/>
                  <a:t>人间词话</a:t>
                </a:r>
                <a:r>
                  <a:rPr lang="en-US" altLang="zh-CN" sz="1200">
                    <a:latin typeface="宋体" pitchFamily="2" charset="-122"/>
                  </a:rPr>
                  <a:t>”</a:t>
                </a:r>
                <a:r>
                  <a:rPr lang="zh-CN" altLang="en-US" sz="1200"/>
                  <a:t>关于</a:t>
                </a:r>
                <a:r>
                  <a:rPr lang="zh-CN" altLang="en-US" sz="1200">
                    <a:latin typeface="宋体" pitchFamily="2" charset="-122"/>
                  </a:rPr>
                  <a:t>“</a:t>
                </a:r>
                <a:r>
                  <a:rPr lang="zh-CN" altLang="en-US" sz="1200"/>
                  <a:t>境界</a:t>
                </a:r>
                <a:r>
                  <a:rPr lang="zh-CN" altLang="en-US" sz="1200">
                    <a:latin typeface="宋体" pitchFamily="2" charset="-122"/>
                  </a:rPr>
                  <a:t>”</a:t>
                </a:r>
                <a:r>
                  <a:rPr lang="zh-CN" altLang="en-US" sz="1200"/>
                  <a:t>的阐述</a:t>
                </a:r>
                <a:endParaRPr lang="en-US" altLang="zh-CN" sz="1200"/>
              </a:p>
            </p:txBody>
          </p:sp>
        </p:grpSp>
        <p:sp>
          <p:nvSpPr>
            <p:cNvPr id="29704" name="Text Box 9"/>
            <p:cNvSpPr txBox="1">
              <a:spLocks noChangeArrowheads="1"/>
            </p:cNvSpPr>
            <p:nvPr/>
          </p:nvSpPr>
          <p:spPr bwMode="auto">
            <a:xfrm>
              <a:off x="1179" y="3297"/>
              <a:ext cx="1022" cy="366"/>
            </a:xfrm>
            <a:prstGeom prst="rect">
              <a:avLst/>
            </a:prstGeom>
            <a:noFill/>
            <a:ln w="9525">
              <a:noFill/>
              <a:miter lim="800000"/>
              <a:headEnd/>
              <a:tailEnd/>
            </a:ln>
          </p:spPr>
          <p:txBody>
            <a:bodyPr>
              <a:spAutoFit/>
            </a:bodyPr>
            <a:lstStyle/>
            <a:p>
              <a:pPr eaLnBrk="1" hangingPunct="1"/>
              <a:r>
                <a:rPr lang="zh-CN" altLang="en-US" sz="1600">
                  <a:solidFill>
                    <a:srgbClr val="0000CC"/>
                  </a:solidFill>
                </a:rPr>
                <a:t>贯通，看得远，才能认识准确</a:t>
              </a:r>
            </a:p>
          </p:txBody>
        </p:sp>
        <p:sp>
          <p:nvSpPr>
            <p:cNvPr id="29705" name="Text Box 10"/>
            <p:cNvSpPr txBox="1">
              <a:spLocks noChangeArrowheads="1"/>
            </p:cNvSpPr>
            <p:nvPr/>
          </p:nvSpPr>
          <p:spPr bwMode="auto">
            <a:xfrm>
              <a:off x="1903" y="2923"/>
              <a:ext cx="1034" cy="366"/>
            </a:xfrm>
            <a:prstGeom prst="rect">
              <a:avLst/>
            </a:prstGeom>
            <a:noFill/>
            <a:ln w="9525">
              <a:noFill/>
              <a:miter lim="800000"/>
              <a:headEnd/>
              <a:tailEnd/>
            </a:ln>
          </p:spPr>
          <p:txBody>
            <a:bodyPr>
              <a:spAutoFit/>
            </a:bodyPr>
            <a:lstStyle/>
            <a:p>
              <a:pPr eaLnBrk="1" hangingPunct="1"/>
              <a:r>
                <a:rPr lang="zh-CN" altLang="en-US" sz="1600">
                  <a:solidFill>
                    <a:srgbClr val="0000CC"/>
                  </a:solidFill>
                </a:rPr>
                <a:t>浮想联翩，由此及彼，才能发现</a:t>
              </a:r>
              <a:endParaRPr lang="en-US" altLang="zh-CN" sz="1600">
                <a:solidFill>
                  <a:srgbClr val="0000CC"/>
                </a:solidFill>
              </a:endParaRPr>
            </a:p>
          </p:txBody>
        </p:sp>
        <p:sp>
          <p:nvSpPr>
            <p:cNvPr id="29706" name="Text Box 11"/>
            <p:cNvSpPr txBox="1">
              <a:spLocks noChangeArrowheads="1"/>
            </p:cNvSpPr>
            <p:nvPr/>
          </p:nvSpPr>
          <p:spPr bwMode="auto">
            <a:xfrm>
              <a:off x="2903" y="2525"/>
              <a:ext cx="1670" cy="366"/>
            </a:xfrm>
            <a:prstGeom prst="rect">
              <a:avLst/>
            </a:prstGeom>
            <a:noFill/>
            <a:ln w="9525">
              <a:noFill/>
              <a:miter lim="800000"/>
              <a:headEnd/>
              <a:tailEnd/>
            </a:ln>
          </p:spPr>
          <p:txBody>
            <a:bodyPr>
              <a:spAutoFit/>
            </a:bodyPr>
            <a:lstStyle/>
            <a:p>
              <a:pPr eaLnBrk="1" hangingPunct="1"/>
              <a:r>
                <a:rPr lang="zh-CN" altLang="en-US" sz="1600">
                  <a:solidFill>
                    <a:srgbClr val="0000CC"/>
                  </a:solidFill>
                </a:rPr>
                <a:t>不断训练，不断理解，才能找出本质，才能创新</a:t>
              </a:r>
              <a:endParaRPr lang="en-US" altLang="zh-CN" sz="1600">
                <a:solidFill>
                  <a:srgbClr val="0000CC"/>
                </a:solidFill>
              </a:endParaRPr>
            </a:p>
          </p:txBody>
        </p:sp>
        <p:grpSp>
          <p:nvGrpSpPr>
            <p:cNvPr id="29707" name="Group 12"/>
            <p:cNvGrpSpPr>
              <a:grpSpLocks/>
            </p:cNvGrpSpPr>
            <p:nvPr/>
          </p:nvGrpSpPr>
          <p:grpSpPr bwMode="auto">
            <a:xfrm>
              <a:off x="1097" y="2946"/>
              <a:ext cx="822" cy="372"/>
              <a:chOff x="606" y="2748"/>
              <a:chExt cx="822" cy="372"/>
            </a:xfrm>
          </p:grpSpPr>
          <p:sp>
            <p:nvSpPr>
              <p:cNvPr id="29714" name="Oval 13"/>
              <p:cNvSpPr>
                <a:spLocks noChangeArrowheads="1"/>
              </p:cNvSpPr>
              <p:nvPr/>
            </p:nvSpPr>
            <p:spPr bwMode="auto">
              <a:xfrm>
                <a:off x="606" y="2748"/>
                <a:ext cx="822" cy="372"/>
              </a:xfrm>
              <a:prstGeom prst="ellipse">
                <a:avLst/>
              </a:prstGeom>
              <a:solidFill>
                <a:srgbClr val="FF0000"/>
              </a:solidFill>
              <a:ln w="9525">
                <a:solidFill>
                  <a:schemeClr val="tx1"/>
                </a:solidFill>
                <a:round/>
                <a:headEnd/>
                <a:tailEnd/>
              </a:ln>
            </p:spPr>
            <p:txBody>
              <a:bodyPr wrap="none" anchor="ctr"/>
              <a:lstStyle/>
              <a:p>
                <a:pPr eaLnBrk="1" hangingPunct="1"/>
                <a:endParaRPr lang="zh-CN" altLang="en-US" sz="1600"/>
              </a:p>
            </p:txBody>
          </p:sp>
          <p:sp>
            <p:nvSpPr>
              <p:cNvPr id="29715" name="Text Box 14"/>
              <p:cNvSpPr txBox="1">
                <a:spLocks noChangeArrowheads="1"/>
              </p:cNvSpPr>
              <p:nvPr/>
            </p:nvSpPr>
            <p:spPr bwMode="auto">
              <a:xfrm>
                <a:off x="632" y="2833"/>
                <a:ext cx="756" cy="212"/>
              </a:xfrm>
              <a:prstGeom prst="rect">
                <a:avLst/>
              </a:prstGeom>
              <a:noFill/>
              <a:ln w="9525">
                <a:noFill/>
                <a:miter lim="800000"/>
                <a:headEnd/>
                <a:tailEnd/>
              </a:ln>
            </p:spPr>
            <p:txBody>
              <a:bodyPr wrap="none">
                <a:spAutoFit/>
              </a:bodyPr>
              <a:lstStyle/>
              <a:p>
                <a:pPr eaLnBrk="1" hangingPunct="1"/>
                <a:r>
                  <a:rPr lang="zh-CN" altLang="en-US" sz="1600"/>
                  <a:t>联想与贯通</a:t>
                </a:r>
                <a:endParaRPr lang="en-US" altLang="zh-CN" sz="1600"/>
              </a:p>
            </p:txBody>
          </p:sp>
        </p:grpSp>
        <p:grpSp>
          <p:nvGrpSpPr>
            <p:cNvPr id="29708" name="Group 15"/>
            <p:cNvGrpSpPr>
              <a:grpSpLocks/>
            </p:cNvGrpSpPr>
            <p:nvPr/>
          </p:nvGrpSpPr>
          <p:grpSpPr bwMode="auto">
            <a:xfrm>
              <a:off x="2009" y="2508"/>
              <a:ext cx="822" cy="372"/>
              <a:chOff x="1510" y="2326"/>
              <a:chExt cx="822" cy="372"/>
            </a:xfrm>
          </p:grpSpPr>
          <p:sp>
            <p:nvSpPr>
              <p:cNvPr id="29712" name="Oval 16"/>
              <p:cNvSpPr>
                <a:spLocks noChangeArrowheads="1"/>
              </p:cNvSpPr>
              <p:nvPr/>
            </p:nvSpPr>
            <p:spPr bwMode="auto">
              <a:xfrm>
                <a:off x="1510" y="2326"/>
                <a:ext cx="822" cy="372"/>
              </a:xfrm>
              <a:prstGeom prst="ellipse">
                <a:avLst/>
              </a:prstGeom>
              <a:solidFill>
                <a:srgbClr val="DDDDDD"/>
              </a:solidFill>
              <a:ln w="9525">
                <a:solidFill>
                  <a:schemeClr val="tx1"/>
                </a:solidFill>
                <a:round/>
                <a:headEnd/>
                <a:tailEnd/>
              </a:ln>
            </p:spPr>
            <p:txBody>
              <a:bodyPr wrap="none" anchor="ctr"/>
              <a:lstStyle/>
              <a:p>
                <a:pPr eaLnBrk="1" hangingPunct="1"/>
                <a:endParaRPr lang="zh-CN" altLang="en-US" sz="1600"/>
              </a:p>
            </p:txBody>
          </p:sp>
          <p:sp>
            <p:nvSpPr>
              <p:cNvPr id="29713" name="Text Box 17"/>
              <p:cNvSpPr txBox="1">
                <a:spLocks noChangeArrowheads="1"/>
              </p:cNvSpPr>
              <p:nvPr/>
            </p:nvSpPr>
            <p:spPr bwMode="auto">
              <a:xfrm>
                <a:off x="1536" y="2411"/>
                <a:ext cx="756" cy="212"/>
              </a:xfrm>
              <a:prstGeom prst="rect">
                <a:avLst/>
              </a:prstGeom>
              <a:noFill/>
              <a:ln w="9525">
                <a:noFill/>
                <a:miter lim="800000"/>
                <a:headEnd/>
                <a:tailEnd/>
              </a:ln>
            </p:spPr>
            <p:txBody>
              <a:bodyPr wrap="none">
                <a:spAutoFit/>
              </a:bodyPr>
              <a:lstStyle/>
              <a:p>
                <a:pPr eaLnBrk="1" hangingPunct="1"/>
                <a:r>
                  <a:rPr lang="zh-CN" altLang="en-US" sz="1600"/>
                  <a:t>训练与实践</a:t>
                </a:r>
              </a:p>
            </p:txBody>
          </p:sp>
        </p:grpSp>
        <p:grpSp>
          <p:nvGrpSpPr>
            <p:cNvPr id="29709" name="Group 18"/>
            <p:cNvGrpSpPr>
              <a:grpSpLocks/>
            </p:cNvGrpSpPr>
            <p:nvPr/>
          </p:nvGrpSpPr>
          <p:grpSpPr bwMode="auto">
            <a:xfrm>
              <a:off x="335" y="3497"/>
              <a:ext cx="822" cy="372"/>
              <a:chOff x="335" y="3665"/>
              <a:chExt cx="822" cy="372"/>
            </a:xfrm>
          </p:grpSpPr>
          <p:sp>
            <p:nvSpPr>
              <p:cNvPr id="29710" name="Oval 19"/>
              <p:cNvSpPr>
                <a:spLocks noChangeArrowheads="1"/>
              </p:cNvSpPr>
              <p:nvPr/>
            </p:nvSpPr>
            <p:spPr bwMode="auto">
              <a:xfrm>
                <a:off x="335" y="3665"/>
                <a:ext cx="822" cy="372"/>
              </a:xfrm>
              <a:prstGeom prst="ellipse">
                <a:avLst/>
              </a:prstGeom>
              <a:solidFill>
                <a:srgbClr val="DDDDDD"/>
              </a:solidFill>
              <a:ln w="9525">
                <a:solidFill>
                  <a:schemeClr val="tx1"/>
                </a:solidFill>
                <a:round/>
                <a:headEnd/>
                <a:tailEnd/>
              </a:ln>
            </p:spPr>
            <p:txBody>
              <a:bodyPr wrap="none" anchor="ctr"/>
              <a:lstStyle/>
              <a:p>
                <a:pPr eaLnBrk="1" hangingPunct="1"/>
                <a:endParaRPr lang="zh-CN" altLang="en-US" sz="1600"/>
              </a:p>
            </p:txBody>
          </p:sp>
          <p:sp>
            <p:nvSpPr>
              <p:cNvPr id="29711" name="Text Box 20"/>
              <p:cNvSpPr txBox="1">
                <a:spLocks noChangeArrowheads="1"/>
              </p:cNvSpPr>
              <p:nvPr/>
            </p:nvSpPr>
            <p:spPr bwMode="auto">
              <a:xfrm>
                <a:off x="374" y="3742"/>
                <a:ext cx="756" cy="212"/>
              </a:xfrm>
              <a:prstGeom prst="rect">
                <a:avLst/>
              </a:prstGeom>
              <a:noFill/>
              <a:ln w="9525">
                <a:noFill/>
                <a:miter lim="800000"/>
                <a:headEnd/>
                <a:tailEnd/>
              </a:ln>
            </p:spPr>
            <p:txBody>
              <a:bodyPr wrap="none">
                <a:spAutoFit/>
              </a:bodyPr>
              <a:lstStyle/>
              <a:p>
                <a:pPr eaLnBrk="1" hangingPunct="1"/>
                <a:r>
                  <a:rPr lang="zh-CN" altLang="en-US" sz="1600"/>
                  <a:t>概念与知识</a:t>
                </a:r>
                <a:endParaRPr lang="en-US" altLang="zh-CN" sz="1600"/>
              </a:p>
            </p:txBody>
          </p:sp>
        </p:grpSp>
      </p:grpSp>
      <p:sp>
        <p:nvSpPr>
          <p:cNvPr id="29699" name="Text Box 9"/>
          <p:cNvSpPr txBox="1">
            <a:spLocks noChangeArrowheads="1"/>
          </p:cNvSpPr>
          <p:nvPr/>
        </p:nvSpPr>
        <p:spPr bwMode="auto">
          <a:xfrm>
            <a:off x="368300" y="1808163"/>
            <a:ext cx="8775700" cy="1533525"/>
          </a:xfrm>
          <a:prstGeom prst="rect">
            <a:avLst/>
          </a:prstGeom>
          <a:noFill/>
          <a:ln w="9525">
            <a:noFill/>
            <a:miter lim="800000"/>
            <a:headEnd/>
            <a:tailEnd/>
          </a:ln>
        </p:spPr>
        <p:txBody>
          <a:bodyPr>
            <a:spAutoFit/>
          </a:bodyPr>
          <a:lstStyle/>
          <a:p>
            <a:pPr eaLnBrk="1" hangingPunct="1">
              <a:lnSpc>
                <a:spcPct val="130000"/>
              </a:lnSpc>
              <a:buClr>
                <a:srgbClr val="FF5050"/>
              </a:buClr>
              <a:buFont typeface="Wingdings" pitchFamily="2" charset="2"/>
              <a:buChar char="l"/>
            </a:pPr>
            <a:r>
              <a:rPr lang="en-US" altLang="zh-CN" sz="1800">
                <a:latin typeface="宋体" pitchFamily="2" charset="-122"/>
              </a:rPr>
              <a:t>“</a:t>
            </a:r>
            <a:r>
              <a:rPr lang="zh-CN" altLang="en-US" sz="1800">
                <a:latin typeface="Times New Roman" pitchFamily="18" charset="0"/>
              </a:rPr>
              <a:t>计算机</a:t>
            </a:r>
            <a:r>
              <a:rPr lang="en-US" altLang="zh-CN" sz="1800">
                <a:latin typeface="宋体" pitchFamily="2" charset="-122"/>
              </a:rPr>
              <a:t>”</a:t>
            </a:r>
            <a:r>
              <a:rPr lang="zh-CN" altLang="en-US" sz="1800">
                <a:latin typeface="Times New Roman" pitchFamily="18" charset="0"/>
              </a:rPr>
              <a:t>的思维</a:t>
            </a:r>
            <a:r>
              <a:rPr lang="en-US" altLang="zh-CN" sz="1800">
                <a:latin typeface="Times New Roman" pitchFamily="18" charset="0"/>
              </a:rPr>
              <a:t>: </a:t>
            </a:r>
            <a:r>
              <a:rPr lang="zh-CN" altLang="en-US" sz="1800">
                <a:solidFill>
                  <a:srgbClr val="3333CC"/>
                </a:solidFill>
                <a:latin typeface="Times New Roman" pitchFamily="18" charset="0"/>
              </a:rPr>
              <a:t>计算机是如何工作的</a:t>
            </a:r>
            <a:r>
              <a:rPr lang="en-US" altLang="zh-CN" sz="1800">
                <a:solidFill>
                  <a:srgbClr val="3333CC"/>
                </a:solidFill>
                <a:latin typeface="Times New Roman" pitchFamily="18" charset="0"/>
              </a:rPr>
              <a:t>? </a:t>
            </a:r>
            <a:r>
              <a:rPr lang="zh-CN" altLang="en-US" sz="1800">
                <a:solidFill>
                  <a:srgbClr val="3333CC"/>
                </a:solidFill>
                <a:latin typeface="Times New Roman" pitchFamily="18" charset="0"/>
              </a:rPr>
              <a:t>计算机的功能是如何越来越强大的</a:t>
            </a:r>
            <a:r>
              <a:rPr lang="en-US" altLang="zh-CN" sz="1800">
                <a:solidFill>
                  <a:srgbClr val="3333CC"/>
                </a:solidFill>
                <a:latin typeface="Times New Roman" pitchFamily="18" charset="0"/>
              </a:rPr>
              <a:t>?</a:t>
            </a:r>
          </a:p>
          <a:p>
            <a:pPr eaLnBrk="1" hangingPunct="1">
              <a:lnSpc>
                <a:spcPct val="130000"/>
              </a:lnSpc>
              <a:buClr>
                <a:srgbClr val="FF5050"/>
              </a:buClr>
              <a:buFont typeface="Wingdings" pitchFamily="2" charset="2"/>
              <a:buChar char="l"/>
            </a:pPr>
            <a:r>
              <a:rPr lang="zh-CN" altLang="en-US" sz="1800">
                <a:latin typeface="Times New Roman" pitchFamily="18" charset="0"/>
              </a:rPr>
              <a:t>利用计算机的思维</a:t>
            </a:r>
            <a:r>
              <a:rPr lang="en-US" altLang="zh-CN" sz="1800">
                <a:latin typeface="Times New Roman" pitchFamily="18" charset="0"/>
              </a:rPr>
              <a:t>: </a:t>
            </a:r>
            <a:r>
              <a:rPr lang="zh-CN" altLang="en-US" sz="1800">
                <a:solidFill>
                  <a:srgbClr val="3333CC"/>
                </a:solidFill>
                <a:latin typeface="Times New Roman" pitchFamily="18" charset="0"/>
              </a:rPr>
              <a:t>现实世界的各种事物如何利用计算机来进行控制和处理</a:t>
            </a:r>
            <a:r>
              <a:rPr lang="en-US" altLang="zh-CN" sz="1800">
                <a:solidFill>
                  <a:srgbClr val="3333CC"/>
                </a:solidFill>
                <a:latin typeface="Times New Roman" pitchFamily="18" charset="0"/>
              </a:rPr>
              <a:t>?  </a:t>
            </a:r>
          </a:p>
          <a:p>
            <a:pPr eaLnBrk="1" hangingPunct="1">
              <a:lnSpc>
                <a:spcPct val="130000"/>
              </a:lnSpc>
              <a:buClr>
                <a:srgbClr val="0066FF"/>
              </a:buClr>
              <a:buFont typeface="Wingdings" pitchFamily="2" charset="2"/>
              <a:buChar char="u"/>
            </a:pPr>
            <a:r>
              <a:rPr lang="zh-CN" altLang="en-US" sz="1800">
                <a:latin typeface="Times New Roman" pitchFamily="18" charset="0"/>
              </a:rPr>
              <a:t>计算思维</a:t>
            </a:r>
            <a:r>
              <a:rPr lang="en-US" altLang="zh-CN" sz="1800">
                <a:latin typeface="Times New Roman" pitchFamily="18" charset="0"/>
              </a:rPr>
              <a:t>(Computational Thinking)</a:t>
            </a:r>
            <a:r>
              <a:rPr lang="zh-CN" altLang="en-US" sz="1800">
                <a:solidFill>
                  <a:srgbClr val="3333CC"/>
                </a:solidFill>
                <a:latin typeface="Times New Roman" pitchFamily="18" charset="0"/>
              </a:rPr>
              <a:t>是运用计算机科学的基础概念去求解问题、设计系统和理解人类行为，其本质是抽象和自动化</a:t>
            </a:r>
            <a:r>
              <a:rPr lang="en-US" altLang="zh-CN" sz="1800">
                <a:solidFill>
                  <a:srgbClr val="3333CC"/>
                </a:solidFill>
                <a:latin typeface="Times New Roman" pitchFamily="18" charset="0"/>
              </a:rPr>
              <a:t>——from </a:t>
            </a:r>
            <a:r>
              <a:rPr lang="zh-CN" altLang="en-US" sz="1800">
                <a:solidFill>
                  <a:srgbClr val="3333CC"/>
                </a:solidFill>
                <a:latin typeface="Times New Roman" pitchFamily="18" charset="0"/>
              </a:rPr>
              <a:t>周以真。</a:t>
            </a:r>
          </a:p>
        </p:txBody>
      </p:sp>
      <p:sp>
        <p:nvSpPr>
          <p:cNvPr id="29700" name="Rectangle 22"/>
          <p:cNvSpPr>
            <a:spLocks noChangeArrowheads="1"/>
          </p:cNvSpPr>
          <p:nvPr/>
        </p:nvSpPr>
        <p:spPr bwMode="auto">
          <a:xfrm>
            <a:off x="395288" y="1268413"/>
            <a:ext cx="1403350" cy="457200"/>
          </a:xfrm>
          <a:prstGeom prst="rect">
            <a:avLst/>
          </a:prstGeom>
          <a:noFill/>
          <a:ln w="9525">
            <a:noFill/>
            <a:miter lim="800000"/>
            <a:headEnd/>
            <a:tailEnd/>
          </a:ln>
        </p:spPr>
        <p:txBody>
          <a:bodyPr wrap="none">
            <a:spAutoFit/>
          </a:bodyPr>
          <a:lstStyle/>
          <a:p>
            <a:pPr eaLnBrk="1" hangingPunct="1">
              <a:buFont typeface="Wingdings" pitchFamily="2" charset="2"/>
              <a:buNone/>
            </a:pPr>
            <a:r>
              <a:rPr lang="zh-CN" altLang="en-US"/>
              <a:t>计算思维</a:t>
            </a:r>
          </a:p>
        </p:txBody>
      </p:sp>
      <p:sp>
        <p:nvSpPr>
          <p:cNvPr id="29701" name="Text Box 16"/>
          <p:cNvSpPr txBox="1">
            <a:spLocks noChangeArrowheads="1"/>
          </p:cNvSpPr>
          <p:nvPr/>
        </p:nvSpPr>
        <p:spPr bwMode="auto">
          <a:xfrm>
            <a:off x="323850" y="115888"/>
            <a:ext cx="5392738"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为什么要学习和怎样学习大学计算机课程</a:t>
            </a:r>
            <a:r>
              <a:rPr lang="en-US" altLang="zh-CN" sz="2000">
                <a:ea typeface="华文中宋" pitchFamily="2" charset="-122"/>
              </a:rPr>
              <a:t>?</a:t>
            </a:r>
          </a:p>
          <a:p>
            <a:pPr eaLnBrk="1" hangingPunct="1">
              <a:lnSpc>
                <a:spcPct val="120000"/>
              </a:lnSpc>
            </a:pPr>
            <a:r>
              <a:rPr lang="en-US" altLang="zh-CN" sz="2000">
                <a:ea typeface="华文中宋" pitchFamily="2" charset="-122"/>
              </a:rPr>
              <a:t>(4)</a:t>
            </a:r>
            <a:r>
              <a:rPr lang="zh-CN" altLang="en-US" sz="2000">
                <a:ea typeface="华文中宋" pitchFamily="2" charset="-122"/>
              </a:rPr>
              <a:t>站得高，才能看得远；看得远，才能看得真</a:t>
            </a:r>
          </a:p>
        </p:txBody>
      </p:sp>
      <p:sp>
        <p:nvSpPr>
          <p:cNvPr id="29702" name="Rectangle 24"/>
          <p:cNvSpPr>
            <a:spLocks noChangeArrowheads="1"/>
          </p:cNvSpPr>
          <p:nvPr/>
        </p:nvSpPr>
        <p:spPr bwMode="auto">
          <a:xfrm>
            <a:off x="1846263" y="6021388"/>
            <a:ext cx="6902450" cy="412750"/>
          </a:xfrm>
          <a:prstGeom prst="rect">
            <a:avLst/>
          </a:prstGeom>
          <a:solidFill>
            <a:schemeClr val="tx1"/>
          </a:solidFill>
          <a:ln w="9525">
            <a:noFill/>
            <a:miter lim="800000"/>
            <a:headEnd/>
            <a:tailEnd/>
          </a:ln>
        </p:spPr>
        <p:txBody>
          <a:bodyPr>
            <a:spAutoFit/>
          </a:bodyPr>
          <a:lstStyle/>
          <a:p>
            <a:pPr algn="ctr" eaLnBrk="1" hangingPunct="1">
              <a:lnSpc>
                <a:spcPct val="130000"/>
              </a:lnSpc>
              <a:buClr>
                <a:srgbClr val="0066FF"/>
              </a:buClr>
              <a:buFont typeface="Wingdings" pitchFamily="2" charset="2"/>
              <a:buNone/>
            </a:pPr>
            <a:r>
              <a:rPr lang="zh-CN" altLang="en-US" sz="1600">
                <a:solidFill>
                  <a:schemeClr val="bg1"/>
                </a:solidFill>
                <a:latin typeface="Times New Roman" pitchFamily="18" charset="0"/>
              </a:rPr>
              <a:t>思维是创新的源头，技术与知识是创新的支撑</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52563" y="2976563"/>
            <a:ext cx="6348412" cy="3484562"/>
          </a:xfrm>
          <a:prstGeom prst="rect">
            <a:avLst/>
          </a:prstGeom>
          <a:noFill/>
          <a:ln w="76200">
            <a:solidFill>
              <a:srgbClr val="FF0000"/>
            </a:solidFill>
            <a:miter lim="800000"/>
            <a:headEnd/>
            <a:tailEnd/>
          </a:ln>
        </p:spPr>
      </p:pic>
      <p:sp>
        <p:nvSpPr>
          <p:cNvPr id="31747" name="Rectangle 3"/>
          <p:cNvSpPr>
            <a:spLocks noChangeArrowheads="1"/>
          </p:cNvSpPr>
          <p:nvPr/>
        </p:nvSpPr>
        <p:spPr bwMode="auto">
          <a:xfrm>
            <a:off x="468313" y="1458913"/>
            <a:ext cx="5127625" cy="457200"/>
          </a:xfrm>
          <a:prstGeom prst="rect">
            <a:avLst/>
          </a:prstGeom>
          <a:noFill/>
          <a:ln w="9525">
            <a:noFill/>
            <a:miter lim="800000"/>
            <a:headEnd/>
            <a:tailEnd/>
          </a:ln>
        </p:spPr>
        <p:txBody>
          <a:bodyPr wrap="none">
            <a:spAutoFit/>
          </a:bodyPr>
          <a:lstStyle/>
          <a:p>
            <a:pPr eaLnBrk="1" hangingPunct="1">
              <a:buFont typeface="Wingdings" pitchFamily="2" charset="2"/>
              <a:buNone/>
            </a:pPr>
            <a:r>
              <a:rPr lang="zh-CN" altLang="en-US"/>
              <a:t>知识  </a:t>
            </a:r>
            <a:r>
              <a:rPr lang="en-US" altLang="zh-CN"/>
              <a:t>vs. </a:t>
            </a:r>
            <a:r>
              <a:rPr lang="zh-CN" altLang="en-US"/>
              <a:t>贯通知识的思维</a:t>
            </a:r>
            <a:r>
              <a:rPr lang="en-US" altLang="zh-CN">
                <a:latin typeface="宋体" pitchFamily="2" charset="-122"/>
              </a:rPr>
              <a:t>—</a:t>
            </a:r>
            <a:r>
              <a:rPr lang="zh-CN" altLang="en-US"/>
              <a:t>计算思维</a:t>
            </a:r>
          </a:p>
        </p:txBody>
      </p:sp>
      <p:grpSp>
        <p:nvGrpSpPr>
          <p:cNvPr id="3" name="Group 4"/>
          <p:cNvGrpSpPr>
            <a:grpSpLocks/>
          </p:cNvGrpSpPr>
          <p:nvPr/>
        </p:nvGrpSpPr>
        <p:grpSpPr bwMode="auto">
          <a:xfrm>
            <a:off x="3622675" y="2249488"/>
            <a:ext cx="912813" cy="855662"/>
            <a:chOff x="-1194" y="2315"/>
            <a:chExt cx="575" cy="539"/>
          </a:xfrm>
        </p:grpSpPr>
        <p:sp>
          <p:nvSpPr>
            <p:cNvPr id="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7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a:solidFill>
                  <a:srgbClr val="000000"/>
                </a:solidFill>
                <a:latin typeface="宋体" pitchFamily="2" charset="-122"/>
              </a:endParaRPr>
            </a:p>
          </p:txBody>
        </p:sp>
        <p:sp>
          <p:nvSpPr>
            <p:cNvPr id="31774"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lang="zh-CN" altLang="en-US">
                  <a:solidFill>
                    <a:srgbClr val="FFFFFF"/>
                  </a:solidFill>
                  <a:latin typeface="宋体" pitchFamily="2" charset="-122"/>
                  <a:ea typeface="华文中宋" pitchFamily="2" charset="-122"/>
                </a:rPr>
                <a:t>本质</a:t>
              </a:r>
            </a:p>
          </p:txBody>
        </p:sp>
      </p:grpSp>
      <p:grpSp>
        <p:nvGrpSpPr>
          <p:cNvPr id="4" name="Group 8"/>
          <p:cNvGrpSpPr>
            <a:grpSpLocks/>
          </p:cNvGrpSpPr>
          <p:nvPr/>
        </p:nvGrpSpPr>
        <p:grpSpPr bwMode="auto">
          <a:xfrm>
            <a:off x="4670425" y="2249488"/>
            <a:ext cx="1327150" cy="855662"/>
            <a:chOff x="-1194" y="2315"/>
            <a:chExt cx="575" cy="539"/>
          </a:xfrm>
        </p:grpSpPr>
        <p:sp>
          <p:nvSpPr>
            <p:cNvPr id="5"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70"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a:solidFill>
                  <a:srgbClr val="000000"/>
                </a:solidFill>
                <a:latin typeface="宋体" pitchFamily="2" charset="-122"/>
              </a:endParaRPr>
            </a:p>
          </p:txBody>
        </p:sp>
        <p:sp>
          <p:nvSpPr>
            <p:cNvPr id="31771"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lang="zh-CN" altLang="en-US">
                  <a:solidFill>
                    <a:srgbClr val="FFFFFF"/>
                  </a:solidFill>
                  <a:latin typeface="宋体" pitchFamily="2" charset="-122"/>
                  <a:ea typeface="华文中宋" pitchFamily="2" charset="-122"/>
                </a:rPr>
                <a:t>可实现</a:t>
              </a:r>
            </a:p>
          </p:txBody>
        </p:sp>
      </p:grpSp>
      <p:grpSp>
        <p:nvGrpSpPr>
          <p:cNvPr id="6" name="Group 12"/>
          <p:cNvGrpSpPr>
            <a:grpSpLocks/>
          </p:cNvGrpSpPr>
          <p:nvPr/>
        </p:nvGrpSpPr>
        <p:grpSpPr bwMode="auto">
          <a:xfrm>
            <a:off x="6977063" y="2249488"/>
            <a:ext cx="1327150" cy="855662"/>
            <a:chOff x="-1194" y="2315"/>
            <a:chExt cx="575" cy="539"/>
          </a:xfrm>
        </p:grpSpPr>
        <p:sp>
          <p:nvSpPr>
            <p:cNvPr id="8"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67"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a:solidFill>
                  <a:srgbClr val="000000"/>
                </a:solidFill>
                <a:latin typeface="宋体" pitchFamily="2" charset="-122"/>
              </a:endParaRPr>
            </a:p>
          </p:txBody>
        </p:sp>
        <p:sp>
          <p:nvSpPr>
            <p:cNvPr id="31768"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lang="zh-CN" altLang="en-US">
                  <a:solidFill>
                    <a:srgbClr val="FFFFFF"/>
                  </a:solidFill>
                  <a:latin typeface="宋体" pitchFamily="2" charset="-122"/>
                  <a:ea typeface="华文中宋" pitchFamily="2" charset="-122"/>
                </a:rPr>
                <a:t>启发性</a:t>
              </a:r>
            </a:p>
          </p:txBody>
        </p:sp>
      </p:grpSp>
      <p:grpSp>
        <p:nvGrpSpPr>
          <p:cNvPr id="7" name="Group 16"/>
          <p:cNvGrpSpPr>
            <a:grpSpLocks/>
          </p:cNvGrpSpPr>
          <p:nvPr/>
        </p:nvGrpSpPr>
        <p:grpSpPr bwMode="auto">
          <a:xfrm>
            <a:off x="6013450" y="2249488"/>
            <a:ext cx="912813" cy="855662"/>
            <a:chOff x="-1194" y="2315"/>
            <a:chExt cx="575" cy="539"/>
          </a:xfrm>
        </p:grpSpPr>
        <p:sp>
          <p:nvSpPr>
            <p:cNvPr id="11"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64"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a:solidFill>
                  <a:srgbClr val="000000"/>
                </a:solidFill>
                <a:latin typeface="宋体" pitchFamily="2" charset="-122"/>
              </a:endParaRPr>
            </a:p>
          </p:txBody>
        </p:sp>
        <p:sp>
          <p:nvSpPr>
            <p:cNvPr id="31765"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lang="zh-CN" altLang="en-US">
                  <a:solidFill>
                    <a:srgbClr val="FFFFFF"/>
                  </a:solidFill>
                  <a:latin typeface="宋体" pitchFamily="2" charset="-122"/>
                  <a:ea typeface="华文中宋" pitchFamily="2" charset="-122"/>
                </a:rPr>
                <a:t>联想</a:t>
              </a:r>
            </a:p>
          </p:txBody>
        </p:sp>
      </p:grpSp>
      <p:grpSp>
        <p:nvGrpSpPr>
          <p:cNvPr id="9" name="Group 20"/>
          <p:cNvGrpSpPr>
            <a:grpSpLocks/>
          </p:cNvGrpSpPr>
          <p:nvPr/>
        </p:nvGrpSpPr>
        <p:grpSpPr bwMode="auto">
          <a:xfrm>
            <a:off x="1077913" y="2165350"/>
            <a:ext cx="2378075" cy="1022350"/>
            <a:chOff x="796" y="1391"/>
            <a:chExt cx="1498" cy="644"/>
          </a:xfrm>
        </p:grpSpPr>
        <p:grpSp>
          <p:nvGrpSpPr>
            <p:cNvPr id="31754" name="Group 21"/>
            <p:cNvGrpSpPr>
              <a:grpSpLocks/>
            </p:cNvGrpSpPr>
            <p:nvPr/>
          </p:nvGrpSpPr>
          <p:grpSpPr bwMode="auto">
            <a:xfrm>
              <a:off x="796" y="1483"/>
              <a:ext cx="575" cy="539"/>
              <a:chOff x="3441" y="1073"/>
              <a:chExt cx="575" cy="539"/>
            </a:xfrm>
          </p:grpSpPr>
          <p:sp>
            <p:nvSpPr>
              <p:cNvPr id="20" name="AutoShape 39"/>
              <p:cNvSpPr>
                <a:spLocks noChangeArrowheads="1"/>
              </p:cNvSpPr>
              <p:nvPr/>
            </p:nvSpPr>
            <p:spPr bwMode="gray">
              <a:xfrm>
                <a:off x="3441" y="107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61" name="Oval 40"/>
              <p:cNvSpPr>
                <a:spLocks noChangeArrowheads="1"/>
              </p:cNvSpPr>
              <p:nvPr/>
            </p:nvSpPr>
            <p:spPr bwMode="gray">
              <a:xfrm>
                <a:off x="3489" y="1117"/>
                <a:ext cx="479" cy="450"/>
              </a:xfrm>
              <a:prstGeom prst="ellipse">
                <a:avLst/>
              </a:prstGeom>
              <a:solidFill>
                <a:srgbClr val="666699"/>
              </a:solidFill>
              <a:ln w="28575" algn="ctr">
                <a:solidFill>
                  <a:srgbClr val="FFFFFF"/>
                </a:solidFill>
                <a:round/>
                <a:headEnd/>
                <a:tailEnd/>
              </a:ln>
            </p:spPr>
            <p:txBody>
              <a:bodyPr wrap="none" anchor="ctr"/>
              <a:lstStyle/>
              <a:p>
                <a:pPr algn="ctr" eaLnBrk="1" hangingPunct="1"/>
                <a:endParaRPr lang="zh-CN" altLang="en-US" sz="1800">
                  <a:solidFill>
                    <a:srgbClr val="000000"/>
                  </a:solidFill>
                  <a:latin typeface="宋体" pitchFamily="2" charset="-122"/>
                </a:endParaRPr>
              </a:p>
            </p:txBody>
          </p:sp>
          <p:sp>
            <p:nvSpPr>
              <p:cNvPr id="31762" name="Text Box 84"/>
              <p:cNvSpPr txBox="1">
                <a:spLocks noChangeArrowheads="1"/>
              </p:cNvSpPr>
              <p:nvPr/>
            </p:nvSpPr>
            <p:spPr bwMode="auto">
              <a:xfrm>
                <a:off x="3478" y="1198"/>
                <a:ext cx="525" cy="288"/>
              </a:xfrm>
              <a:prstGeom prst="rect">
                <a:avLst/>
              </a:prstGeom>
              <a:noFill/>
              <a:ln w="9525">
                <a:noFill/>
                <a:miter lim="800000"/>
                <a:headEnd/>
                <a:tailEnd/>
              </a:ln>
            </p:spPr>
            <p:txBody>
              <a:bodyPr>
                <a:spAutoFit/>
              </a:bodyPr>
              <a:lstStyle/>
              <a:p>
                <a:pPr algn="ctr" eaLnBrk="1" hangingPunct="1"/>
                <a:r>
                  <a:rPr lang="zh-CN" altLang="en-US">
                    <a:solidFill>
                      <a:schemeClr val="bg1"/>
                    </a:solidFill>
                  </a:rPr>
                  <a:t>知识</a:t>
                </a:r>
              </a:p>
            </p:txBody>
          </p:sp>
        </p:grpSp>
        <p:grpSp>
          <p:nvGrpSpPr>
            <p:cNvPr id="31755" name="Group 25"/>
            <p:cNvGrpSpPr>
              <a:grpSpLocks/>
            </p:cNvGrpSpPr>
            <p:nvPr/>
          </p:nvGrpSpPr>
          <p:grpSpPr bwMode="auto">
            <a:xfrm>
              <a:off x="1545" y="1391"/>
              <a:ext cx="749" cy="644"/>
              <a:chOff x="4207" y="1007"/>
              <a:chExt cx="749" cy="644"/>
            </a:xfrm>
          </p:grpSpPr>
          <p:sp>
            <p:nvSpPr>
              <p:cNvPr id="14" name="AutoShape 39"/>
              <p:cNvSpPr>
                <a:spLocks noChangeArrowheads="1"/>
              </p:cNvSpPr>
              <p:nvPr/>
            </p:nvSpPr>
            <p:spPr bwMode="gray">
              <a:xfrm>
                <a:off x="4222" y="1007"/>
                <a:ext cx="700" cy="644"/>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a:solidFill>
                    <a:srgbClr val="000000"/>
                  </a:solidFill>
                  <a:latin typeface="宋体" pitchFamily="2" charset="-122"/>
                </a:endParaRPr>
              </a:p>
            </p:txBody>
          </p:sp>
          <p:sp>
            <p:nvSpPr>
              <p:cNvPr id="31758" name="Oval 40"/>
              <p:cNvSpPr>
                <a:spLocks noChangeArrowheads="1"/>
              </p:cNvSpPr>
              <p:nvPr/>
            </p:nvSpPr>
            <p:spPr bwMode="gray">
              <a:xfrm>
                <a:off x="4281" y="1060"/>
                <a:ext cx="584" cy="538"/>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1800">
                  <a:solidFill>
                    <a:srgbClr val="000000"/>
                  </a:solidFill>
                  <a:latin typeface="宋体" pitchFamily="2" charset="-122"/>
                </a:endParaRPr>
              </a:p>
            </p:txBody>
          </p:sp>
          <p:sp>
            <p:nvSpPr>
              <p:cNvPr id="31759" name="Text Box 84"/>
              <p:cNvSpPr txBox="1">
                <a:spLocks noChangeArrowheads="1"/>
              </p:cNvSpPr>
              <p:nvPr/>
            </p:nvSpPr>
            <p:spPr bwMode="auto">
              <a:xfrm>
                <a:off x="4207" y="1111"/>
                <a:ext cx="749" cy="407"/>
              </a:xfrm>
              <a:prstGeom prst="rect">
                <a:avLst/>
              </a:prstGeom>
              <a:noFill/>
              <a:ln w="9525">
                <a:noFill/>
                <a:miter lim="800000"/>
                <a:headEnd/>
                <a:tailEnd/>
              </a:ln>
            </p:spPr>
            <p:txBody>
              <a:bodyPr>
                <a:spAutoFit/>
              </a:bodyPr>
              <a:lstStyle/>
              <a:p>
                <a:pPr algn="ctr" eaLnBrk="1" hangingPunct="1">
                  <a:spcBef>
                    <a:spcPct val="35000"/>
                  </a:spcBef>
                </a:pPr>
                <a:r>
                  <a:rPr lang="zh-CN" altLang="en-US" sz="1800">
                    <a:solidFill>
                      <a:srgbClr val="FFFFFF"/>
                    </a:solidFill>
                    <a:latin typeface="宋体" pitchFamily="2" charset="-122"/>
                    <a:ea typeface="华文中宋" pitchFamily="2" charset="-122"/>
                  </a:rPr>
                  <a:t>知识的贯通</a:t>
                </a:r>
                <a:r>
                  <a:rPr lang="en-US" altLang="zh-CN" sz="1800">
                    <a:solidFill>
                      <a:srgbClr val="FFFFFF"/>
                    </a:solidFill>
                    <a:latin typeface="宋体" pitchFamily="2" charset="-122"/>
                    <a:ea typeface="华文中宋" pitchFamily="2" charset="-122"/>
                  </a:rPr>
                  <a:t>-</a:t>
                </a:r>
                <a:r>
                  <a:rPr lang="zh-CN" altLang="en-US" sz="1800">
                    <a:solidFill>
                      <a:srgbClr val="FFFFFF"/>
                    </a:solidFill>
                    <a:latin typeface="宋体" pitchFamily="2" charset="-122"/>
                    <a:ea typeface="华文中宋" pitchFamily="2" charset="-122"/>
                  </a:rPr>
                  <a:t>思维</a:t>
                </a:r>
              </a:p>
            </p:txBody>
          </p:sp>
        </p:grpSp>
        <p:sp>
          <p:nvSpPr>
            <p:cNvPr id="31756" name="Line 29"/>
            <p:cNvSpPr>
              <a:spLocks noChangeShapeType="1"/>
            </p:cNvSpPr>
            <p:nvPr/>
          </p:nvSpPr>
          <p:spPr bwMode="auto">
            <a:xfrm>
              <a:off x="1361" y="1754"/>
              <a:ext cx="210" cy="0"/>
            </a:xfrm>
            <a:prstGeom prst="line">
              <a:avLst/>
            </a:prstGeom>
            <a:noFill/>
            <a:ln w="57150">
              <a:solidFill>
                <a:srgbClr val="990000"/>
              </a:solidFill>
              <a:round/>
              <a:headEnd/>
              <a:tailEnd type="triangle" w="med" len="med"/>
            </a:ln>
          </p:spPr>
          <p:txBody>
            <a:bodyPr/>
            <a:lstStyle/>
            <a:p>
              <a:endParaRPr lang="zh-CN" altLang="en-US"/>
            </a:p>
          </p:txBody>
        </p:sp>
      </p:grpSp>
      <p:sp>
        <p:nvSpPr>
          <p:cNvPr id="31753" name="Text Box 16"/>
          <p:cNvSpPr txBox="1">
            <a:spLocks noChangeArrowheads="1"/>
          </p:cNvSpPr>
          <p:nvPr/>
        </p:nvSpPr>
        <p:spPr bwMode="auto">
          <a:xfrm>
            <a:off x="323850" y="188913"/>
            <a:ext cx="4911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为什么要学习和怎样学习大学计算机课程</a:t>
            </a:r>
            <a:r>
              <a:rPr lang="en-US" altLang="zh-CN" sz="2000">
                <a:ea typeface="华文中宋" pitchFamily="2" charset="-122"/>
              </a:rPr>
              <a:t>?</a:t>
            </a:r>
          </a:p>
          <a:p>
            <a:pPr eaLnBrk="1" hangingPunct="1">
              <a:lnSpc>
                <a:spcPct val="120000"/>
              </a:lnSpc>
            </a:pPr>
            <a:r>
              <a:rPr lang="en-US" altLang="zh-CN" sz="2000">
                <a:ea typeface="华文中宋" pitchFamily="2" charset="-122"/>
              </a:rPr>
              <a:t>(5)</a:t>
            </a:r>
            <a:r>
              <a:rPr lang="zh-CN" altLang="en-US" sz="2000">
                <a:ea typeface="华文中宋" pitchFamily="2" charset="-122"/>
              </a:rPr>
              <a:t>知识与思维的差别在哪里</a:t>
            </a:r>
            <a:r>
              <a:rPr lang="en-US" altLang="zh-CN" sz="2000">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a:off x="0" y="5657850"/>
            <a:ext cx="3725863" cy="0"/>
          </a:xfrm>
          <a:prstGeom prst="line">
            <a:avLst/>
          </a:prstGeom>
          <a:noFill/>
          <a:ln w="9525">
            <a:solidFill>
              <a:schemeClr val="tx1"/>
            </a:solidFill>
            <a:round/>
            <a:headEnd/>
            <a:tailEnd/>
          </a:ln>
        </p:spPr>
        <p:txBody>
          <a:bodyPr/>
          <a:lstStyle/>
          <a:p>
            <a:endParaRPr lang="zh-CN" altLang="en-US"/>
          </a:p>
        </p:txBody>
      </p:sp>
      <p:sp>
        <p:nvSpPr>
          <p:cNvPr id="33795" name="Line 3"/>
          <p:cNvSpPr>
            <a:spLocks noChangeShapeType="1"/>
          </p:cNvSpPr>
          <p:nvPr/>
        </p:nvSpPr>
        <p:spPr bwMode="auto">
          <a:xfrm>
            <a:off x="4763" y="2289175"/>
            <a:ext cx="3725862" cy="0"/>
          </a:xfrm>
          <a:prstGeom prst="line">
            <a:avLst/>
          </a:prstGeom>
          <a:noFill/>
          <a:ln w="9525">
            <a:solidFill>
              <a:schemeClr val="tx1"/>
            </a:solidFill>
            <a:round/>
            <a:headEnd/>
            <a:tailEnd/>
          </a:ln>
        </p:spPr>
        <p:txBody>
          <a:bodyPr/>
          <a:lstStyle/>
          <a:p>
            <a:endParaRPr lang="zh-CN" altLang="en-US"/>
          </a:p>
        </p:txBody>
      </p:sp>
      <p:sp>
        <p:nvSpPr>
          <p:cNvPr id="33796" name="Line 4"/>
          <p:cNvSpPr>
            <a:spLocks noChangeShapeType="1"/>
          </p:cNvSpPr>
          <p:nvPr/>
        </p:nvSpPr>
        <p:spPr bwMode="auto">
          <a:xfrm>
            <a:off x="0" y="4035425"/>
            <a:ext cx="3724275" cy="0"/>
          </a:xfrm>
          <a:prstGeom prst="line">
            <a:avLst/>
          </a:prstGeom>
          <a:noFill/>
          <a:ln w="9525">
            <a:solidFill>
              <a:schemeClr val="tx1"/>
            </a:solidFill>
            <a:round/>
            <a:headEnd/>
            <a:tailEnd/>
          </a:ln>
        </p:spPr>
        <p:txBody>
          <a:bodyPr/>
          <a:lstStyle/>
          <a:p>
            <a:endParaRPr lang="zh-CN" altLang="en-US"/>
          </a:p>
        </p:txBody>
      </p:sp>
      <p:sp>
        <p:nvSpPr>
          <p:cNvPr id="33797" name="Oval 5"/>
          <p:cNvSpPr>
            <a:spLocks noChangeArrowheads="1"/>
          </p:cNvSpPr>
          <p:nvPr/>
        </p:nvSpPr>
        <p:spPr bwMode="auto">
          <a:xfrm>
            <a:off x="179388" y="5148263"/>
            <a:ext cx="2166937" cy="963612"/>
          </a:xfrm>
          <a:prstGeom prst="ellipse">
            <a:avLst/>
          </a:prstGeom>
          <a:solidFill>
            <a:schemeClr val="bg1"/>
          </a:solidFill>
          <a:ln w="9525">
            <a:solidFill>
              <a:schemeClr val="bg2"/>
            </a:solidFill>
            <a:round/>
            <a:headEnd/>
            <a:tailEnd/>
          </a:ln>
        </p:spPr>
        <p:txBody>
          <a:bodyPr wrap="none">
            <a:spAutoFit/>
          </a:bodyPr>
          <a:lstStyle/>
          <a:p>
            <a:pPr algn="ctr" eaLnBrk="1" hangingPunct="1"/>
            <a:r>
              <a:rPr lang="zh-CN" altLang="en-US" sz="2800"/>
              <a:t>思维</a:t>
            </a:r>
          </a:p>
          <a:p>
            <a:pPr algn="ctr" eaLnBrk="1" hangingPunct="1"/>
            <a:r>
              <a:rPr lang="en-US" altLang="zh-CN" sz="1200"/>
              <a:t>(Thought/Thinking)</a:t>
            </a:r>
          </a:p>
        </p:txBody>
      </p:sp>
      <p:sp>
        <p:nvSpPr>
          <p:cNvPr id="33798" name="Oval 6"/>
          <p:cNvSpPr>
            <a:spLocks noChangeArrowheads="1"/>
          </p:cNvSpPr>
          <p:nvPr/>
        </p:nvSpPr>
        <p:spPr bwMode="auto">
          <a:xfrm>
            <a:off x="111125" y="1854200"/>
            <a:ext cx="2303463" cy="963613"/>
          </a:xfrm>
          <a:prstGeom prst="ellipse">
            <a:avLst/>
          </a:prstGeom>
          <a:solidFill>
            <a:schemeClr val="bg1"/>
          </a:solidFill>
          <a:ln w="9525">
            <a:solidFill>
              <a:schemeClr val="bg2"/>
            </a:solidFill>
            <a:round/>
            <a:headEnd/>
            <a:tailEnd/>
          </a:ln>
        </p:spPr>
        <p:txBody>
          <a:bodyPr wrap="none">
            <a:spAutoFit/>
          </a:bodyPr>
          <a:lstStyle/>
          <a:p>
            <a:pPr algn="ctr" eaLnBrk="1" hangingPunct="1"/>
            <a:r>
              <a:rPr lang="zh-CN" altLang="en-US" sz="2800"/>
              <a:t>能力</a:t>
            </a:r>
          </a:p>
          <a:p>
            <a:pPr algn="ctr" eaLnBrk="1" hangingPunct="1"/>
            <a:r>
              <a:rPr lang="en-US" altLang="zh-CN" sz="1200"/>
              <a:t>(Ability &amp; Capability)</a:t>
            </a:r>
          </a:p>
        </p:txBody>
      </p:sp>
      <p:sp>
        <p:nvSpPr>
          <p:cNvPr id="33799" name="Line 7"/>
          <p:cNvSpPr>
            <a:spLocks noChangeShapeType="1"/>
          </p:cNvSpPr>
          <p:nvPr/>
        </p:nvSpPr>
        <p:spPr bwMode="auto">
          <a:xfrm flipV="1">
            <a:off x="1263650" y="4486275"/>
            <a:ext cx="0" cy="684213"/>
          </a:xfrm>
          <a:prstGeom prst="line">
            <a:avLst/>
          </a:prstGeom>
          <a:noFill/>
          <a:ln w="38100">
            <a:solidFill>
              <a:schemeClr val="bg2"/>
            </a:solidFill>
            <a:round/>
            <a:headEnd/>
            <a:tailEnd/>
          </a:ln>
        </p:spPr>
        <p:txBody>
          <a:bodyPr/>
          <a:lstStyle/>
          <a:p>
            <a:endParaRPr lang="zh-CN" altLang="en-US"/>
          </a:p>
        </p:txBody>
      </p:sp>
      <p:sp>
        <p:nvSpPr>
          <p:cNvPr id="33800" name="Line 8"/>
          <p:cNvSpPr>
            <a:spLocks noChangeShapeType="1"/>
          </p:cNvSpPr>
          <p:nvPr/>
        </p:nvSpPr>
        <p:spPr bwMode="auto">
          <a:xfrm flipV="1">
            <a:off x="1262063" y="2833688"/>
            <a:ext cx="0" cy="684212"/>
          </a:xfrm>
          <a:prstGeom prst="line">
            <a:avLst/>
          </a:prstGeom>
          <a:noFill/>
          <a:ln w="38100">
            <a:solidFill>
              <a:schemeClr val="bg2"/>
            </a:solidFill>
            <a:round/>
            <a:headEnd/>
            <a:tailEnd/>
          </a:ln>
        </p:spPr>
        <p:txBody>
          <a:bodyPr/>
          <a:lstStyle/>
          <a:p>
            <a:endParaRPr lang="zh-CN" altLang="en-US"/>
          </a:p>
        </p:txBody>
      </p:sp>
      <p:sp>
        <p:nvSpPr>
          <p:cNvPr id="33801" name="Oval 9"/>
          <p:cNvSpPr>
            <a:spLocks noChangeArrowheads="1"/>
          </p:cNvSpPr>
          <p:nvPr/>
        </p:nvSpPr>
        <p:spPr bwMode="auto">
          <a:xfrm>
            <a:off x="85725" y="3541713"/>
            <a:ext cx="2352675" cy="963612"/>
          </a:xfrm>
          <a:prstGeom prst="ellipse">
            <a:avLst/>
          </a:prstGeom>
          <a:solidFill>
            <a:schemeClr val="bg1"/>
          </a:solidFill>
          <a:ln w="9525">
            <a:solidFill>
              <a:schemeClr val="bg2"/>
            </a:solidFill>
            <a:round/>
            <a:headEnd/>
            <a:tailEnd/>
          </a:ln>
        </p:spPr>
        <p:txBody>
          <a:bodyPr wrap="none">
            <a:spAutoFit/>
          </a:bodyPr>
          <a:lstStyle/>
          <a:p>
            <a:pPr algn="ctr" eaLnBrk="1" hangingPunct="1"/>
            <a:r>
              <a:rPr lang="zh-CN" altLang="en-US" sz="2800"/>
              <a:t>知识</a:t>
            </a:r>
            <a:r>
              <a:rPr lang="en-US" altLang="zh-CN" sz="2800"/>
              <a:t>/</a:t>
            </a:r>
            <a:r>
              <a:rPr lang="zh-CN" altLang="en-US" sz="2800"/>
              <a:t>技能</a:t>
            </a:r>
            <a:endParaRPr lang="en-US" altLang="zh-CN" sz="2800"/>
          </a:p>
          <a:p>
            <a:pPr algn="ctr" eaLnBrk="1" hangingPunct="1"/>
            <a:r>
              <a:rPr lang="en-US" altLang="zh-CN" sz="1200"/>
              <a:t>(Technique/Skill)</a:t>
            </a:r>
          </a:p>
        </p:txBody>
      </p:sp>
      <p:sp>
        <p:nvSpPr>
          <p:cNvPr id="169" name="AutoShape 55"/>
          <p:cNvSpPr>
            <a:spLocks noChangeArrowheads="1"/>
          </p:cNvSpPr>
          <p:nvPr/>
        </p:nvSpPr>
        <p:spPr bwMode="gray">
          <a:xfrm>
            <a:off x="3376613" y="3844925"/>
            <a:ext cx="920750" cy="720725"/>
          </a:xfrm>
          <a:prstGeom prst="roundRect">
            <a:avLst>
              <a:gd name="adj" fmla="val 50000"/>
            </a:avLst>
          </a:prstGeom>
          <a:solidFill>
            <a:srgbClr val="FF0000"/>
          </a:solidFill>
          <a:ln w="38100" algn="ctr">
            <a:solidFill>
              <a:srgbClr val="000000"/>
            </a:solidFill>
            <a:round/>
            <a:headEnd/>
            <a:tailEnd/>
          </a:ln>
        </p:spPr>
        <p:txBody>
          <a:bodyPr wrap="none" anchor="ctr"/>
          <a:lstStyle/>
          <a:p>
            <a:pPr algn="ctr">
              <a:defRPr/>
            </a:pPr>
            <a:r>
              <a:rPr lang="zh-CN" altLang="en-US" sz="1200">
                <a:solidFill>
                  <a:schemeClr val="bg1"/>
                </a:solidFill>
                <a:effectLst>
                  <a:outerShdw blurRad="38100" dist="38100" dir="2700000" algn="tl">
                    <a:srgbClr val="000000"/>
                  </a:outerShdw>
                </a:effectLst>
              </a:rPr>
              <a:t>计算机语言</a:t>
            </a:r>
          </a:p>
          <a:p>
            <a:pPr algn="ctr">
              <a:defRPr/>
            </a:pPr>
            <a:r>
              <a:rPr lang="zh-CN" altLang="en-US" sz="1200">
                <a:solidFill>
                  <a:schemeClr val="bg1"/>
                </a:solidFill>
                <a:effectLst>
                  <a:outerShdw blurRad="38100" dist="38100" dir="2700000" algn="tl">
                    <a:srgbClr val="000000"/>
                  </a:outerShdw>
                </a:effectLst>
              </a:rPr>
              <a:t>与程序设计</a:t>
            </a:r>
          </a:p>
        </p:txBody>
      </p:sp>
      <p:sp>
        <p:nvSpPr>
          <p:cNvPr id="2" name="AutoShape 55"/>
          <p:cNvSpPr>
            <a:spLocks noChangeArrowheads="1"/>
          </p:cNvSpPr>
          <p:nvPr/>
        </p:nvSpPr>
        <p:spPr bwMode="gray">
          <a:xfrm>
            <a:off x="5307013" y="3843338"/>
            <a:ext cx="920750" cy="720725"/>
          </a:xfrm>
          <a:prstGeom prst="roundRect">
            <a:avLst>
              <a:gd name="adj" fmla="val 50000"/>
            </a:avLst>
          </a:prstGeom>
          <a:solidFill>
            <a:srgbClr val="FF0000"/>
          </a:solidFill>
          <a:ln w="38100" algn="ctr">
            <a:solidFill>
              <a:srgbClr val="000000"/>
            </a:solidFill>
            <a:round/>
            <a:headEnd/>
            <a:tailEnd/>
          </a:ln>
        </p:spPr>
        <p:txBody>
          <a:bodyPr wrap="none" anchor="ctr"/>
          <a:lstStyle/>
          <a:p>
            <a:pPr algn="ctr">
              <a:defRPr/>
            </a:pPr>
            <a:r>
              <a:rPr lang="zh-CN" altLang="en-US" sz="1200">
                <a:solidFill>
                  <a:srgbClr val="FFFFFF"/>
                </a:solidFill>
                <a:effectLst>
                  <a:outerShdw blurRad="38100" dist="38100" dir="2700000" algn="tl">
                    <a:srgbClr val="000000"/>
                  </a:outerShdw>
                </a:effectLst>
              </a:rPr>
              <a:t>数据库</a:t>
            </a:r>
          </a:p>
        </p:txBody>
      </p:sp>
      <p:grpSp>
        <p:nvGrpSpPr>
          <p:cNvPr id="33804" name="Group 12"/>
          <p:cNvGrpSpPr>
            <a:grpSpLocks/>
          </p:cNvGrpSpPr>
          <p:nvPr/>
        </p:nvGrpSpPr>
        <p:grpSpPr bwMode="auto">
          <a:xfrm>
            <a:off x="2730500" y="3203575"/>
            <a:ext cx="3976688" cy="1803400"/>
            <a:chOff x="1720" y="1937"/>
            <a:chExt cx="3145" cy="1136"/>
          </a:xfrm>
        </p:grpSpPr>
        <p:sp>
          <p:nvSpPr>
            <p:cNvPr id="33827" name="Line 13"/>
            <p:cNvSpPr>
              <a:spLocks noChangeShapeType="1"/>
            </p:cNvSpPr>
            <p:nvPr/>
          </p:nvSpPr>
          <p:spPr bwMode="auto">
            <a:xfrm>
              <a:off x="1720" y="3073"/>
              <a:ext cx="3135" cy="0"/>
            </a:xfrm>
            <a:prstGeom prst="line">
              <a:avLst/>
            </a:prstGeom>
            <a:noFill/>
            <a:ln w="38100">
              <a:solidFill>
                <a:schemeClr val="tx1"/>
              </a:solidFill>
              <a:round/>
              <a:headEnd/>
              <a:tailEnd/>
            </a:ln>
          </p:spPr>
          <p:txBody>
            <a:bodyPr/>
            <a:lstStyle/>
            <a:p>
              <a:endParaRPr lang="zh-CN" altLang="en-US"/>
            </a:p>
          </p:txBody>
        </p:sp>
        <p:sp>
          <p:nvSpPr>
            <p:cNvPr id="33828" name="Line 14"/>
            <p:cNvSpPr>
              <a:spLocks noChangeShapeType="1"/>
            </p:cNvSpPr>
            <p:nvPr/>
          </p:nvSpPr>
          <p:spPr bwMode="auto">
            <a:xfrm>
              <a:off x="1730" y="1937"/>
              <a:ext cx="3135" cy="0"/>
            </a:xfrm>
            <a:prstGeom prst="line">
              <a:avLst/>
            </a:prstGeom>
            <a:noFill/>
            <a:ln w="38100">
              <a:solidFill>
                <a:schemeClr val="tx1"/>
              </a:solidFill>
              <a:round/>
              <a:headEnd/>
              <a:tailEnd/>
            </a:ln>
          </p:spPr>
          <p:txBody>
            <a:bodyPr/>
            <a:lstStyle/>
            <a:p>
              <a:endParaRPr lang="zh-CN" altLang="en-US"/>
            </a:p>
          </p:txBody>
        </p:sp>
      </p:grpSp>
      <p:sp>
        <p:nvSpPr>
          <p:cNvPr id="3" name="AutoShape 55"/>
          <p:cNvSpPr>
            <a:spLocks noChangeArrowheads="1"/>
          </p:cNvSpPr>
          <p:nvPr/>
        </p:nvSpPr>
        <p:spPr bwMode="gray">
          <a:xfrm>
            <a:off x="4341813" y="3844925"/>
            <a:ext cx="920750" cy="720725"/>
          </a:xfrm>
          <a:prstGeom prst="roundRect">
            <a:avLst>
              <a:gd name="adj" fmla="val 50000"/>
            </a:avLst>
          </a:prstGeom>
          <a:solidFill>
            <a:srgbClr val="FF0000"/>
          </a:solidFill>
          <a:ln w="38100" algn="ctr">
            <a:solidFill>
              <a:srgbClr val="000000"/>
            </a:solidFill>
            <a:round/>
            <a:headEnd/>
            <a:tailEnd/>
          </a:ln>
        </p:spPr>
        <p:txBody>
          <a:bodyPr wrap="none" anchor="ctr"/>
          <a:lstStyle/>
          <a:p>
            <a:pPr algn="ctr">
              <a:defRPr/>
            </a:pPr>
            <a:r>
              <a:rPr lang="zh-CN" altLang="en-US" sz="1200">
                <a:solidFill>
                  <a:srgbClr val="FFFFFF"/>
                </a:solidFill>
                <a:effectLst>
                  <a:outerShdw blurRad="38100" dist="38100" dir="2700000" algn="tl">
                    <a:srgbClr val="000000"/>
                  </a:outerShdw>
                </a:effectLst>
              </a:rPr>
              <a:t>数学建模</a:t>
            </a:r>
          </a:p>
          <a:p>
            <a:pPr algn="ctr">
              <a:defRPr/>
            </a:pPr>
            <a:r>
              <a:rPr lang="zh-CN" altLang="en-US" sz="1200">
                <a:solidFill>
                  <a:srgbClr val="FFFFFF"/>
                </a:solidFill>
                <a:effectLst>
                  <a:outerShdw blurRad="38100" dist="38100" dir="2700000" algn="tl">
                    <a:srgbClr val="000000"/>
                  </a:outerShdw>
                </a:effectLst>
              </a:rPr>
              <a:t>或</a:t>
            </a:r>
          </a:p>
          <a:p>
            <a:pPr algn="ctr">
              <a:defRPr/>
            </a:pPr>
            <a:r>
              <a:rPr lang="zh-CN" altLang="en-US" sz="1200">
                <a:solidFill>
                  <a:srgbClr val="FFFFFF"/>
                </a:solidFill>
                <a:effectLst>
                  <a:outerShdw blurRad="38100" dist="38100" dir="2700000" algn="tl">
                    <a:srgbClr val="000000"/>
                  </a:outerShdw>
                </a:effectLst>
              </a:rPr>
              <a:t>非数学建模</a:t>
            </a:r>
          </a:p>
        </p:txBody>
      </p:sp>
      <p:sp>
        <p:nvSpPr>
          <p:cNvPr id="33806" name="Text Box 16"/>
          <p:cNvSpPr txBox="1">
            <a:spLocks noChangeArrowheads="1"/>
          </p:cNvSpPr>
          <p:nvPr/>
        </p:nvSpPr>
        <p:spPr bwMode="auto">
          <a:xfrm>
            <a:off x="2320925" y="1616075"/>
            <a:ext cx="1303338" cy="646113"/>
          </a:xfrm>
          <a:prstGeom prst="rect">
            <a:avLst/>
          </a:prstGeom>
          <a:noFill/>
          <a:ln w="9525">
            <a:noFill/>
            <a:miter lim="800000"/>
            <a:headEnd/>
            <a:tailEnd/>
          </a:ln>
        </p:spPr>
        <p:txBody>
          <a:bodyPr>
            <a:spAutoFit/>
          </a:bodyPr>
          <a:lstStyle/>
          <a:p>
            <a:pPr eaLnBrk="1" hangingPunct="1"/>
            <a:r>
              <a:rPr lang="zh-CN" altLang="en-US" sz="1200">
                <a:solidFill>
                  <a:srgbClr val="0000CC"/>
                </a:solidFill>
              </a:rPr>
              <a:t>知识与视野拓展</a:t>
            </a:r>
          </a:p>
          <a:p>
            <a:pPr eaLnBrk="1" hangingPunct="1"/>
            <a:r>
              <a:rPr lang="en-US" altLang="zh-CN" sz="1200">
                <a:solidFill>
                  <a:srgbClr val="0000CC"/>
                </a:solidFill>
              </a:rPr>
              <a:t>Knowledge Expansion</a:t>
            </a:r>
          </a:p>
        </p:txBody>
      </p:sp>
      <p:grpSp>
        <p:nvGrpSpPr>
          <p:cNvPr id="33807" name="Group 17"/>
          <p:cNvGrpSpPr>
            <a:grpSpLocks/>
          </p:cNvGrpSpPr>
          <p:nvPr/>
        </p:nvGrpSpPr>
        <p:grpSpPr bwMode="auto">
          <a:xfrm>
            <a:off x="3778250" y="5126038"/>
            <a:ext cx="2051050" cy="1268412"/>
            <a:chOff x="3213" y="3136"/>
            <a:chExt cx="856" cy="799"/>
          </a:xfrm>
        </p:grpSpPr>
        <p:grpSp>
          <p:nvGrpSpPr>
            <p:cNvPr id="33823" name="Group 18"/>
            <p:cNvGrpSpPr>
              <a:grpSpLocks/>
            </p:cNvGrpSpPr>
            <p:nvPr/>
          </p:nvGrpSpPr>
          <p:grpSpPr bwMode="auto">
            <a:xfrm>
              <a:off x="3213" y="3136"/>
              <a:ext cx="856" cy="799"/>
              <a:chOff x="4654" y="3355"/>
              <a:chExt cx="1065" cy="965"/>
            </a:xfrm>
          </p:grpSpPr>
          <p:sp>
            <p:nvSpPr>
              <p:cNvPr id="20" name="AutoShape 39"/>
              <p:cNvSpPr>
                <a:spLocks noChangeArrowheads="1"/>
              </p:cNvSpPr>
              <p:nvPr/>
            </p:nvSpPr>
            <p:spPr bwMode="gray">
              <a:xfrm>
                <a:off x="4654" y="3355"/>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200">
                  <a:solidFill>
                    <a:srgbClr val="000000"/>
                  </a:solidFill>
                  <a:latin typeface="宋体" pitchFamily="2" charset="-122"/>
                </a:endParaRPr>
              </a:p>
            </p:txBody>
          </p:sp>
          <p:sp>
            <p:nvSpPr>
              <p:cNvPr id="33826" name="Oval 40"/>
              <p:cNvSpPr>
                <a:spLocks noChangeArrowheads="1"/>
              </p:cNvSpPr>
              <p:nvPr/>
            </p:nvSpPr>
            <p:spPr bwMode="gray">
              <a:xfrm>
                <a:off x="4742" y="3435"/>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lang="zh-CN" altLang="en-US" sz="1200">
                  <a:solidFill>
                    <a:srgbClr val="000000"/>
                  </a:solidFill>
                  <a:latin typeface="宋体" pitchFamily="2" charset="-122"/>
                </a:endParaRPr>
              </a:p>
            </p:txBody>
          </p:sp>
        </p:grpSp>
        <p:sp>
          <p:nvSpPr>
            <p:cNvPr id="16" name="Text Box 84"/>
            <p:cNvSpPr txBox="1">
              <a:spLocks noChangeArrowheads="1"/>
            </p:cNvSpPr>
            <p:nvPr/>
          </p:nvSpPr>
          <p:spPr bwMode="auto">
            <a:xfrm>
              <a:off x="3262" y="3246"/>
              <a:ext cx="763" cy="523"/>
            </a:xfrm>
            <a:prstGeom prst="rect">
              <a:avLst/>
            </a:prstGeom>
            <a:noFill/>
            <a:ln>
              <a:noFill/>
            </a:ln>
            <a:extLst/>
          </p:spPr>
          <p:txBody>
            <a:bodyPr>
              <a:spAutoFit/>
            </a:bodyPr>
            <a:lstStyle/>
            <a:p>
              <a:pPr algn="ctr" eaLnBrk="1" hangingPunct="1">
                <a:spcBef>
                  <a:spcPts val="0"/>
                </a:spcBef>
                <a:defRPr/>
              </a:pP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大学计算机</a:t>
              </a:r>
            </a:p>
            <a:p>
              <a:pPr algn="ctr" eaLnBrk="1" hangingPunct="1">
                <a:spcBef>
                  <a:spcPts val="0"/>
                </a:spcBef>
                <a:defRPr/>
              </a:pP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计算机专业导论</a:t>
              </a:r>
            </a:p>
            <a:p>
              <a:pPr algn="ctr" eaLnBrk="1" hangingPunct="1">
                <a:spcBef>
                  <a:spcPts val="0"/>
                </a:spcBef>
                <a:defRPr/>
              </a:pPr>
              <a:r>
                <a:rPr lang="en-US" altLang="zh-CN" sz="1600" dirty="0">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计算思维导论</a:t>
              </a:r>
              <a:r>
                <a:rPr lang="en-US" altLang="zh-CN" sz="1600" dirty="0">
                  <a:solidFill>
                    <a:srgbClr val="FFFFFF"/>
                  </a:solidFill>
                  <a:effectLst>
                    <a:outerShdw blurRad="38100" dist="38100" dir="2700000" algn="tl">
                      <a:srgbClr val="C0C0C0"/>
                    </a:outerShdw>
                  </a:effectLst>
                  <a:latin typeface="宋体" pitchFamily="2" charset="-122"/>
                  <a:ea typeface="华文中宋" pitchFamily="2" charset="-122"/>
                </a:rPr>
                <a:t>)</a:t>
              </a:r>
            </a:p>
          </p:txBody>
        </p:sp>
      </p:grpSp>
      <p:sp>
        <p:nvSpPr>
          <p:cNvPr id="33808" name="Line 22"/>
          <p:cNvSpPr>
            <a:spLocks noChangeShapeType="1"/>
          </p:cNvSpPr>
          <p:nvPr/>
        </p:nvSpPr>
        <p:spPr bwMode="auto">
          <a:xfrm flipV="1">
            <a:off x="5918200" y="5776913"/>
            <a:ext cx="460375" cy="0"/>
          </a:xfrm>
          <a:prstGeom prst="line">
            <a:avLst/>
          </a:prstGeom>
          <a:noFill/>
          <a:ln w="57150">
            <a:solidFill>
              <a:schemeClr val="tx1"/>
            </a:solidFill>
            <a:prstDash val="sysDot"/>
            <a:round/>
            <a:headEnd/>
            <a:tailEnd/>
          </a:ln>
        </p:spPr>
        <p:txBody>
          <a:bodyPr/>
          <a:lstStyle/>
          <a:p>
            <a:endParaRPr lang="zh-CN" altLang="en-US"/>
          </a:p>
        </p:txBody>
      </p:sp>
      <p:sp>
        <p:nvSpPr>
          <p:cNvPr id="4" name="AutoShape 55"/>
          <p:cNvSpPr>
            <a:spLocks noChangeArrowheads="1"/>
          </p:cNvSpPr>
          <p:nvPr/>
        </p:nvSpPr>
        <p:spPr bwMode="gray">
          <a:xfrm>
            <a:off x="3168650" y="2120900"/>
            <a:ext cx="1517650" cy="566738"/>
          </a:xfrm>
          <a:prstGeom prst="roundRect">
            <a:avLst>
              <a:gd name="adj" fmla="val 50000"/>
            </a:avLst>
          </a:prstGeom>
          <a:solidFill>
            <a:schemeClr val="accent2"/>
          </a:solidFill>
          <a:ln w="38100" algn="ctr">
            <a:solidFill>
              <a:srgbClr val="000000"/>
            </a:solidFill>
            <a:round/>
            <a:headEnd/>
            <a:tailEnd/>
          </a:ln>
        </p:spPr>
        <p:txBody>
          <a:bodyPr wrap="none" anchor="ctr"/>
          <a:lstStyle/>
          <a:p>
            <a:pPr algn="ctr">
              <a:defRPr/>
            </a:pPr>
            <a:r>
              <a:rPr lang="zh-CN" altLang="en-US" sz="1200" dirty="0">
                <a:solidFill>
                  <a:srgbClr val="0000CC"/>
                </a:solidFill>
                <a:effectLst>
                  <a:outerShdw blurRad="38100" dist="38100" dir="2700000" algn="tl">
                    <a:srgbClr val="000000"/>
                  </a:outerShdw>
                </a:effectLst>
                <a:latin typeface="黑体" pitchFamily="2" charset="-122"/>
              </a:rPr>
              <a:t>云计算与云服务</a:t>
            </a:r>
          </a:p>
        </p:txBody>
      </p:sp>
      <p:sp>
        <p:nvSpPr>
          <p:cNvPr id="5" name="AutoShape 55"/>
          <p:cNvSpPr>
            <a:spLocks noChangeArrowheads="1"/>
          </p:cNvSpPr>
          <p:nvPr/>
        </p:nvSpPr>
        <p:spPr bwMode="gray">
          <a:xfrm>
            <a:off x="4813300" y="2122488"/>
            <a:ext cx="1517650" cy="566737"/>
          </a:xfrm>
          <a:prstGeom prst="roundRect">
            <a:avLst>
              <a:gd name="adj" fmla="val 50000"/>
            </a:avLst>
          </a:prstGeom>
          <a:solidFill>
            <a:schemeClr val="accent2"/>
          </a:solidFill>
          <a:ln w="38100" algn="ctr">
            <a:solidFill>
              <a:srgbClr val="000000"/>
            </a:solidFill>
            <a:round/>
            <a:headEnd/>
            <a:tailEnd/>
          </a:ln>
        </p:spPr>
        <p:txBody>
          <a:bodyPr wrap="none" anchor="ctr"/>
          <a:lstStyle/>
          <a:p>
            <a:pPr algn="ctr">
              <a:defRPr/>
            </a:pPr>
            <a:r>
              <a:rPr lang="zh-CN" altLang="en-US" sz="1200">
                <a:solidFill>
                  <a:srgbClr val="0000CC"/>
                </a:solidFill>
                <a:effectLst>
                  <a:outerShdw blurRad="38100" dist="38100" dir="2700000" algn="tl">
                    <a:srgbClr val="000000"/>
                  </a:outerShdw>
                </a:effectLst>
                <a:latin typeface="黑体" pitchFamily="2" charset="-122"/>
              </a:rPr>
              <a:t>企业资源规划</a:t>
            </a:r>
          </a:p>
          <a:p>
            <a:pPr algn="ctr">
              <a:defRPr/>
            </a:pPr>
            <a:r>
              <a:rPr lang="zh-CN" altLang="en-US" sz="1200">
                <a:solidFill>
                  <a:srgbClr val="0000CC"/>
                </a:solidFill>
                <a:effectLst>
                  <a:outerShdw blurRad="38100" dist="38100" dir="2700000" algn="tl">
                    <a:srgbClr val="000000"/>
                  </a:outerShdw>
                </a:effectLst>
                <a:latin typeface="黑体" pitchFamily="2" charset="-122"/>
              </a:rPr>
              <a:t>与供应链管理</a:t>
            </a:r>
          </a:p>
        </p:txBody>
      </p:sp>
      <p:sp>
        <p:nvSpPr>
          <p:cNvPr id="33811" name="Text Box 25"/>
          <p:cNvSpPr txBox="1">
            <a:spLocks noChangeArrowheads="1"/>
          </p:cNvSpPr>
          <p:nvPr/>
        </p:nvSpPr>
        <p:spPr bwMode="auto">
          <a:xfrm>
            <a:off x="3536950" y="1233488"/>
            <a:ext cx="2462213" cy="830262"/>
          </a:xfrm>
          <a:prstGeom prst="rect">
            <a:avLst/>
          </a:prstGeom>
          <a:noFill/>
          <a:ln w="9525">
            <a:noFill/>
            <a:miter lim="800000"/>
            <a:headEnd/>
            <a:tailEnd/>
          </a:ln>
        </p:spPr>
        <p:txBody>
          <a:bodyPr wrap="none">
            <a:spAutoFit/>
          </a:bodyPr>
          <a:lstStyle/>
          <a:p>
            <a:pPr eaLnBrk="1" hangingPunct="1"/>
            <a:r>
              <a:rPr lang="zh-CN" altLang="en-US" sz="1600"/>
              <a:t>视野：</a:t>
            </a:r>
          </a:p>
          <a:p>
            <a:pPr eaLnBrk="1" hangingPunct="1"/>
            <a:r>
              <a:rPr lang="zh-CN" altLang="en-US" sz="1600"/>
              <a:t>宽度</a:t>
            </a:r>
            <a:r>
              <a:rPr lang="en-US" altLang="zh-CN" sz="1600"/>
              <a:t>---</a:t>
            </a:r>
            <a:r>
              <a:rPr lang="zh-CN" altLang="en-US" sz="1600"/>
              <a:t>知识面宽，前沿性</a:t>
            </a:r>
          </a:p>
          <a:p>
            <a:pPr eaLnBrk="1" hangingPunct="1"/>
            <a:r>
              <a:rPr lang="zh-CN" altLang="en-US" sz="1600"/>
              <a:t>深度</a:t>
            </a:r>
            <a:r>
              <a:rPr lang="en-US" altLang="zh-CN" sz="1600"/>
              <a:t>---</a:t>
            </a:r>
            <a:r>
              <a:rPr lang="zh-CN" altLang="en-US" sz="1600"/>
              <a:t>贯通性，深入性</a:t>
            </a:r>
          </a:p>
        </p:txBody>
      </p:sp>
      <p:sp>
        <p:nvSpPr>
          <p:cNvPr id="33812" name="Text Box 26"/>
          <p:cNvSpPr txBox="1">
            <a:spLocks noChangeArrowheads="1"/>
          </p:cNvSpPr>
          <p:nvPr/>
        </p:nvSpPr>
        <p:spPr bwMode="auto">
          <a:xfrm>
            <a:off x="3567113" y="3432175"/>
            <a:ext cx="2505075" cy="338138"/>
          </a:xfrm>
          <a:prstGeom prst="rect">
            <a:avLst/>
          </a:prstGeom>
          <a:noFill/>
          <a:ln w="9525">
            <a:noFill/>
            <a:miter lim="800000"/>
            <a:headEnd/>
            <a:tailEnd/>
          </a:ln>
        </p:spPr>
        <p:txBody>
          <a:bodyPr wrap="none">
            <a:spAutoFit/>
          </a:bodyPr>
          <a:lstStyle/>
          <a:p>
            <a:pPr eaLnBrk="1" hangingPunct="1"/>
            <a:r>
              <a:rPr lang="zh-CN" altLang="en-US" sz="1600"/>
              <a:t>技能：练习，练习，</a:t>
            </a:r>
            <a:r>
              <a:rPr lang="en-US" altLang="zh-CN" sz="1600">
                <a:latin typeface="宋体" pitchFamily="2" charset="-122"/>
              </a:rPr>
              <a:t>…</a:t>
            </a:r>
            <a:r>
              <a:rPr lang="en-US" altLang="zh-CN" sz="1600"/>
              <a:t> </a:t>
            </a:r>
            <a:r>
              <a:rPr lang="en-US" altLang="zh-CN" sz="1600">
                <a:latin typeface="宋体" pitchFamily="2" charset="-122"/>
              </a:rPr>
              <a:t>…</a:t>
            </a:r>
            <a:endParaRPr lang="en-US" altLang="zh-CN" sz="1600"/>
          </a:p>
        </p:txBody>
      </p:sp>
      <p:sp>
        <p:nvSpPr>
          <p:cNvPr id="33813" name="Text Box 27"/>
          <p:cNvSpPr txBox="1">
            <a:spLocks noChangeArrowheads="1"/>
          </p:cNvSpPr>
          <p:nvPr/>
        </p:nvSpPr>
        <p:spPr bwMode="auto">
          <a:xfrm>
            <a:off x="3257550" y="6408738"/>
            <a:ext cx="3057525" cy="338137"/>
          </a:xfrm>
          <a:prstGeom prst="rect">
            <a:avLst/>
          </a:prstGeom>
          <a:noFill/>
          <a:ln w="9525">
            <a:noFill/>
            <a:miter lim="800000"/>
            <a:headEnd/>
            <a:tailEnd/>
          </a:ln>
        </p:spPr>
        <p:txBody>
          <a:bodyPr wrap="none">
            <a:spAutoFit/>
          </a:bodyPr>
          <a:lstStyle/>
          <a:p>
            <a:pPr eaLnBrk="1" hangingPunct="1"/>
            <a:r>
              <a:rPr lang="zh-CN" altLang="en-US" sz="1600"/>
              <a:t>思维：好奇、思考、联想、贯通</a:t>
            </a:r>
          </a:p>
        </p:txBody>
      </p:sp>
      <p:sp>
        <p:nvSpPr>
          <p:cNvPr id="33814" name="Text Box 28"/>
          <p:cNvSpPr txBox="1">
            <a:spLocks noChangeArrowheads="1"/>
          </p:cNvSpPr>
          <p:nvPr/>
        </p:nvSpPr>
        <p:spPr bwMode="auto">
          <a:xfrm>
            <a:off x="2320925" y="4054475"/>
            <a:ext cx="957263" cy="457200"/>
          </a:xfrm>
          <a:prstGeom prst="rect">
            <a:avLst/>
          </a:prstGeom>
          <a:noFill/>
          <a:ln w="9525">
            <a:noFill/>
            <a:miter lim="800000"/>
            <a:headEnd/>
            <a:tailEnd/>
          </a:ln>
        </p:spPr>
        <p:txBody>
          <a:bodyPr>
            <a:spAutoFit/>
          </a:bodyPr>
          <a:lstStyle/>
          <a:p>
            <a:pPr eaLnBrk="1" hangingPunct="1"/>
            <a:r>
              <a:rPr lang="zh-CN" altLang="en-US" sz="1200">
                <a:solidFill>
                  <a:srgbClr val="0000CC"/>
                </a:solidFill>
              </a:rPr>
              <a:t>训练与掌握</a:t>
            </a:r>
          </a:p>
          <a:p>
            <a:pPr eaLnBrk="1" hangingPunct="1"/>
            <a:r>
              <a:rPr lang="en-US" altLang="zh-CN" sz="1200">
                <a:solidFill>
                  <a:srgbClr val="0000CC"/>
                </a:solidFill>
              </a:rPr>
              <a:t>Training</a:t>
            </a:r>
          </a:p>
        </p:txBody>
      </p:sp>
      <p:sp>
        <p:nvSpPr>
          <p:cNvPr id="33815" name="Text Box 29"/>
          <p:cNvSpPr txBox="1">
            <a:spLocks noChangeArrowheads="1"/>
          </p:cNvSpPr>
          <p:nvPr/>
        </p:nvSpPr>
        <p:spPr bwMode="auto">
          <a:xfrm>
            <a:off x="2320925" y="5202238"/>
            <a:ext cx="1470025" cy="457200"/>
          </a:xfrm>
          <a:prstGeom prst="rect">
            <a:avLst/>
          </a:prstGeom>
          <a:noFill/>
          <a:ln w="9525">
            <a:noFill/>
            <a:miter lim="800000"/>
            <a:headEnd/>
            <a:tailEnd/>
          </a:ln>
        </p:spPr>
        <p:txBody>
          <a:bodyPr>
            <a:spAutoFit/>
          </a:bodyPr>
          <a:lstStyle/>
          <a:p>
            <a:pPr eaLnBrk="1" hangingPunct="1"/>
            <a:r>
              <a:rPr lang="zh-CN" altLang="en-US" sz="1200">
                <a:solidFill>
                  <a:srgbClr val="0000CC"/>
                </a:solidFill>
              </a:rPr>
              <a:t>启发与理解</a:t>
            </a:r>
            <a:r>
              <a:rPr lang="en-US" altLang="zh-CN" sz="1200">
                <a:solidFill>
                  <a:srgbClr val="0000CC"/>
                </a:solidFill>
              </a:rPr>
              <a:t>Understanding</a:t>
            </a:r>
          </a:p>
        </p:txBody>
      </p:sp>
      <p:pic>
        <p:nvPicPr>
          <p:cNvPr id="33816" name="Picture 30"/>
          <p:cNvPicPr>
            <a:picLocks noChangeAspect="1" noChangeArrowheads="1"/>
          </p:cNvPicPr>
          <p:nvPr/>
        </p:nvPicPr>
        <p:blipFill>
          <a:blip r:embed="rId2" cstate="print"/>
          <a:srcRect/>
          <a:stretch>
            <a:fillRect/>
          </a:stretch>
        </p:blipFill>
        <p:spPr bwMode="auto">
          <a:xfrm>
            <a:off x="7002463" y="2593975"/>
            <a:ext cx="1595437" cy="2787650"/>
          </a:xfrm>
          <a:prstGeom prst="rect">
            <a:avLst/>
          </a:prstGeom>
          <a:noFill/>
          <a:ln w="9525">
            <a:noFill/>
            <a:miter lim="800000"/>
            <a:headEnd/>
            <a:tailEnd/>
          </a:ln>
        </p:spPr>
      </p:pic>
      <p:sp>
        <p:nvSpPr>
          <p:cNvPr id="33817" name="Text Box 31"/>
          <p:cNvSpPr txBox="1">
            <a:spLocks noChangeArrowheads="1"/>
          </p:cNvSpPr>
          <p:nvPr/>
        </p:nvSpPr>
        <p:spPr bwMode="auto">
          <a:xfrm>
            <a:off x="6924675" y="1481138"/>
            <a:ext cx="1655763" cy="1077912"/>
          </a:xfrm>
          <a:prstGeom prst="rect">
            <a:avLst/>
          </a:prstGeom>
          <a:noFill/>
          <a:ln w="9525">
            <a:noFill/>
            <a:miter lim="800000"/>
            <a:headEnd/>
            <a:tailEnd/>
          </a:ln>
        </p:spPr>
        <p:txBody>
          <a:bodyPr>
            <a:spAutoFit/>
          </a:bodyPr>
          <a:lstStyle/>
          <a:p>
            <a:pPr eaLnBrk="1" hangingPunct="1"/>
            <a:r>
              <a:rPr lang="zh-CN" altLang="en-US" sz="1600"/>
              <a:t>打通知识脉络，融贯各门课程，内功强化基础，外功灵活应变。</a:t>
            </a:r>
          </a:p>
        </p:txBody>
      </p:sp>
      <p:sp>
        <p:nvSpPr>
          <p:cNvPr id="33818" name="Text Box 32"/>
          <p:cNvSpPr txBox="1">
            <a:spLocks noChangeArrowheads="1"/>
          </p:cNvSpPr>
          <p:nvPr/>
        </p:nvSpPr>
        <p:spPr bwMode="auto">
          <a:xfrm>
            <a:off x="6586538" y="5519738"/>
            <a:ext cx="2582862" cy="1077912"/>
          </a:xfrm>
          <a:prstGeom prst="rect">
            <a:avLst/>
          </a:prstGeom>
          <a:noFill/>
          <a:ln w="9525">
            <a:noFill/>
            <a:miter lim="800000"/>
            <a:headEnd/>
            <a:tailEnd/>
          </a:ln>
        </p:spPr>
        <p:txBody>
          <a:bodyPr wrap="none">
            <a:spAutoFit/>
          </a:bodyPr>
          <a:lstStyle/>
          <a:p>
            <a:pPr eaLnBrk="1" hangingPunct="1">
              <a:buFontTx/>
              <a:buChar char="•"/>
            </a:pPr>
            <a:r>
              <a:rPr lang="zh-CN" altLang="en-US" sz="1600">
                <a:solidFill>
                  <a:srgbClr val="0000FF"/>
                </a:solidFill>
              </a:rPr>
              <a:t>能力</a:t>
            </a:r>
            <a:r>
              <a:rPr lang="en-US" altLang="zh-CN" sz="1600">
                <a:solidFill>
                  <a:srgbClr val="0000FF"/>
                </a:solidFill>
              </a:rPr>
              <a:t>----</a:t>
            </a:r>
            <a:r>
              <a:rPr lang="zh-CN" altLang="en-US" sz="1600">
                <a:solidFill>
                  <a:srgbClr val="0000FF"/>
                </a:solidFill>
              </a:rPr>
              <a:t>内功</a:t>
            </a:r>
            <a:r>
              <a:rPr lang="en-US" altLang="zh-CN" sz="1600">
                <a:solidFill>
                  <a:srgbClr val="0000FF"/>
                </a:solidFill>
              </a:rPr>
              <a:t>(</a:t>
            </a:r>
            <a:r>
              <a:rPr lang="zh-CN" altLang="en-US" sz="1600">
                <a:solidFill>
                  <a:srgbClr val="0000FF"/>
                </a:solidFill>
              </a:rPr>
              <a:t>贯通的脉络</a:t>
            </a:r>
            <a:r>
              <a:rPr lang="en-US" altLang="zh-CN" sz="1600">
                <a:solidFill>
                  <a:srgbClr val="0000FF"/>
                </a:solidFill>
              </a:rPr>
              <a:t>)</a:t>
            </a:r>
          </a:p>
          <a:p>
            <a:pPr eaLnBrk="1" hangingPunct="1">
              <a:buFontTx/>
              <a:buChar char="•"/>
            </a:pPr>
            <a:r>
              <a:rPr lang="zh-CN" altLang="en-US" sz="1600">
                <a:solidFill>
                  <a:srgbClr val="0000FF"/>
                </a:solidFill>
              </a:rPr>
              <a:t>实践</a:t>
            </a:r>
            <a:r>
              <a:rPr lang="en-US" altLang="zh-CN" sz="1600">
                <a:solidFill>
                  <a:srgbClr val="0000FF"/>
                </a:solidFill>
              </a:rPr>
              <a:t>----</a:t>
            </a:r>
            <a:r>
              <a:rPr lang="zh-CN" altLang="en-US" sz="1600">
                <a:solidFill>
                  <a:srgbClr val="0000FF"/>
                </a:solidFill>
              </a:rPr>
              <a:t>锻炼</a:t>
            </a:r>
            <a:r>
              <a:rPr lang="en-US" altLang="zh-CN" sz="1600">
                <a:solidFill>
                  <a:srgbClr val="0000FF"/>
                </a:solidFill>
              </a:rPr>
              <a:t>,</a:t>
            </a:r>
            <a:r>
              <a:rPr lang="zh-CN" altLang="en-US" sz="1600">
                <a:solidFill>
                  <a:srgbClr val="0000FF"/>
                </a:solidFill>
              </a:rPr>
              <a:t>使脉络贯通</a:t>
            </a:r>
          </a:p>
          <a:p>
            <a:pPr eaLnBrk="1" hangingPunct="1">
              <a:buFontTx/>
              <a:buChar char="•"/>
            </a:pPr>
            <a:r>
              <a:rPr lang="zh-CN" altLang="en-US" sz="1600">
                <a:solidFill>
                  <a:srgbClr val="0000FF"/>
                </a:solidFill>
              </a:rPr>
              <a:t>思维</a:t>
            </a:r>
            <a:r>
              <a:rPr lang="en-US" altLang="zh-CN" sz="1600">
                <a:solidFill>
                  <a:srgbClr val="0000FF"/>
                </a:solidFill>
              </a:rPr>
              <a:t>----</a:t>
            </a:r>
            <a:r>
              <a:rPr lang="zh-CN" altLang="en-US" sz="1600">
                <a:solidFill>
                  <a:srgbClr val="0000FF"/>
                </a:solidFill>
              </a:rPr>
              <a:t>脉络</a:t>
            </a:r>
            <a:r>
              <a:rPr lang="en-US" altLang="zh-CN" sz="1600">
                <a:solidFill>
                  <a:srgbClr val="0000FF"/>
                </a:solidFill>
              </a:rPr>
              <a:t>(</a:t>
            </a:r>
            <a:r>
              <a:rPr lang="zh-CN" altLang="en-US" sz="1600">
                <a:solidFill>
                  <a:srgbClr val="0000FF"/>
                </a:solidFill>
              </a:rPr>
              <a:t>穴位链</a:t>
            </a:r>
            <a:r>
              <a:rPr lang="en-US" altLang="zh-CN" sz="1600">
                <a:solidFill>
                  <a:srgbClr val="0000FF"/>
                </a:solidFill>
              </a:rPr>
              <a:t>)</a:t>
            </a:r>
          </a:p>
          <a:p>
            <a:pPr eaLnBrk="1" hangingPunct="1">
              <a:buFontTx/>
              <a:buChar char="•"/>
            </a:pPr>
            <a:r>
              <a:rPr lang="zh-CN" altLang="en-US" sz="1600">
                <a:solidFill>
                  <a:srgbClr val="0000FF"/>
                </a:solidFill>
              </a:rPr>
              <a:t>知识</a:t>
            </a:r>
            <a:r>
              <a:rPr lang="en-US" altLang="zh-CN" sz="1600">
                <a:solidFill>
                  <a:srgbClr val="0000FF"/>
                </a:solidFill>
              </a:rPr>
              <a:t>----</a:t>
            </a:r>
            <a:r>
              <a:rPr lang="zh-CN" altLang="en-US" sz="1600">
                <a:solidFill>
                  <a:srgbClr val="0000FF"/>
                </a:solidFill>
              </a:rPr>
              <a:t>穴位</a:t>
            </a:r>
          </a:p>
        </p:txBody>
      </p:sp>
      <p:sp>
        <p:nvSpPr>
          <p:cNvPr id="33819" name="Line 33"/>
          <p:cNvSpPr>
            <a:spLocks noChangeShapeType="1"/>
          </p:cNvSpPr>
          <p:nvPr/>
        </p:nvSpPr>
        <p:spPr bwMode="auto">
          <a:xfrm flipV="1">
            <a:off x="4594225" y="4787900"/>
            <a:ext cx="460375" cy="0"/>
          </a:xfrm>
          <a:prstGeom prst="line">
            <a:avLst/>
          </a:prstGeom>
          <a:noFill/>
          <a:ln w="57150">
            <a:solidFill>
              <a:schemeClr val="tx1"/>
            </a:solidFill>
            <a:prstDash val="sysDot"/>
            <a:round/>
            <a:headEnd/>
            <a:tailEnd/>
          </a:ln>
        </p:spPr>
        <p:txBody>
          <a:bodyPr/>
          <a:lstStyle/>
          <a:p>
            <a:endParaRPr lang="zh-CN" altLang="en-US"/>
          </a:p>
        </p:txBody>
      </p:sp>
      <p:sp>
        <p:nvSpPr>
          <p:cNvPr id="33820" name="Line 34"/>
          <p:cNvSpPr>
            <a:spLocks noChangeShapeType="1"/>
          </p:cNvSpPr>
          <p:nvPr/>
        </p:nvSpPr>
        <p:spPr bwMode="auto">
          <a:xfrm flipV="1">
            <a:off x="4619625" y="2927350"/>
            <a:ext cx="460375" cy="0"/>
          </a:xfrm>
          <a:prstGeom prst="line">
            <a:avLst/>
          </a:prstGeom>
          <a:noFill/>
          <a:ln w="57150">
            <a:solidFill>
              <a:schemeClr val="tx1"/>
            </a:solidFill>
            <a:prstDash val="sysDot"/>
            <a:round/>
            <a:headEnd/>
            <a:tailEnd/>
          </a:ln>
        </p:spPr>
        <p:txBody>
          <a:bodyPr/>
          <a:lstStyle/>
          <a:p>
            <a:endParaRPr lang="zh-CN" altLang="en-US"/>
          </a:p>
        </p:txBody>
      </p:sp>
      <p:sp>
        <p:nvSpPr>
          <p:cNvPr id="33821" name="Rectangle 35"/>
          <p:cNvSpPr>
            <a:spLocks noChangeArrowheads="1"/>
          </p:cNvSpPr>
          <p:nvPr/>
        </p:nvSpPr>
        <p:spPr bwMode="auto">
          <a:xfrm>
            <a:off x="5508625" y="476250"/>
            <a:ext cx="3197225" cy="457200"/>
          </a:xfrm>
          <a:prstGeom prst="rect">
            <a:avLst/>
          </a:prstGeom>
          <a:noFill/>
          <a:ln w="9525">
            <a:noFill/>
            <a:miter lim="800000"/>
            <a:headEnd/>
            <a:tailEnd/>
          </a:ln>
        </p:spPr>
        <p:txBody>
          <a:bodyPr wrap="none">
            <a:spAutoFit/>
          </a:bodyPr>
          <a:lstStyle/>
          <a:p>
            <a:pPr eaLnBrk="1" hangingPunct="1">
              <a:buFont typeface="Wingdings" pitchFamily="2" charset="2"/>
              <a:buNone/>
            </a:pPr>
            <a:r>
              <a:rPr lang="zh-CN" altLang="en-US"/>
              <a:t>知识</a:t>
            </a:r>
            <a:r>
              <a:rPr lang="en-US" altLang="zh-CN"/>
              <a:t> vs. </a:t>
            </a:r>
            <a:r>
              <a:rPr lang="zh-CN" altLang="en-US"/>
              <a:t>思维</a:t>
            </a:r>
            <a:r>
              <a:rPr lang="en-US" altLang="zh-CN"/>
              <a:t> vs. </a:t>
            </a:r>
            <a:r>
              <a:rPr lang="zh-CN" altLang="en-US"/>
              <a:t>能力</a:t>
            </a:r>
          </a:p>
        </p:txBody>
      </p:sp>
      <p:sp>
        <p:nvSpPr>
          <p:cNvPr id="33822" name="Text Box 16"/>
          <p:cNvSpPr txBox="1">
            <a:spLocks noChangeArrowheads="1"/>
          </p:cNvSpPr>
          <p:nvPr/>
        </p:nvSpPr>
        <p:spPr bwMode="auto">
          <a:xfrm>
            <a:off x="323850" y="115888"/>
            <a:ext cx="4911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为什么要学习和怎样学习大学计算机课程</a:t>
            </a:r>
            <a:r>
              <a:rPr lang="en-US" altLang="zh-CN" sz="2000">
                <a:ea typeface="华文中宋" pitchFamily="2" charset="-122"/>
              </a:rPr>
              <a:t>?</a:t>
            </a:r>
          </a:p>
          <a:p>
            <a:pPr eaLnBrk="1" hangingPunct="1">
              <a:lnSpc>
                <a:spcPct val="120000"/>
              </a:lnSpc>
            </a:pPr>
            <a:r>
              <a:rPr lang="en-US" altLang="zh-CN" sz="2000">
                <a:ea typeface="华文中宋" pitchFamily="2" charset="-122"/>
              </a:rPr>
              <a:t>(6)</a:t>
            </a:r>
            <a:r>
              <a:rPr lang="zh-CN" altLang="en-US" sz="2000">
                <a:ea typeface="华文中宋" pitchFamily="2" charset="-122"/>
              </a:rPr>
              <a:t>大学计算机与其它课程的关系是怎样的</a:t>
            </a:r>
          </a:p>
        </p:txBody>
      </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684213" y="1524000"/>
            <a:ext cx="7772400" cy="1143000"/>
          </a:xfrm>
        </p:spPr>
        <p:txBody>
          <a:bodyPr/>
          <a:lstStyle/>
          <a:p>
            <a:pPr eaLnBrk="1" hangingPunct="1"/>
            <a:r>
              <a:rPr lang="zh-CN" altLang="zh-CN" sz="4400" smtClean="0"/>
              <a:t>计算与自动计算</a:t>
            </a:r>
            <a:endParaRPr lang="zh-CN" altLang="en-US" sz="4400" smtClean="0"/>
          </a:p>
        </p:txBody>
      </p:sp>
      <p:sp>
        <p:nvSpPr>
          <p:cNvPr id="36867" name="Rectangle 3"/>
          <p:cNvSpPr>
            <a:spLocks noGrp="1" noChangeArrowheads="1"/>
          </p:cNvSpPr>
          <p:nvPr>
            <p:ph type="subTitle" idx="1"/>
          </p:nvPr>
        </p:nvSpPr>
        <p:spPr/>
        <p:txBody>
          <a:bodyPr/>
          <a:lstStyle/>
          <a:p>
            <a:pPr eaLnBrk="1" hangingPunct="1"/>
            <a:endParaRPr lang="zh-CN" altLang="zh-CN" sz="44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23850" y="1539875"/>
            <a:ext cx="6153150" cy="2741613"/>
          </a:xfrm>
          <a:prstGeom prst="rect">
            <a:avLst/>
          </a:prstGeom>
          <a:noFill/>
          <a:ln w="9525">
            <a:noFill/>
            <a:miter lim="800000"/>
            <a:headEnd/>
            <a:tailEnd/>
          </a:ln>
        </p:spPr>
        <p:txBody>
          <a:bodyPr wrap="none">
            <a:spAutoFit/>
          </a:bodyPr>
          <a:lstStyle/>
          <a:p>
            <a:pPr eaLnBrk="1" hangingPunct="1">
              <a:lnSpc>
                <a:spcPct val="130000"/>
              </a:lnSpc>
              <a:spcAft>
                <a:spcPts val="600"/>
              </a:spcAft>
            </a:pPr>
            <a:r>
              <a:rPr lang="zh-CN" altLang="en-US"/>
              <a:t>自动计算要解决的几个问题</a:t>
            </a:r>
            <a:r>
              <a:rPr lang="en-US" altLang="zh-CN"/>
              <a:t>: </a:t>
            </a:r>
            <a:r>
              <a:rPr lang="zh-CN" altLang="en-US">
                <a:solidFill>
                  <a:srgbClr val="0000CC"/>
                </a:solidFill>
              </a:rPr>
              <a:t>表示</a:t>
            </a:r>
            <a:r>
              <a:rPr lang="en-US" altLang="zh-CN">
                <a:solidFill>
                  <a:srgbClr val="0000CC"/>
                </a:solidFill>
              </a:rPr>
              <a:t>-</a:t>
            </a:r>
            <a:r>
              <a:rPr lang="zh-CN" altLang="en-US">
                <a:solidFill>
                  <a:srgbClr val="0000CC"/>
                </a:solidFill>
              </a:rPr>
              <a:t>存储</a:t>
            </a:r>
            <a:r>
              <a:rPr lang="en-US" altLang="zh-CN">
                <a:solidFill>
                  <a:srgbClr val="0000CC"/>
                </a:solidFill>
              </a:rPr>
              <a:t>-</a:t>
            </a:r>
            <a:r>
              <a:rPr lang="zh-CN" altLang="en-US">
                <a:solidFill>
                  <a:srgbClr val="0000CC"/>
                </a:solidFill>
              </a:rPr>
              <a:t>执行</a:t>
            </a:r>
          </a:p>
          <a:p>
            <a:pPr eaLnBrk="1" hangingPunct="1">
              <a:lnSpc>
                <a:spcPct val="130000"/>
              </a:lnSpc>
              <a:spcAft>
                <a:spcPts val="600"/>
              </a:spcAft>
              <a:buSzPct val="80000"/>
              <a:buFont typeface="Wingdings" pitchFamily="2" charset="2"/>
              <a:buChar char="u"/>
            </a:pPr>
            <a:r>
              <a:rPr lang="zh-CN" altLang="en-US">
                <a:solidFill>
                  <a:srgbClr val="CC0000"/>
                </a:solidFill>
                <a:latin typeface="宋体" pitchFamily="2" charset="-122"/>
              </a:rPr>
              <a:t>“</a:t>
            </a:r>
            <a:r>
              <a:rPr lang="zh-CN" altLang="en-US">
                <a:solidFill>
                  <a:srgbClr val="CC0000"/>
                </a:solidFill>
              </a:rPr>
              <a:t>数据</a:t>
            </a:r>
            <a:r>
              <a:rPr lang="zh-CN" altLang="en-US">
                <a:solidFill>
                  <a:srgbClr val="CC0000"/>
                </a:solidFill>
                <a:latin typeface="宋体" pitchFamily="2" charset="-122"/>
              </a:rPr>
              <a:t>”</a:t>
            </a:r>
            <a:r>
              <a:rPr lang="zh-CN" altLang="en-US">
                <a:solidFill>
                  <a:schemeClr val="tx2"/>
                </a:solidFill>
              </a:rPr>
              <a:t>的表示</a:t>
            </a:r>
            <a:endParaRPr lang="en-US" altLang="zh-CN">
              <a:solidFill>
                <a:schemeClr val="tx2"/>
              </a:solidFill>
            </a:endParaRPr>
          </a:p>
          <a:p>
            <a:pPr eaLnBrk="1" hangingPunct="1">
              <a:lnSpc>
                <a:spcPct val="130000"/>
              </a:lnSpc>
              <a:spcAft>
                <a:spcPts val="600"/>
              </a:spcAft>
              <a:buSzPct val="80000"/>
              <a:buFont typeface="Wingdings" pitchFamily="2" charset="2"/>
              <a:buChar char="u"/>
            </a:pPr>
            <a:r>
              <a:rPr lang="zh-CN" altLang="en-US">
                <a:solidFill>
                  <a:srgbClr val="CC0000"/>
                </a:solidFill>
                <a:latin typeface="宋体" pitchFamily="2" charset="-122"/>
              </a:rPr>
              <a:t>“</a:t>
            </a:r>
            <a:r>
              <a:rPr lang="zh-CN" altLang="en-US">
                <a:solidFill>
                  <a:srgbClr val="CC0000"/>
                </a:solidFill>
              </a:rPr>
              <a:t>计算规则</a:t>
            </a:r>
            <a:r>
              <a:rPr lang="zh-CN" altLang="en-US">
                <a:solidFill>
                  <a:srgbClr val="CC0000"/>
                </a:solidFill>
                <a:latin typeface="宋体" pitchFamily="2" charset="-122"/>
              </a:rPr>
              <a:t>”</a:t>
            </a:r>
            <a:r>
              <a:rPr lang="zh-CN" altLang="en-US">
                <a:solidFill>
                  <a:schemeClr val="tx2"/>
                </a:solidFill>
              </a:rPr>
              <a:t>的表示：</a:t>
            </a:r>
            <a:r>
              <a:rPr lang="zh-CN" altLang="en-US">
                <a:solidFill>
                  <a:srgbClr val="FF0000"/>
                </a:solidFill>
              </a:rPr>
              <a:t>程序</a:t>
            </a:r>
          </a:p>
          <a:p>
            <a:pPr eaLnBrk="1" hangingPunct="1">
              <a:lnSpc>
                <a:spcPct val="130000"/>
              </a:lnSpc>
              <a:spcAft>
                <a:spcPts val="600"/>
              </a:spcAft>
              <a:buSzPct val="80000"/>
              <a:buFont typeface="Wingdings" pitchFamily="2" charset="2"/>
              <a:buChar char="u"/>
            </a:pPr>
            <a:r>
              <a:rPr lang="zh-CN" altLang="en-US">
                <a:solidFill>
                  <a:schemeClr val="tx2"/>
                </a:solidFill>
              </a:rPr>
              <a:t>数据与计算规则的</a:t>
            </a:r>
            <a:r>
              <a:rPr lang="zh-CN" altLang="en-US">
                <a:solidFill>
                  <a:srgbClr val="CC0000"/>
                </a:solidFill>
                <a:latin typeface="宋体" pitchFamily="2" charset="-122"/>
              </a:rPr>
              <a:t>“</a:t>
            </a:r>
            <a:r>
              <a:rPr lang="zh-CN" altLang="en-US">
                <a:solidFill>
                  <a:srgbClr val="CC0000"/>
                </a:solidFill>
              </a:rPr>
              <a:t>自动存储</a:t>
            </a:r>
            <a:r>
              <a:rPr lang="zh-CN" altLang="en-US">
                <a:solidFill>
                  <a:srgbClr val="CC0000"/>
                </a:solidFill>
                <a:latin typeface="宋体" pitchFamily="2" charset="-122"/>
              </a:rPr>
              <a:t>”</a:t>
            </a:r>
            <a:endParaRPr lang="zh-CN" altLang="en-US">
              <a:solidFill>
                <a:srgbClr val="CC0000"/>
              </a:solidFill>
            </a:endParaRPr>
          </a:p>
          <a:p>
            <a:pPr eaLnBrk="1" hangingPunct="1">
              <a:lnSpc>
                <a:spcPct val="130000"/>
              </a:lnSpc>
              <a:spcAft>
                <a:spcPts val="600"/>
              </a:spcAft>
              <a:buSzPct val="80000"/>
              <a:buFont typeface="Wingdings" pitchFamily="2" charset="2"/>
              <a:buChar char="u"/>
            </a:pPr>
            <a:r>
              <a:rPr lang="zh-CN" altLang="en-US">
                <a:solidFill>
                  <a:schemeClr val="tx2"/>
                </a:solidFill>
              </a:rPr>
              <a:t>计算规则的</a:t>
            </a:r>
            <a:r>
              <a:rPr lang="zh-CN" altLang="en-US">
                <a:solidFill>
                  <a:srgbClr val="CC0000"/>
                </a:solidFill>
                <a:latin typeface="宋体" pitchFamily="2" charset="-122"/>
              </a:rPr>
              <a:t>“</a:t>
            </a:r>
            <a:r>
              <a:rPr lang="zh-CN" altLang="en-US">
                <a:solidFill>
                  <a:srgbClr val="CC0000"/>
                </a:solidFill>
              </a:rPr>
              <a:t>自动执行</a:t>
            </a:r>
            <a:r>
              <a:rPr lang="zh-CN" altLang="en-US">
                <a:solidFill>
                  <a:srgbClr val="CC0000"/>
                </a:solidFill>
                <a:latin typeface="宋体" pitchFamily="2" charset="-122"/>
              </a:rPr>
              <a:t>”</a:t>
            </a:r>
            <a:endParaRPr lang="zh-CN" altLang="en-US">
              <a:solidFill>
                <a:srgbClr val="CC0000"/>
              </a:solidFill>
            </a:endParaRPr>
          </a:p>
        </p:txBody>
      </p:sp>
      <p:sp>
        <p:nvSpPr>
          <p:cNvPr id="41987" name="Text Box 3"/>
          <p:cNvSpPr txBox="1">
            <a:spLocks noChangeArrowheads="1"/>
          </p:cNvSpPr>
          <p:nvPr/>
        </p:nvSpPr>
        <p:spPr bwMode="auto">
          <a:xfrm>
            <a:off x="1101725" y="4598988"/>
            <a:ext cx="6257925" cy="701675"/>
          </a:xfrm>
          <a:prstGeom prst="rect">
            <a:avLst/>
          </a:prstGeom>
          <a:noFill/>
          <a:ln w="9525">
            <a:noFill/>
            <a:miter lim="800000"/>
            <a:headEnd/>
            <a:tailEnd/>
          </a:ln>
        </p:spPr>
        <p:txBody>
          <a:bodyPr wrap="none">
            <a:spAutoFit/>
          </a:bodyPr>
          <a:lstStyle/>
          <a:p>
            <a:pPr eaLnBrk="1" hangingPunct="1"/>
            <a:r>
              <a:rPr lang="en-US" altLang="zh-CN" sz="4000" dirty="0"/>
              <a:t>a</a:t>
            </a:r>
            <a:r>
              <a:rPr lang="en-US" altLang="zh-CN" sz="4000" baseline="-25000" dirty="0"/>
              <a:t>1</a:t>
            </a:r>
            <a:r>
              <a:rPr lang="en-US" altLang="zh-CN" sz="4000" dirty="0"/>
              <a:t>x</a:t>
            </a:r>
            <a:r>
              <a:rPr lang="en-US" altLang="zh-CN" sz="4000" baseline="-25000" dirty="0"/>
              <a:t>1</a:t>
            </a:r>
            <a:r>
              <a:rPr lang="en-US" altLang="zh-CN" sz="4000" baseline="30000" dirty="0"/>
              <a:t>b</a:t>
            </a:r>
            <a:r>
              <a:rPr lang="en-US" altLang="zh-CN" sz="4000" baseline="8000" dirty="0"/>
              <a:t>1</a:t>
            </a:r>
            <a:r>
              <a:rPr lang="en-US" altLang="zh-CN" sz="4000" dirty="0"/>
              <a:t>+a</a:t>
            </a:r>
            <a:r>
              <a:rPr lang="en-US" altLang="zh-CN" sz="4000" baseline="-25000" dirty="0"/>
              <a:t>2</a:t>
            </a:r>
            <a:r>
              <a:rPr lang="en-US" altLang="zh-CN" sz="4000" dirty="0"/>
              <a:t>x</a:t>
            </a:r>
            <a:r>
              <a:rPr lang="en-US" altLang="zh-CN" sz="4000" baseline="-25000" dirty="0"/>
              <a:t>2</a:t>
            </a:r>
            <a:r>
              <a:rPr lang="en-US" altLang="zh-CN" sz="4000" baseline="30000" dirty="0"/>
              <a:t>b</a:t>
            </a:r>
            <a:r>
              <a:rPr lang="en-US" altLang="zh-CN" sz="4000" baseline="10000" dirty="0"/>
              <a:t>2</a:t>
            </a:r>
            <a:r>
              <a:rPr lang="en-US" altLang="zh-CN" sz="4000" dirty="0"/>
              <a:t>+…+</a:t>
            </a:r>
            <a:r>
              <a:rPr lang="en-US" altLang="zh-CN" sz="4000" dirty="0" err="1"/>
              <a:t>a</a:t>
            </a:r>
            <a:r>
              <a:rPr lang="en-US" altLang="zh-CN" sz="4000" baseline="-25000" dirty="0" err="1"/>
              <a:t>n</a:t>
            </a:r>
            <a:r>
              <a:rPr lang="en-US" altLang="zh-CN" sz="4000" dirty="0" err="1"/>
              <a:t>x</a:t>
            </a:r>
            <a:r>
              <a:rPr lang="en-US" altLang="zh-CN" sz="4000" baseline="-25000" dirty="0" err="1"/>
              <a:t>n</a:t>
            </a:r>
            <a:r>
              <a:rPr lang="en-US" altLang="zh-CN" sz="4000" baseline="30000" dirty="0" err="1"/>
              <a:t>b</a:t>
            </a:r>
            <a:r>
              <a:rPr lang="en-US" altLang="zh-CN" sz="4000" baseline="10000" dirty="0" err="1"/>
              <a:t>n</a:t>
            </a:r>
            <a:r>
              <a:rPr lang="en-US" altLang="zh-CN" sz="4000" dirty="0"/>
              <a:t>=c</a:t>
            </a:r>
          </a:p>
        </p:txBody>
      </p:sp>
      <p:sp>
        <p:nvSpPr>
          <p:cNvPr id="41988" name="Text Box 16"/>
          <p:cNvSpPr txBox="1">
            <a:spLocks noChangeArrowheads="1"/>
          </p:cNvSpPr>
          <p:nvPr/>
        </p:nvSpPr>
        <p:spPr bwMode="auto">
          <a:xfrm>
            <a:off x="369888" y="115888"/>
            <a:ext cx="3697287"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计算与自动计算</a:t>
            </a:r>
          </a:p>
          <a:p>
            <a:pPr eaLnBrk="1" hangingPunct="1">
              <a:lnSpc>
                <a:spcPct val="120000"/>
              </a:lnSpc>
            </a:pPr>
            <a:r>
              <a:rPr lang="en-US" altLang="zh-CN" sz="2000">
                <a:ea typeface="华文中宋" pitchFamily="2" charset="-122"/>
              </a:rPr>
              <a:t>(3)</a:t>
            </a:r>
            <a:r>
              <a:rPr lang="zh-CN" altLang="en-US" sz="2000">
                <a:ea typeface="华文中宋" pitchFamily="2" charset="-122"/>
              </a:rPr>
              <a:t>自动计算需要解决什么问题</a:t>
            </a:r>
            <a:r>
              <a:rPr lang="en-US" altLang="zh-CN" sz="2000">
                <a:ea typeface="华文中宋" pitchFamily="2" charset="-122"/>
              </a:rPr>
              <a:t>?</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lang="zh-CN" altLang="en-US" sz="3400" dirty="0" smtClean="0"/>
              <a:t>计算思维教学内容</a:t>
            </a:r>
          </a:p>
        </p:txBody>
      </p:sp>
      <p:sp>
        <p:nvSpPr>
          <p:cNvPr id="204803" name="Rectangle 3"/>
          <p:cNvSpPr>
            <a:spLocks noGrp="1" noChangeArrowheads="1"/>
          </p:cNvSpPr>
          <p:nvPr>
            <p:ph type="body" idx="1"/>
          </p:nvPr>
        </p:nvSpPr>
        <p:spPr>
          <a:xfrm>
            <a:off x="323528" y="1268760"/>
            <a:ext cx="8424936" cy="4463678"/>
          </a:xfrm>
        </p:spPr>
        <p:txBody>
          <a:bodyPr/>
          <a:lstStyle/>
          <a:p>
            <a:pPr eaLnBrk="1" hangingPunct="1">
              <a:lnSpc>
                <a:spcPct val="90000"/>
              </a:lnSpc>
              <a:spcBef>
                <a:spcPts val="1200"/>
              </a:spcBef>
              <a:spcAft>
                <a:spcPts val="1200"/>
              </a:spcAft>
              <a:defRPr/>
            </a:pPr>
            <a:r>
              <a:rPr lang="zh-CN" altLang="en-US" sz="2400" dirty="0" smtClean="0"/>
              <a:t>绪论：</a:t>
            </a:r>
            <a:r>
              <a:rPr lang="en-US" altLang="zh-CN" sz="2400" dirty="0" smtClean="0"/>
              <a:t> </a:t>
            </a:r>
            <a:r>
              <a:rPr lang="zh-CN" altLang="zh-CN" sz="2400" dirty="0" smtClean="0"/>
              <a:t>计算机</a:t>
            </a:r>
            <a:r>
              <a:rPr lang="en-US" altLang="zh-CN" sz="2400" dirty="0" smtClean="0"/>
              <a:t>-</a:t>
            </a:r>
            <a:r>
              <a:rPr lang="zh-CN" altLang="zh-CN" sz="2400" dirty="0" smtClean="0"/>
              <a:t>计算</a:t>
            </a:r>
            <a:r>
              <a:rPr lang="en-US" altLang="zh-CN" sz="2400" dirty="0" smtClean="0"/>
              <a:t>-</a:t>
            </a:r>
            <a:r>
              <a:rPr lang="zh-CN" altLang="zh-CN" sz="2400" dirty="0" smtClean="0"/>
              <a:t>计算思维</a:t>
            </a:r>
            <a:endParaRPr lang="zh-CN" altLang="en-US" sz="2400" dirty="0" smtClean="0"/>
          </a:p>
          <a:p>
            <a:pPr>
              <a:defRPr/>
            </a:pPr>
            <a:r>
              <a:rPr lang="zh-CN" altLang="en-US" sz="2400" dirty="0" smtClean="0"/>
              <a:t>计算系统的基本思维：</a:t>
            </a:r>
            <a:r>
              <a:rPr lang="zh-CN" altLang="zh-CN" sz="2400" dirty="0" smtClean="0"/>
              <a:t>符号化</a:t>
            </a:r>
            <a:r>
              <a:rPr lang="en-US" altLang="zh-CN" sz="2400" dirty="0" smtClean="0"/>
              <a:t>-</a:t>
            </a:r>
            <a:r>
              <a:rPr lang="zh-CN" altLang="zh-CN" sz="2400" dirty="0" smtClean="0"/>
              <a:t>计算化</a:t>
            </a:r>
            <a:r>
              <a:rPr lang="en-US" altLang="zh-CN" sz="2400" dirty="0" smtClean="0"/>
              <a:t>-</a:t>
            </a:r>
            <a:r>
              <a:rPr lang="zh-CN" altLang="zh-CN" sz="2400" dirty="0" smtClean="0"/>
              <a:t>自动化</a:t>
            </a:r>
            <a:r>
              <a:rPr lang="zh-CN" altLang="en-US" sz="2400" dirty="0" smtClean="0"/>
              <a:t>，</a:t>
            </a:r>
            <a:r>
              <a:rPr lang="zh-CN" altLang="zh-CN" sz="2400" dirty="0" smtClean="0"/>
              <a:t>冯</a:t>
            </a:r>
            <a:r>
              <a:rPr lang="en-US" altLang="zh-CN" sz="2400" dirty="0" smtClean="0"/>
              <a:t>-</a:t>
            </a:r>
            <a:r>
              <a:rPr lang="zh-CN" altLang="zh-CN" sz="2400" dirty="0" smtClean="0"/>
              <a:t>诺依曼计算机器</a:t>
            </a:r>
            <a:r>
              <a:rPr lang="en-US" altLang="zh-CN" sz="2400" dirty="0" smtClean="0"/>
              <a:t>-</a:t>
            </a:r>
            <a:r>
              <a:rPr lang="zh-CN" altLang="zh-CN" sz="2400" dirty="0" smtClean="0"/>
              <a:t>程序执行</a:t>
            </a:r>
            <a:r>
              <a:rPr lang="zh-CN" altLang="en-US" sz="2400" dirty="0" smtClean="0"/>
              <a:t>，</a:t>
            </a:r>
            <a:r>
              <a:rPr lang="zh-CN" altLang="zh-CN" sz="2400" dirty="0" smtClean="0"/>
              <a:t>现代计算机</a:t>
            </a:r>
            <a:r>
              <a:rPr lang="en-US" altLang="zh-CN" sz="2400" dirty="0" smtClean="0"/>
              <a:t>-</a:t>
            </a:r>
            <a:r>
              <a:rPr lang="zh-CN" altLang="zh-CN" sz="2400" dirty="0" smtClean="0"/>
              <a:t>复杂环境下程序执行</a:t>
            </a:r>
            <a:r>
              <a:rPr lang="zh-CN" altLang="en-US" sz="2400" dirty="0" smtClean="0"/>
              <a:t>，</a:t>
            </a:r>
            <a:r>
              <a:rPr lang="zh-CN" altLang="zh-CN" sz="2400" dirty="0" smtClean="0"/>
              <a:t>由机器语言到高级语言</a:t>
            </a:r>
            <a:r>
              <a:rPr lang="en-US" altLang="zh-CN" sz="2400" dirty="0" smtClean="0"/>
              <a:t>-</a:t>
            </a:r>
            <a:r>
              <a:rPr lang="zh-CN" altLang="zh-CN" sz="2400" dirty="0" smtClean="0"/>
              <a:t>程序编写编译</a:t>
            </a:r>
            <a:r>
              <a:rPr lang="zh-CN" altLang="en-US" sz="2400" dirty="0" smtClean="0"/>
              <a:t>。</a:t>
            </a:r>
            <a:endParaRPr lang="en-US" altLang="zh-CN" sz="2400" dirty="0" smtClean="0"/>
          </a:p>
          <a:p>
            <a:pPr eaLnBrk="1" hangingPunct="1">
              <a:lnSpc>
                <a:spcPct val="90000"/>
              </a:lnSpc>
              <a:spcBef>
                <a:spcPts val="1200"/>
              </a:spcBef>
              <a:spcAft>
                <a:spcPts val="1200"/>
              </a:spcAft>
              <a:defRPr/>
            </a:pPr>
            <a:r>
              <a:rPr lang="zh-CN" altLang="en-US" sz="2400" dirty="0" smtClean="0"/>
              <a:t>问题求解框架：程序，</a:t>
            </a:r>
            <a:r>
              <a:rPr lang="zh-CN" altLang="zh-CN" sz="2400" dirty="0" smtClean="0"/>
              <a:t>计算学科中的典型问题求解</a:t>
            </a:r>
            <a:r>
              <a:rPr lang="zh-CN" altLang="en-US" sz="2400" dirty="0" smtClean="0"/>
              <a:t>，</a:t>
            </a:r>
            <a:r>
              <a:rPr lang="zh-CN" altLang="zh-CN" sz="2400" dirty="0" smtClean="0"/>
              <a:t>算法</a:t>
            </a:r>
            <a:r>
              <a:rPr lang="en-US" altLang="zh-CN" sz="2400" dirty="0" smtClean="0"/>
              <a:t>-</a:t>
            </a:r>
            <a:r>
              <a:rPr lang="zh-CN" altLang="zh-CN" sz="2400" dirty="0" smtClean="0"/>
              <a:t>程序与计算系统之灵魂</a:t>
            </a:r>
            <a:r>
              <a:rPr lang="zh-CN" altLang="en-US" sz="2400" dirty="0" smtClean="0"/>
              <a:t>。</a:t>
            </a:r>
            <a:endParaRPr lang="en-US" altLang="zh-CN" sz="2400" dirty="0" smtClean="0"/>
          </a:p>
          <a:p>
            <a:pPr eaLnBrk="1" hangingPunct="1">
              <a:lnSpc>
                <a:spcPct val="90000"/>
              </a:lnSpc>
              <a:spcBef>
                <a:spcPts val="1200"/>
              </a:spcBef>
              <a:spcAft>
                <a:spcPts val="1200"/>
              </a:spcAft>
              <a:defRPr/>
            </a:pPr>
            <a:r>
              <a:rPr lang="zh-CN" altLang="en-US" sz="2400" dirty="0" smtClean="0"/>
              <a:t>算法与复杂性：</a:t>
            </a:r>
            <a:r>
              <a:rPr lang="zh-CN" altLang="zh-CN" sz="2400" dirty="0" smtClean="0"/>
              <a:t>怎样研究算法</a:t>
            </a:r>
            <a:r>
              <a:rPr lang="en-US" altLang="zh-CN" sz="2400" dirty="0" smtClean="0"/>
              <a:t>-</a:t>
            </a:r>
            <a:r>
              <a:rPr lang="zh-CN" altLang="zh-CN" sz="2400" dirty="0" smtClean="0"/>
              <a:t>排序算法研究</a:t>
            </a:r>
            <a:r>
              <a:rPr lang="zh-CN" altLang="en-US" sz="2400" dirty="0" smtClean="0"/>
              <a:t>，烧饼算法，递归算法。</a:t>
            </a:r>
            <a:endParaRPr lang="en-US" altLang="zh-CN" sz="2400" dirty="0" smtClean="0"/>
          </a:p>
          <a:p>
            <a:pPr eaLnBrk="1" hangingPunct="1">
              <a:lnSpc>
                <a:spcPct val="90000"/>
              </a:lnSpc>
              <a:spcBef>
                <a:spcPts val="1200"/>
              </a:spcBef>
              <a:spcAft>
                <a:spcPts val="1200"/>
              </a:spcAft>
              <a:defRPr/>
            </a:pPr>
            <a:r>
              <a:rPr lang="zh-CN" altLang="en-US" sz="2400" dirty="0" smtClean="0"/>
              <a:t>数据抽象、设计与挖掘</a:t>
            </a:r>
            <a:endParaRPr lang="en-US" altLang="zh-CN" sz="2400" dirty="0" smtClean="0"/>
          </a:p>
          <a:p>
            <a:pPr eaLnBrk="1" hangingPunct="1">
              <a:lnSpc>
                <a:spcPct val="90000"/>
              </a:lnSpc>
              <a:spcBef>
                <a:spcPts val="1200"/>
              </a:spcBef>
              <a:spcAft>
                <a:spcPts val="1200"/>
              </a:spcAft>
              <a:defRPr/>
            </a:pPr>
            <a:r>
              <a:rPr lang="zh-CN" altLang="en-US" sz="2400" dirty="0" smtClean="0"/>
              <a:t>计算机网络、信息网络与网络化社会</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96863" y="1412875"/>
            <a:ext cx="5975350" cy="457200"/>
          </a:xfrm>
          <a:prstGeom prst="rect">
            <a:avLst/>
          </a:prstGeom>
          <a:noFill/>
          <a:ln w="9525">
            <a:noFill/>
            <a:miter lim="800000"/>
            <a:headEnd/>
            <a:tailEnd/>
          </a:ln>
        </p:spPr>
        <p:txBody>
          <a:bodyPr wrap="none">
            <a:spAutoFit/>
          </a:bodyPr>
          <a:lstStyle/>
          <a:p>
            <a:pPr eaLnBrk="1" hangingPunct="1"/>
            <a:r>
              <a:rPr lang="zh-CN" altLang="en-US">
                <a:ea typeface="华文中宋" pitchFamily="2" charset="-122"/>
              </a:rPr>
              <a:t>帕斯卡与帕斯卡机</a:t>
            </a:r>
            <a:r>
              <a:rPr lang="en-US" altLang="zh-CN">
                <a:ea typeface="华文中宋" pitchFamily="2" charset="-122"/>
              </a:rPr>
              <a:t>----(</a:t>
            </a:r>
            <a:r>
              <a:rPr lang="zh-CN" altLang="en-US">
                <a:ea typeface="华文中宋" pitchFamily="2" charset="-122"/>
              </a:rPr>
              <a:t>准</a:t>
            </a:r>
            <a:r>
              <a:rPr lang="en-US" altLang="zh-CN">
                <a:ea typeface="华文中宋" pitchFamily="2" charset="-122"/>
              </a:rPr>
              <a:t>)</a:t>
            </a:r>
            <a:r>
              <a:rPr lang="zh-CN" altLang="en-US">
                <a:ea typeface="华文中宋" pitchFamily="2" charset="-122"/>
              </a:rPr>
              <a:t>第一台机械计算机</a:t>
            </a:r>
            <a:endParaRPr lang="en-US" altLang="zh-CN">
              <a:ea typeface="华文中宋" pitchFamily="2" charset="-122"/>
            </a:endParaRPr>
          </a:p>
        </p:txBody>
      </p:sp>
      <p:sp>
        <p:nvSpPr>
          <p:cNvPr id="46083" name="Text Box 3"/>
          <p:cNvSpPr txBox="1">
            <a:spLocks noChangeArrowheads="1"/>
          </p:cNvSpPr>
          <p:nvPr/>
        </p:nvSpPr>
        <p:spPr bwMode="auto">
          <a:xfrm>
            <a:off x="296863" y="1871663"/>
            <a:ext cx="6146800" cy="1052512"/>
          </a:xfrm>
          <a:prstGeom prst="rect">
            <a:avLst/>
          </a:prstGeom>
          <a:noFill/>
          <a:ln w="9525">
            <a:noFill/>
            <a:miter lim="800000"/>
            <a:headEnd/>
            <a:tailEnd/>
          </a:ln>
        </p:spPr>
        <p:txBody>
          <a:bodyPr>
            <a:spAutoFit/>
          </a:bodyPr>
          <a:lstStyle/>
          <a:p>
            <a:pPr eaLnBrk="1" hangingPunct="1">
              <a:lnSpc>
                <a:spcPct val="130000"/>
              </a:lnSpc>
              <a:buClr>
                <a:srgbClr val="0066FF"/>
              </a:buClr>
              <a:buFont typeface="Wingdings" pitchFamily="2" charset="2"/>
              <a:buChar char="u"/>
            </a:pPr>
            <a:r>
              <a:rPr lang="en-US" altLang="zh-CN" dirty="0"/>
              <a:t> </a:t>
            </a:r>
            <a:r>
              <a:rPr lang="en-US" altLang="zh-CN" dirty="0" err="1"/>
              <a:t>Blaise</a:t>
            </a:r>
            <a:r>
              <a:rPr lang="en-US" altLang="zh-CN" dirty="0"/>
              <a:t> Pascal (1623</a:t>
            </a:r>
            <a:r>
              <a:rPr lang="zh-CN" altLang="en-US" dirty="0"/>
              <a:t>～</a:t>
            </a:r>
            <a:r>
              <a:rPr lang="en-US" altLang="zh-CN" dirty="0"/>
              <a:t>1662) </a:t>
            </a:r>
            <a:endParaRPr lang="zh-CN" altLang="en-US" dirty="0"/>
          </a:p>
          <a:p>
            <a:pPr eaLnBrk="1" hangingPunct="1">
              <a:lnSpc>
                <a:spcPct val="130000"/>
              </a:lnSpc>
              <a:buClr>
                <a:srgbClr val="0066FF"/>
              </a:buClr>
              <a:buFont typeface="Wingdings" pitchFamily="2" charset="2"/>
              <a:buChar char="u"/>
            </a:pPr>
            <a:r>
              <a:rPr lang="en-US" altLang="zh-CN" dirty="0"/>
              <a:t>1642</a:t>
            </a:r>
            <a:r>
              <a:rPr lang="zh-CN" altLang="en-US" dirty="0"/>
              <a:t>年研制成功一种齿轮式计算机器</a:t>
            </a:r>
            <a:endParaRPr lang="en-US" altLang="zh-CN" dirty="0"/>
          </a:p>
        </p:txBody>
      </p:sp>
      <p:sp>
        <p:nvSpPr>
          <p:cNvPr id="46087" name="Rectangle 7"/>
          <p:cNvSpPr>
            <a:spLocks noChangeArrowheads="1"/>
          </p:cNvSpPr>
          <p:nvPr/>
        </p:nvSpPr>
        <p:spPr bwMode="auto">
          <a:xfrm>
            <a:off x="258763" y="2924944"/>
            <a:ext cx="6185445" cy="1046981"/>
          </a:xfrm>
          <a:prstGeom prst="rect">
            <a:avLst/>
          </a:prstGeom>
          <a:solidFill>
            <a:schemeClr val="tx1"/>
          </a:solidFill>
          <a:ln w="9525">
            <a:noFill/>
            <a:miter lim="800000"/>
            <a:headEnd/>
            <a:tailEnd/>
          </a:ln>
        </p:spPr>
        <p:txBody>
          <a:bodyPr wrap="square">
            <a:spAutoFit/>
          </a:bodyPr>
          <a:lstStyle/>
          <a:p>
            <a:pPr eaLnBrk="1" hangingPunct="1">
              <a:lnSpc>
                <a:spcPct val="130000"/>
              </a:lnSpc>
              <a:buClr>
                <a:srgbClr val="0066FF"/>
              </a:buClr>
              <a:buFont typeface="Wingdings" pitchFamily="2" charset="2"/>
              <a:buNone/>
            </a:pPr>
            <a:r>
              <a:rPr lang="zh-CN" altLang="en-US" sz="1800" dirty="0">
                <a:solidFill>
                  <a:srgbClr val="FFFFEF"/>
                </a:solidFill>
              </a:rPr>
              <a:t> 帕斯卡机的意义：</a:t>
            </a:r>
            <a:r>
              <a:rPr lang="zh-CN" altLang="zh-CN" dirty="0">
                <a:solidFill>
                  <a:srgbClr val="FFFFEF"/>
                </a:solidFill>
              </a:rPr>
              <a:t>它告诉人们</a:t>
            </a:r>
            <a:r>
              <a:rPr lang="zh-CN" altLang="zh-CN" sz="2000" dirty="0">
                <a:solidFill>
                  <a:srgbClr val="FFFFEF"/>
                </a:solidFill>
              </a:rPr>
              <a:t>“用</a:t>
            </a:r>
            <a:r>
              <a:rPr lang="zh-CN" altLang="zh-CN" sz="2000" u="sng" dirty="0">
                <a:solidFill>
                  <a:srgbClr val="FFFFEF"/>
                </a:solidFill>
              </a:rPr>
              <a:t>纯机械装置</a:t>
            </a:r>
            <a:r>
              <a:rPr lang="zh-CN" altLang="zh-CN" sz="2000" dirty="0">
                <a:solidFill>
                  <a:srgbClr val="FFFFEF"/>
                </a:solidFill>
              </a:rPr>
              <a:t>可代替人的思维和记忆”</a:t>
            </a:r>
            <a:r>
              <a:rPr lang="zh-CN" altLang="zh-CN" dirty="0">
                <a:solidFill>
                  <a:srgbClr val="FFFFEF"/>
                </a:solidFill>
              </a:rPr>
              <a:t>。</a:t>
            </a:r>
            <a:r>
              <a:rPr lang="zh-CN" altLang="en-US" dirty="0">
                <a:solidFill>
                  <a:srgbClr val="FFFFEF"/>
                </a:solidFill>
              </a:rPr>
              <a:t>开辟了</a:t>
            </a:r>
            <a:r>
              <a:rPr lang="zh-CN" altLang="en-US" sz="2000" u="sng" dirty="0" smtClean="0">
                <a:solidFill>
                  <a:srgbClr val="FFFFEF"/>
                </a:solidFill>
              </a:rPr>
              <a:t>自动计算</a:t>
            </a:r>
            <a:r>
              <a:rPr lang="zh-CN" altLang="en-US" dirty="0">
                <a:solidFill>
                  <a:srgbClr val="FFFFEF"/>
                </a:solidFill>
              </a:rPr>
              <a:t>的道路。</a:t>
            </a:r>
            <a:endParaRPr lang="en-US" altLang="zh-CN" dirty="0">
              <a:solidFill>
                <a:srgbClr val="FFFFEF"/>
              </a:solidFill>
            </a:endParaRPr>
          </a:p>
        </p:txBody>
      </p:sp>
      <p:sp>
        <p:nvSpPr>
          <p:cNvPr id="46088" name="Text Box 16"/>
          <p:cNvSpPr txBox="1">
            <a:spLocks noChangeArrowheads="1"/>
          </p:cNvSpPr>
          <p:nvPr/>
        </p:nvSpPr>
        <p:spPr bwMode="auto">
          <a:xfrm>
            <a:off x="323850" y="115888"/>
            <a:ext cx="2597150"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计算与自动计算</a:t>
            </a:r>
            <a:endParaRPr lang="en-US" altLang="zh-CN" sz="2000">
              <a:ea typeface="华文中宋" pitchFamily="2" charset="-122"/>
            </a:endParaRPr>
          </a:p>
          <a:p>
            <a:pPr eaLnBrk="1" hangingPunct="1">
              <a:lnSpc>
                <a:spcPct val="120000"/>
              </a:lnSpc>
            </a:pPr>
            <a:r>
              <a:rPr lang="en-US" altLang="zh-CN" sz="2000">
                <a:ea typeface="华文中宋" pitchFamily="2" charset="-122"/>
              </a:rPr>
              <a:t>(4) </a:t>
            </a:r>
            <a:r>
              <a:rPr lang="zh-CN" altLang="en-US" sz="2000">
                <a:ea typeface="华文中宋" pitchFamily="2" charset="-122"/>
              </a:rPr>
              <a:t>机械计算的探索</a:t>
            </a:r>
            <a:r>
              <a:rPr lang="en-US" altLang="zh-CN" sz="2000">
                <a:ea typeface="华文中宋" pitchFamily="2" charset="-122"/>
              </a:rPr>
              <a:t>? </a:t>
            </a:r>
          </a:p>
        </p:txBody>
      </p:sp>
      <p:grpSp>
        <p:nvGrpSpPr>
          <p:cNvPr id="9" name="组合 8"/>
          <p:cNvGrpSpPr/>
          <p:nvPr/>
        </p:nvGrpSpPr>
        <p:grpSpPr>
          <a:xfrm>
            <a:off x="251520" y="4293096"/>
            <a:ext cx="8704332" cy="1800920"/>
            <a:chOff x="250825" y="1268413"/>
            <a:chExt cx="8704332" cy="1800920"/>
          </a:xfrm>
        </p:grpSpPr>
        <p:sp>
          <p:nvSpPr>
            <p:cNvPr id="10" name="Text Box 2"/>
            <p:cNvSpPr txBox="1">
              <a:spLocks noChangeArrowheads="1"/>
            </p:cNvSpPr>
            <p:nvPr/>
          </p:nvSpPr>
          <p:spPr bwMode="auto">
            <a:xfrm>
              <a:off x="468313" y="1268413"/>
              <a:ext cx="1403350" cy="457200"/>
            </a:xfrm>
            <a:prstGeom prst="rect">
              <a:avLst/>
            </a:prstGeom>
            <a:noFill/>
            <a:ln w="9525">
              <a:noFill/>
              <a:miter lim="800000"/>
              <a:headEnd/>
              <a:tailEnd/>
            </a:ln>
          </p:spPr>
          <p:txBody>
            <a:bodyPr wrap="none">
              <a:spAutoFit/>
            </a:bodyPr>
            <a:lstStyle/>
            <a:p>
              <a:pPr eaLnBrk="1" hangingPunct="1"/>
              <a:r>
                <a:rPr lang="zh-CN" altLang="zh-CN" dirty="0">
                  <a:ea typeface="华文中宋" pitchFamily="2" charset="-122"/>
                </a:rPr>
                <a:t>莱布尼茨</a:t>
              </a:r>
              <a:endParaRPr lang="en-US" altLang="zh-CN" dirty="0">
                <a:ea typeface="华文中宋" pitchFamily="2" charset="-122"/>
              </a:endParaRPr>
            </a:p>
          </p:txBody>
        </p:sp>
        <p:sp>
          <p:nvSpPr>
            <p:cNvPr id="11" name="Text Box 3"/>
            <p:cNvSpPr txBox="1">
              <a:spLocks noChangeArrowheads="1"/>
            </p:cNvSpPr>
            <p:nvPr/>
          </p:nvSpPr>
          <p:spPr bwMode="auto">
            <a:xfrm>
              <a:off x="250825" y="1684338"/>
              <a:ext cx="6596063" cy="1384995"/>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r>
                <a:rPr lang="en-US" altLang="zh-CN" sz="2000" dirty="0"/>
                <a:t> </a:t>
              </a:r>
              <a:r>
                <a:rPr lang="en-US" altLang="en-US" sz="2000" dirty="0" err="1" smtClean="0"/>
                <a:t>德国数学家</a:t>
              </a:r>
              <a:r>
                <a:rPr lang="en-US" altLang="en-US" sz="2000" dirty="0" smtClean="0"/>
                <a:t>(</a:t>
              </a:r>
              <a:r>
                <a:rPr lang="en-US" altLang="en-US" sz="2000" dirty="0"/>
                <a:t>1646～1716</a:t>
              </a:r>
              <a:r>
                <a:rPr lang="en-US" altLang="en-US" sz="2000" dirty="0" smtClean="0"/>
                <a:t>) </a:t>
              </a:r>
              <a:r>
                <a:rPr lang="zh-CN" altLang="en-US" sz="2000" u="sng" dirty="0" smtClean="0">
                  <a:solidFill>
                    <a:srgbClr val="0000CC"/>
                  </a:solidFill>
                  <a:cs typeface="Arial" charset="0"/>
                </a:rPr>
                <a:t>数理逻辑</a:t>
              </a:r>
              <a:r>
                <a:rPr lang="zh-CN" altLang="en-US" sz="2000" dirty="0" smtClean="0">
                  <a:cs typeface="Arial" charset="0"/>
                </a:rPr>
                <a:t>的创始人</a:t>
              </a:r>
              <a:endParaRPr lang="en-US" altLang="zh-CN" sz="2000" dirty="0"/>
            </a:p>
            <a:p>
              <a:pPr eaLnBrk="1" hangingPunct="1">
                <a:lnSpc>
                  <a:spcPct val="140000"/>
                </a:lnSpc>
                <a:buClr>
                  <a:srgbClr val="0066FF"/>
                </a:buClr>
                <a:buFont typeface="Wingdings" pitchFamily="2" charset="2"/>
                <a:buChar char="u"/>
              </a:pPr>
              <a:r>
                <a:rPr lang="zh-CN" altLang="en-US" sz="2000" dirty="0">
                  <a:solidFill>
                    <a:srgbClr val="CC0000"/>
                  </a:solidFill>
                </a:rPr>
                <a:t>莱布尼茨机的</a:t>
              </a:r>
              <a:r>
                <a:rPr lang="zh-CN" altLang="en-US" sz="2000" dirty="0" smtClean="0">
                  <a:solidFill>
                    <a:srgbClr val="CC0000"/>
                  </a:solidFill>
                </a:rPr>
                <a:t>意义</a:t>
              </a:r>
              <a:r>
                <a:rPr lang="zh-CN" altLang="en-US" sz="2000" dirty="0" smtClean="0">
                  <a:solidFill>
                    <a:srgbClr val="0000CC"/>
                  </a:solidFill>
                </a:rPr>
                <a:t>：连续</a:t>
              </a:r>
              <a:r>
                <a:rPr lang="zh-CN" altLang="en-US" sz="2000" dirty="0">
                  <a:solidFill>
                    <a:srgbClr val="0000CC"/>
                  </a:solidFill>
                </a:rPr>
                <a:t>重复自动执行</a:t>
              </a:r>
            </a:p>
            <a:p>
              <a:pPr eaLnBrk="1" hangingPunct="1">
                <a:lnSpc>
                  <a:spcPct val="140000"/>
                </a:lnSpc>
                <a:buClr>
                  <a:srgbClr val="0066FF"/>
                </a:buClr>
                <a:buFont typeface="Wingdings" pitchFamily="2" charset="2"/>
                <a:buChar char="u"/>
              </a:pPr>
              <a:r>
                <a:rPr lang="zh-CN" altLang="en-US" sz="2000" dirty="0">
                  <a:cs typeface="Arial" charset="0"/>
                </a:rPr>
                <a:t>提出了</a:t>
              </a:r>
              <a:r>
                <a:rPr lang="zh-CN" altLang="en-US" sz="2000" u="sng" dirty="0">
                  <a:solidFill>
                    <a:srgbClr val="0000CC"/>
                  </a:solidFill>
                  <a:cs typeface="Arial" charset="0"/>
                </a:rPr>
                <a:t>二进制数</a:t>
              </a:r>
              <a:r>
                <a:rPr lang="zh-CN" altLang="en-US" sz="2000" dirty="0">
                  <a:cs typeface="Arial" charset="0"/>
                </a:rPr>
                <a:t>及其</a:t>
              </a:r>
              <a:r>
                <a:rPr lang="zh-CN" altLang="en-US" sz="2000" u="sng" dirty="0">
                  <a:solidFill>
                    <a:srgbClr val="0000CC"/>
                  </a:solidFill>
                  <a:cs typeface="Arial" charset="0"/>
                </a:rPr>
                <a:t>计算</a:t>
              </a:r>
              <a:r>
                <a:rPr lang="zh-CN" altLang="en-US" sz="2000" u="sng" dirty="0" smtClean="0">
                  <a:solidFill>
                    <a:srgbClr val="0000CC"/>
                  </a:solidFill>
                  <a:cs typeface="Arial" charset="0"/>
                </a:rPr>
                <a:t>规则</a:t>
              </a:r>
              <a:endParaRPr lang="zh-CN" altLang="en-US" sz="2000" dirty="0">
                <a:solidFill>
                  <a:srgbClr val="0000CC"/>
                </a:solidFill>
                <a:cs typeface="Arial" charset="0"/>
              </a:endParaRPr>
            </a:p>
          </p:txBody>
        </p:sp>
        <p:sp>
          <p:nvSpPr>
            <p:cNvPr id="12" name="Text Box 7"/>
            <p:cNvSpPr txBox="1">
              <a:spLocks noChangeArrowheads="1"/>
            </p:cNvSpPr>
            <p:nvPr/>
          </p:nvSpPr>
          <p:spPr bwMode="auto">
            <a:xfrm>
              <a:off x="5714797" y="1531439"/>
              <a:ext cx="3240360" cy="1400383"/>
            </a:xfrm>
            <a:prstGeom prst="rect">
              <a:avLst/>
            </a:prstGeom>
            <a:solidFill>
              <a:schemeClr val="tx1"/>
            </a:solidFill>
            <a:ln w="9525">
              <a:noFill/>
              <a:miter lim="800000"/>
              <a:headEnd/>
              <a:tailEnd/>
            </a:ln>
          </p:spPr>
          <p:txBody>
            <a:bodyPr wrap="square">
              <a:spAutoFit/>
            </a:bodyPr>
            <a:lstStyle/>
            <a:p>
              <a:pPr eaLnBrk="1" hangingPunct="1">
                <a:spcAft>
                  <a:spcPts val="600"/>
                </a:spcAft>
              </a:pPr>
              <a:r>
                <a:rPr lang="zh-CN" altLang="en-US" sz="2000" dirty="0">
                  <a:solidFill>
                    <a:srgbClr val="FFFFEF"/>
                  </a:solidFill>
                </a:rPr>
                <a:t>是基于十进制设计机器，还是基于二进制设计机器？</a:t>
              </a:r>
            </a:p>
            <a:p>
              <a:pPr eaLnBrk="1" hangingPunct="1">
                <a:spcAft>
                  <a:spcPts val="600"/>
                </a:spcAft>
              </a:pPr>
              <a:r>
                <a:rPr lang="zh-CN" altLang="en-US" sz="2000" dirty="0">
                  <a:solidFill>
                    <a:srgbClr val="FFFFEF"/>
                  </a:solidFill>
                </a:rPr>
                <a:t>如果基于二进制设计机器，那其处理规则又是怎样的呢？</a:t>
              </a:r>
            </a:p>
          </p:txBody>
        </p:sp>
      </p:grpSp>
    </p:spTree>
    <p:custDataLst>
      <p:tags r:id="rId1"/>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251520" y="1340768"/>
            <a:ext cx="8712968" cy="2308324"/>
          </a:xfrm>
          <a:prstGeom prst="rect">
            <a:avLst/>
          </a:prstGeom>
          <a:noFill/>
          <a:ln w="9525">
            <a:noFill/>
            <a:miter lim="800000"/>
            <a:headEnd/>
            <a:tailEnd/>
          </a:ln>
        </p:spPr>
        <p:txBody>
          <a:bodyPr wrap="square">
            <a:spAutoFit/>
          </a:bodyPr>
          <a:lstStyle/>
          <a:p>
            <a:pPr eaLnBrk="1" hangingPunct="1">
              <a:lnSpc>
                <a:spcPct val="120000"/>
              </a:lnSpc>
              <a:buClr>
                <a:srgbClr val="0066FF"/>
              </a:buClr>
              <a:buFont typeface="Wingdings" pitchFamily="2" charset="2"/>
              <a:buChar char="u"/>
            </a:pPr>
            <a:r>
              <a:rPr lang="en-US" altLang="zh-CN" dirty="0"/>
              <a:t>1834</a:t>
            </a:r>
            <a:r>
              <a:rPr lang="zh-CN" altLang="en-US" dirty="0"/>
              <a:t>年：巴贝奇 </a:t>
            </a:r>
            <a:r>
              <a:rPr lang="en-US" altLang="zh-CN" dirty="0"/>
              <a:t>(Charles Babbage)</a:t>
            </a:r>
            <a:r>
              <a:rPr lang="zh-CN" altLang="en-US" dirty="0" smtClean="0"/>
              <a:t>，</a:t>
            </a:r>
            <a:endParaRPr lang="en-US" altLang="zh-CN" dirty="0" smtClean="0"/>
          </a:p>
          <a:p>
            <a:pPr eaLnBrk="1" hangingPunct="1">
              <a:lnSpc>
                <a:spcPct val="120000"/>
              </a:lnSpc>
              <a:buClr>
                <a:srgbClr val="0066FF"/>
              </a:buClr>
            </a:pPr>
            <a:r>
              <a:rPr lang="en-US" altLang="zh-CN" sz="2000" dirty="0" smtClean="0"/>
              <a:t>                                 </a:t>
            </a:r>
            <a:r>
              <a:rPr lang="zh-CN" altLang="en-US" sz="2000" u="sng" dirty="0" smtClean="0"/>
              <a:t>分析</a:t>
            </a:r>
            <a:r>
              <a:rPr lang="zh-CN" altLang="en-US" sz="2000" u="sng" dirty="0"/>
              <a:t>机</a:t>
            </a:r>
            <a:r>
              <a:rPr lang="zh-CN" altLang="en-US" dirty="0"/>
              <a:t>的概念</a:t>
            </a:r>
            <a:r>
              <a:rPr lang="en-US" altLang="zh-CN" dirty="0"/>
              <a:t>----</a:t>
            </a:r>
            <a:r>
              <a:rPr lang="zh-CN" altLang="en-US" sz="2000" u="sng" dirty="0"/>
              <a:t>可执行程序的机器</a:t>
            </a:r>
            <a:r>
              <a:rPr lang="zh-CN" altLang="en-US" dirty="0"/>
              <a:t>。</a:t>
            </a:r>
            <a:endParaRPr lang="zh-CN" altLang="en-US" sz="1800" dirty="0"/>
          </a:p>
          <a:p>
            <a:pPr eaLnBrk="1" hangingPunct="1">
              <a:lnSpc>
                <a:spcPct val="120000"/>
              </a:lnSpc>
              <a:buClr>
                <a:srgbClr val="0066FF"/>
              </a:buClr>
              <a:buFont typeface="Wingdings" pitchFamily="2" charset="2"/>
              <a:buChar char="u"/>
            </a:pPr>
            <a:r>
              <a:rPr lang="en-US" altLang="zh-CN" dirty="0"/>
              <a:t>1805</a:t>
            </a:r>
            <a:r>
              <a:rPr lang="zh-CN" altLang="en-US" dirty="0"/>
              <a:t>年： 杰卡德 </a:t>
            </a:r>
            <a:r>
              <a:rPr lang="en-US" altLang="zh-CN" dirty="0"/>
              <a:t>(J. Jacquard)</a:t>
            </a:r>
            <a:r>
              <a:rPr lang="zh-CN" altLang="en-US" dirty="0"/>
              <a:t>，</a:t>
            </a:r>
            <a:r>
              <a:rPr lang="en-US" altLang="en-US" sz="2000" u="sng" dirty="0" err="1"/>
              <a:t>打孔卡</a:t>
            </a:r>
            <a:r>
              <a:rPr lang="zh-CN" altLang="en-US" dirty="0"/>
              <a:t>，实践了</a:t>
            </a:r>
            <a:r>
              <a:rPr lang="zh-CN" altLang="en-US" sz="2000" u="sng" dirty="0"/>
              <a:t>输入手段</a:t>
            </a:r>
            <a:r>
              <a:rPr lang="zh-CN" altLang="en-US" dirty="0"/>
              <a:t>问题</a:t>
            </a:r>
            <a:r>
              <a:rPr lang="zh-CN" altLang="en-US" sz="1800" dirty="0"/>
              <a:t>。</a:t>
            </a:r>
          </a:p>
          <a:p>
            <a:pPr eaLnBrk="1" hangingPunct="1">
              <a:lnSpc>
                <a:spcPct val="120000"/>
              </a:lnSpc>
              <a:buClr>
                <a:srgbClr val="0066FF"/>
              </a:buClr>
              <a:buFont typeface="Wingdings" pitchFamily="2" charset="2"/>
              <a:buChar char="u"/>
            </a:pPr>
            <a:r>
              <a:rPr lang="en-US" altLang="zh-CN" dirty="0"/>
              <a:t>1854</a:t>
            </a:r>
            <a:r>
              <a:rPr lang="zh-CN" altLang="en-US" dirty="0"/>
              <a:t>年：布尔创立</a:t>
            </a:r>
            <a:r>
              <a:rPr lang="zh-CN" altLang="en-US" sz="2000" b="1" u="sng" dirty="0"/>
              <a:t>布尔代数</a:t>
            </a:r>
            <a:r>
              <a:rPr lang="zh-CN" altLang="en-US" dirty="0"/>
              <a:t>，为</a:t>
            </a:r>
            <a:r>
              <a:rPr lang="zh-CN" altLang="en-US" sz="2000" u="sng" dirty="0"/>
              <a:t>数字计算机的电路设计</a:t>
            </a:r>
            <a:r>
              <a:rPr lang="zh-CN" altLang="en-US" dirty="0"/>
              <a:t>提供了理论基础</a:t>
            </a:r>
            <a:r>
              <a:rPr lang="zh-CN" altLang="en-US" dirty="0" smtClean="0"/>
              <a:t>。</a:t>
            </a:r>
            <a:endParaRPr lang="zh-CN" altLang="en-US" dirty="0"/>
          </a:p>
        </p:txBody>
      </p:sp>
      <p:sp>
        <p:nvSpPr>
          <p:cNvPr id="50184" name="Text Box 16"/>
          <p:cNvSpPr txBox="1">
            <a:spLocks noChangeArrowheads="1"/>
          </p:cNvSpPr>
          <p:nvPr/>
        </p:nvSpPr>
        <p:spPr bwMode="auto">
          <a:xfrm>
            <a:off x="319088" y="115888"/>
            <a:ext cx="2597150"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ea typeface="华文中宋" pitchFamily="2" charset="-122"/>
              </a:rPr>
              <a:t>计算与自动计算</a:t>
            </a:r>
            <a:endParaRPr lang="en-US" altLang="zh-CN" sz="2000" dirty="0">
              <a:ea typeface="华文中宋" pitchFamily="2" charset="-122"/>
            </a:endParaRPr>
          </a:p>
          <a:p>
            <a:pPr eaLnBrk="1" hangingPunct="1">
              <a:lnSpc>
                <a:spcPct val="120000"/>
              </a:lnSpc>
            </a:pPr>
            <a:r>
              <a:rPr lang="en-US" altLang="zh-CN" sz="2000" dirty="0">
                <a:ea typeface="华文中宋" pitchFamily="2" charset="-122"/>
              </a:rPr>
              <a:t>(4) </a:t>
            </a:r>
            <a:r>
              <a:rPr lang="zh-CN" altLang="en-US" sz="2000" dirty="0">
                <a:ea typeface="华文中宋" pitchFamily="2" charset="-122"/>
              </a:rPr>
              <a:t>机械计算的探索</a:t>
            </a:r>
            <a:r>
              <a:rPr lang="en-US" altLang="zh-CN" sz="2000" dirty="0">
                <a:ea typeface="华文中宋" pitchFamily="2" charset="-122"/>
              </a:rPr>
              <a:t>? </a:t>
            </a:r>
          </a:p>
        </p:txBody>
      </p:sp>
      <p:grpSp>
        <p:nvGrpSpPr>
          <p:cNvPr id="15" name="组合 14"/>
          <p:cNvGrpSpPr/>
          <p:nvPr/>
        </p:nvGrpSpPr>
        <p:grpSpPr>
          <a:xfrm>
            <a:off x="251520" y="4394144"/>
            <a:ext cx="9149067" cy="1981129"/>
            <a:chOff x="251520" y="4002242"/>
            <a:chExt cx="9149067" cy="1981129"/>
          </a:xfrm>
        </p:grpSpPr>
        <p:sp>
          <p:nvSpPr>
            <p:cNvPr id="9" name="Text Box 10"/>
            <p:cNvSpPr txBox="1">
              <a:spLocks noChangeArrowheads="1"/>
            </p:cNvSpPr>
            <p:nvPr/>
          </p:nvSpPr>
          <p:spPr bwMode="auto">
            <a:xfrm>
              <a:off x="251702" y="5497341"/>
              <a:ext cx="6768752" cy="486030"/>
            </a:xfrm>
            <a:prstGeom prst="rect">
              <a:avLst/>
            </a:prstGeom>
            <a:noFill/>
            <a:ln w="9525">
              <a:noFill/>
              <a:miter lim="800000"/>
              <a:headEnd/>
              <a:tailEnd/>
            </a:ln>
          </p:spPr>
          <p:txBody>
            <a:bodyPr wrap="square">
              <a:spAutoFit/>
            </a:bodyPr>
            <a:lstStyle/>
            <a:p>
              <a:pPr eaLnBrk="1" hangingPunct="1">
                <a:lnSpc>
                  <a:spcPct val="120000"/>
                </a:lnSpc>
                <a:buClr>
                  <a:srgbClr val="0066FF"/>
                </a:buClr>
                <a:buFont typeface="Wingdings" pitchFamily="2" charset="2"/>
                <a:buChar char="u"/>
              </a:pPr>
              <a:r>
                <a:rPr lang="zh-CN" altLang="en-US" b="1" dirty="0"/>
                <a:t>现代计算机：一般</a:t>
              </a:r>
              <a:r>
                <a:rPr lang="zh-CN" altLang="en-US" b="1" dirty="0" smtClean="0"/>
                <a:t>程序 </a:t>
              </a:r>
              <a:r>
                <a:rPr lang="en-US" altLang="zh-CN" b="1" dirty="0" smtClean="0"/>
                <a:t>--</a:t>
              </a:r>
              <a:r>
                <a:rPr lang="zh-CN" altLang="en-US" b="1" dirty="0"/>
                <a:t>任意可变的计算规则</a:t>
              </a:r>
            </a:p>
          </p:txBody>
        </p:sp>
        <p:sp>
          <p:nvSpPr>
            <p:cNvPr id="10" name="Text Box 4"/>
            <p:cNvSpPr txBox="1">
              <a:spLocks noChangeArrowheads="1"/>
            </p:cNvSpPr>
            <p:nvPr/>
          </p:nvSpPr>
          <p:spPr bwMode="auto">
            <a:xfrm>
              <a:off x="251520" y="4002242"/>
              <a:ext cx="5616624" cy="486030"/>
            </a:xfrm>
            <a:prstGeom prst="rect">
              <a:avLst/>
            </a:prstGeom>
            <a:noFill/>
            <a:ln w="9525">
              <a:noFill/>
              <a:miter lim="800000"/>
              <a:headEnd/>
              <a:tailEnd/>
            </a:ln>
          </p:spPr>
          <p:txBody>
            <a:bodyPr wrap="square">
              <a:spAutoFit/>
            </a:bodyPr>
            <a:lstStyle/>
            <a:p>
              <a:pPr eaLnBrk="1" hangingPunct="1">
                <a:lnSpc>
                  <a:spcPct val="120000"/>
                </a:lnSpc>
                <a:buClr>
                  <a:srgbClr val="0066FF"/>
                </a:buClr>
                <a:buFont typeface="Wingdings" pitchFamily="2" charset="2"/>
                <a:buChar char="u"/>
              </a:pPr>
              <a:r>
                <a:rPr lang="zh-CN" altLang="en-US" b="1" dirty="0"/>
                <a:t>计算辅助工具</a:t>
              </a:r>
              <a:endParaRPr lang="en-US" altLang="zh-CN" b="1" dirty="0"/>
            </a:p>
          </p:txBody>
        </p:sp>
        <p:sp>
          <p:nvSpPr>
            <p:cNvPr id="12" name="Text Box 6"/>
            <p:cNvSpPr txBox="1">
              <a:spLocks noChangeArrowheads="1"/>
            </p:cNvSpPr>
            <p:nvPr/>
          </p:nvSpPr>
          <p:spPr bwMode="auto">
            <a:xfrm>
              <a:off x="252931" y="4491687"/>
              <a:ext cx="8496944" cy="486030"/>
            </a:xfrm>
            <a:prstGeom prst="rect">
              <a:avLst/>
            </a:prstGeom>
            <a:noFill/>
            <a:ln w="9525">
              <a:noFill/>
              <a:miter lim="800000"/>
              <a:headEnd/>
              <a:tailEnd/>
            </a:ln>
          </p:spPr>
          <p:txBody>
            <a:bodyPr wrap="square">
              <a:spAutoFit/>
            </a:bodyPr>
            <a:lstStyle/>
            <a:p>
              <a:pPr eaLnBrk="1" hangingPunct="1">
                <a:lnSpc>
                  <a:spcPct val="120000"/>
                </a:lnSpc>
                <a:buClr>
                  <a:srgbClr val="0066FF"/>
                </a:buClr>
                <a:buFont typeface="Wingdings" pitchFamily="2" charset="2"/>
                <a:buChar char="u"/>
              </a:pPr>
              <a:r>
                <a:rPr lang="en-US" altLang="zh-CN" b="1" dirty="0"/>
                <a:t>Pascal</a:t>
              </a:r>
              <a:r>
                <a:rPr lang="zh-CN" altLang="en-US" b="1" dirty="0"/>
                <a:t>机械计算机</a:t>
              </a:r>
              <a:r>
                <a:rPr lang="en-US" altLang="zh-CN" b="1" dirty="0"/>
                <a:t>: </a:t>
              </a:r>
              <a:r>
                <a:rPr lang="zh-CN" altLang="en-US" b="1" dirty="0"/>
                <a:t>自动计算</a:t>
              </a:r>
              <a:r>
                <a:rPr lang="en-US" altLang="zh-CN" b="1" dirty="0"/>
                <a:t>--</a:t>
              </a:r>
              <a:r>
                <a:rPr lang="zh-CN" altLang="en-US" b="1" dirty="0"/>
                <a:t>固定的计算规则</a:t>
              </a:r>
            </a:p>
          </p:txBody>
        </p:sp>
        <p:sp>
          <p:nvSpPr>
            <p:cNvPr id="13" name="Text Box 8"/>
            <p:cNvSpPr txBox="1">
              <a:spLocks noChangeArrowheads="1"/>
            </p:cNvSpPr>
            <p:nvPr/>
          </p:nvSpPr>
          <p:spPr bwMode="auto">
            <a:xfrm>
              <a:off x="255571" y="4987823"/>
              <a:ext cx="9145016" cy="486030"/>
            </a:xfrm>
            <a:prstGeom prst="rect">
              <a:avLst/>
            </a:prstGeom>
            <a:noFill/>
            <a:ln w="9525">
              <a:noFill/>
              <a:miter lim="800000"/>
              <a:headEnd/>
              <a:tailEnd/>
            </a:ln>
          </p:spPr>
          <p:txBody>
            <a:bodyPr wrap="square">
              <a:spAutoFit/>
            </a:bodyPr>
            <a:lstStyle/>
            <a:p>
              <a:pPr eaLnBrk="1" hangingPunct="1">
                <a:lnSpc>
                  <a:spcPct val="120000"/>
                </a:lnSpc>
                <a:buClr>
                  <a:srgbClr val="0066FF"/>
                </a:buClr>
                <a:buFont typeface="Wingdings" pitchFamily="2" charset="2"/>
                <a:buChar char="u"/>
              </a:pPr>
              <a:r>
                <a:rPr lang="en-US" altLang="zh-CN" b="1" dirty="0"/>
                <a:t>Babbage</a:t>
              </a:r>
              <a:r>
                <a:rPr lang="zh-CN" altLang="en-US" b="1" dirty="0"/>
                <a:t>机械计算机</a:t>
              </a:r>
              <a:r>
                <a:rPr lang="en-US" altLang="zh-CN" b="1" dirty="0"/>
                <a:t>: (</a:t>
              </a:r>
              <a:r>
                <a:rPr lang="zh-CN" altLang="en-US" b="1" dirty="0"/>
                <a:t>特定</a:t>
              </a:r>
              <a:r>
                <a:rPr lang="en-US" altLang="zh-CN" b="1" dirty="0"/>
                <a:t>)</a:t>
              </a:r>
              <a:r>
                <a:rPr lang="zh-CN" altLang="en-US" b="1" dirty="0"/>
                <a:t>程序 </a:t>
              </a:r>
              <a:r>
                <a:rPr lang="en-US" altLang="zh-CN" b="1" dirty="0"/>
                <a:t>--</a:t>
              </a:r>
              <a:r>
                <a:rPr lang="zh-CN" altLang="en-US" b="1" dirty="0"/>
                <a:t>可有限变化的计算规则</a:t>
              </a:r>
            </a:p>
          </p:txBody>
        </p:sp>
      </p:grpSp>
      <p:sp>
        <p:nvSpPr>
          <p:cNvPr id="14" name="Text Box 16"/>
          <p:cNvSpPr txBox="1">
            <a:spLocks noChangeArrowheads="1"/>
          </p:cNvSpPr>
          <p:nvPr/>
        </p:nvSpPr>
        <p:spPr bwMode="auto">
          <a:xfrm>
            <a:off x="323528" y="3618442"/>
            <a:ext cx="4680520" cy="757130"/>
          </a:xfrm>
          <a:prstGeom prst="rect">
            <a:avLst/>
          </a:prstGeom>
          <a:noFill/>
          <a:ln w="9525">
            <a:noFill/>
            <a:miter lim="800000"/>
            <a:headEnd/>
            <a:tailEnd/>
          </a:ln>
        </p:spPr>
        <p:txBody>
          <a:bodyPr wrap="square">
            <a:spAutoFit/>
          </a:bodyPr>
          <a:lstStyle/>
          <a:p>
            <a:pPr eaLnBrk="1" hangingPunct="1">
              <a:lnSpc>
                <a:spcPct val="120000"/>
              </a:lnSpc>
            </a:pPr>
            <a:r>
              <a:rPr lang="zh-CN" altLang="en-US" sz="3600" b="1" dirty="0" smtClean="0">
                <a:ea typeface="华文中宋" pitchFamily="2" charset="-122"/>
              </a:rPr>
              <a:t>机械</a:t>
            </a:r>
            <a:r>
              <a:rPr lang="zh-CN" altLang="en-US" sz="3600" b="1" dirty="0">
                <a:ea typeface="华文中宋" pitchFamily="2" charset="-122"/>
              </a:rPr>
              <a:t>计算</a:t>
            </a:r>
            <a:r>
              <a:rPr lang="zh-CN" altLang="en-US" sz="3600" b="1" dirty="0" smtClean="0">
                <a:ea typeface="华文中宋" pitchFamily="2" charset="-122"/>
              </a:rPr>
              <a:t>的发展过程</a:t>
            </a:r>
            <a:r>
              <a:rPr lang="en-US" altLang="zh-CN" sz="3600" b="1" dirty="0" smtClean="0">
                <a:ea typeface="华文中宋" pitchFamily="2" charset="-122"/>
              </a:rPr>
              <a:t> </a:t>
            </a:r>
            <a:endParaRPr lang="en-US" altLang="zh-CN" sz="3600" b="1" dirty="0">
              <a:ea typeface="华文中宋" pitchFamily="2" charset="-122"/>
            </a:endParaRPr>
          </a:p>
        </p:txBody>
      </p:sp>
    </p:spTree>
    <p:custDataLst>
      <p:tags r:id="rId1"/>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1268413" y="1535113"/>
            <a:ext cx="1425575" cy="1187450"/>
            <a:chOff x="486" y="2211"/>
            <a:chExt cx="898" cy="748"/>
          </a:xfrm>
        </p:grpSpPr>
        <p:sp>
          <p:nvSpPr>
            <p:cNvPr id="2"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313"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4" name="Text Box 84"/>
            <p:cNvSpPr txBox="1">
              <a:spLocks noChangeArrowheads="1"/>
            </p:cNvSpPr>
            <p:nvPr/>
          </p:nvSpPr>
          <p:spPr bwMode="auto">
            <a:xfrm>
              <a:off x="563" y="2422"/>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计算</a:t>
              </a:r>
            </a:p>
          </p:txBody>
        </p:sp>
      </p:grpSp>
      <p:grpSp>
        <p:nvGrpSpPr>
          <p:cNvPr id="54275" name="Group 6"/>
          <p:cNvGrpSpPr>
            <a:grpSpLocks/>
          </p:cNvGrpSpPr>
          <p:nvPr/>
        </p:nvGrpSpPr>
        <p:grpSpPr bwMode="auto">
          <a:xfrm>
            <a:off x="2713038" y="1535113"/>
            <a:ext cx="1425575" cy="1187450"/>
            <a:chOff x="1756" y="2240"/>
            <a:chExt cx="898" cy="748"/>
          </a:xfrm>
        </p:grpSpPr>
        <p:sp>
          <p:nvSpPr>
            <p:cNvPr id="5" name="AutoShape 39"/>
            <p:cNvSpPr>
              <a:spLocks noChangeArrowheads="1"/>
            </p:cNvSpPr>
            <p:nvPr/>
          </p:nvSpPr>
          <p:spPr bwMode="gray">
            <a:xfrm>
              <a:off x="1756" y="224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310" name="Oval 40"/>
            <p:cNvSpPr>
              <a:spLocks noChangeArrowheads="1"/>
            </p:cNvSpPr>
            <p:nvPr/>
          </p:nvSpPr>
          <p:spPr bwMode="gray">
            <a:xfrm>
              <a:off x="1830" y="2302"/>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7" name="Text Box 84"/>
            <p:cNvSpPr txBox="1">
              <a:spLocks noChangeArrowheads="1"/>
            </p:cNvSpPr>
            <p:nvPr/>
          </p:nvSpPr>
          <p:spPr bwMode="auto">
            <a:xfrm>
              <a:off x="1833" y="2317"/>
              <a:ext cx="743" cy="596"/>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机器计算</a:t>
              </a:r>
            </a:p>
          </p:txBody>
        </p:sp>
      </p:grpSp>
      <p:sp>
        <p:nvSpPr>
          <p:cNvPr id="54276" name="AutoShape 10"/>
          <p:cNvSpPr>
            <a:spLocks noChangeArrowheads="1"/>
          </p:cNvSpPr>
          <p:nvPr/>
        </p:nvSpPr>
        <p:spPr bwMode="auto">
          <a:xfrm>
            <a:off x="4194175" y="1990725"/>
            <a:ext cx="817563" cy="277813"/>
          </a:xfrm>
          <a:prstGeom prst="rightArrow">
            <a:avLst>
              <a:gd name="adj1" fmla="val 50000"/>
              <a:gd name="adj2" fmla="val 73571"/>
            </a:avLst>
          </a:prstGeom>
          <a:solidFill>
            <a:schemeClr val="tx2"/>
          </a:solidFill>
          <a:ln w="9525">
            <a:noFill/>
            <a:miter lim="800000"/>
            <a:headEnd/>
            <a:tailEnd/>
          </a:ln>
        </p:spPr>
        <p:txBody>
          <a:bodyPr wrap="none" anchor="ctr"/>
          <a:lstStyle/>
          <a:p>
            <a:pPr eaLnBrk="1" hangingPunct="1"/>
            <a:endParaRPr lang="zh-CN" altLang="en-US"/>
          </a:p>
        </p:txBody>
      </p:sp>
      <p:grpSp>
        <p:nvGrpSpPr>
          <p:cNvPr id="54277" name="Group 11"/>
          <p:cNvGrpSpPr>
            <a:grpSpLocks/>
          </p:cNvGrpSpPr>
          <p:nvPr/>
        </p:nvGrpSpPr>
        <p:grpSpPr bwMode="auto">
          <a:xfrm>
            <a:off x="5030788" y="1535113"/>
            <a:ext cx="1425575" cy="1187450"/>
            <a:chOff x="3448" y="2210"/>
            <a:chExt cx="898" cy="748"/>
          </a:xfrm>
        </p:grpSpPr>
        <p:sp>
          <p:nvSpPr>
            <p:cNvPr id="8" name="AutoShape 39"/>
            <p:cNvSpPr>
              <a:spLocks noChangeArrowheads="1"/>
            </p:cNvSpPr>
            <p:nvPr/>
          </p:nvSpPr>
          <p:spPr bwMode="gray">
            <a:xfrm>
              <a:off x="3448" y="221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307" name="Oval 40"/>
            <p:cNvSpPr>
              <a:spLocks noChangeArrowheads="1"/>
            </p:cNvSpPr>
            <p:nvPr/>
          </p:nvSpPr>
          <p:spPr bwMode="gray">
            <a:xfrm>
              <a:off x="3522" y="2272"/>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0" name="Text Box 84"/>
            <p:cNvSpPr txBox="1">
              <a:spLocks noChangeArrowheads="1"/>
            </p:cNvSpPr>
            <p:nvPr/>
          </p:nvSpPr>
          <p:spPr bwMode="auto">
            <a:xfrm>
              <a:off x="3525" y="2421"/>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程序</a:t>
              </a:r>
              <a:r>
                <a:rPr lang="en-US" altLang="zh-CN" sz="2800">
                  <a:solidFill>
                    <a:srgbClr val="FFFFFF"/>
                  </a:solidFill>
                  <a:effectLst>
                    <a:outerShdw blurRad="38100" dist="38100" dir="2700000" algn="tl">
                      <a:srgbClr val="C0C0C0"/>
                    </a:outerShdw>
                  </a:effectLst>
                  <a:latin typeface="宋体" pitchFamily="2" charset="-122"/>
                  <a:ea typeface="华文中宋" pitchFamily="2" charset="-122"/>
                </a:rPr>
                <a:t>? </a:t>
              </a:r>
            </a:p>
          </p:txBody>
        </p:sp>
      </p:grpSp>
      <p:sp>
        <p:nvSpPr>
          <p:cNvPr id="54278" name="Text Box 16"/>
          <p:cNvSpPr txBox="1">
            <a:spLocks noChangeArrowheads="1"/>
          </p:cNvSpPr>
          <p:nvPr/>
        </p:nvSpPr>
        <p:spPr bwMode="auto">
          <a:xfrm>
            <a:off x="323850" y="188913"/>
            <a:ext cx="1962150"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计算与自动计算</a:t>
            </a:r>
            <a:endParaRPr lang="en-US" altLang="zh-CN" sz="2000">
              <a:ea typeface="华文中宋" pitchFamily="2" charset="-122"/>
            </a:endParaRPr>
          </a:p>
          <a:p>
            <a:pPr eaLnBrk="1" hangingPunct="1">
              <a:lnSpc>
                <a:spcPct val="120000"/>
              </a:lnSpc>
            </a:pPr>
            <a:r>
              <a:rPr lang="en-US" altLang="zh-CN" sz="2000">
                <a:ea typeface="华文中宋" pitchFamily="2" charset="-122"/>
              </a:rPr>
              <a:t>(5) </a:t>
            </a:r>
            <a:r>
              <a:rPr lang="zh-CN" altLang="en-US" sz="2000">
                <a:ea typeface="华文中宋" pitchFamily="2" charset="-122"/>
              </a:rPr>
              <a:t>小结 </a:t>
            </a:r>
          </a:p>
        </p:txBody>
      </p:sp>
      <p:grpSp>
        <p:nvGrpSpPr>
          <p:cNvPr id="54279" name="Group 16"/>
          <p:cNvGrpSpPr>
            <a:grpSpLocks/>
          </p:cNvGrpSpPr>
          <p:nvPr/>
        </p:nvGrpSpPr>
        <p:grpSpPr bwMode="auto">
          <a:xfrm>
            <a:off x="6497638" y="1535113"/>
            <a:ext cx="1425575" cy="1187450"/>
            <a:chOff x="4140" y="2220"/>
            <a:chExt cx="898" cy="748"/>
          </a:xfrm>
        </p:grpSpPr>
        <p:sp>
          <p:nvSpPr>
            <p:cNvPr id="11"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304"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3"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程序自动执行</a:t>
              </a:r>
              <a:r>
                <a:rPr lang="en-US" altLang="zh-CN">
                  <a:solidFill>
                    <a:srgbClr val="FFFFFF"/>
                  </a:solidFill>
                  <a:effectLst>
                    <a:outerShdw blurRad="38100" dist="38100" dir="2700000" algn="tl">
                      <a:srgbClr val="C0C0C0"/>
                    </a:outerShdw>
                  </a:effectLst>
                  <a:latin typeface="宋体" pitchFamily="2" charset="-122"/>
                  <a:ea typeface="华文中宋" pitchFamily="2" charset="-122"/>
                </a:rPr>
                <a:t>? </a:t>
              </a:r>
            </a:p>
          </p:txBody>
        </p:sp>
      </p:grpSp>
      <p:grpSp>
        <p:nvGrpSpPr>
          <p:cNvPr id="54280" name="Group 20"/>
          <p:cNvGrpSpPr>
            <a:grpSpLocks/>
          </p:cNvGrpSpPr>
          <p:nvPr/>
        </p:nvGrpSpPr>
        <p:grpSpPr bwMode="auto">
          <a:xfrm>
            <a:off x="1925638" y="3294063"/>
            <a:ext cx="1425575" cy="1187450"/>
            <a:chOff x="486" y="2211"/>
            <a:chExt cx="898" cy="748"/>
          </a:xfrm>
        </p:grpSpPr>
        <p:sp>
          <p:nvSpPr>
            <p:cNvPr id="14"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301"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7" name="Text Box 84"/>
            <p:cNvSpPr txBox="1">
              <a:spLocks noChangeArrowheads="1"/>
            </p:cNvSpPr>
            <p:nvPr/>
          </p:nvSpPr>
          <p:spPr bwMode="auto">
            <a:xfrm>
              <a:off x="563" y="2422"/>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数据</a:t>
              </a:r>
            </a:p>
          </p:txBody>
        </p:sp>
      </p:grpSp>
      <p:grpSp>
        <p:nvGrpSpPr>
          <p:cNvPr id="54281" name="Group 24"/>
          <p:cNvGrpSpPr>
            <a:grpSpLocks/>
          </p:cNvGrpSpPr>
          <p:nvPr/>
        </p:nvGrpSpPr>
        <p:grpSpPr bwMode="auto">
          <a:xfrm>
            <a:off x="1925638" y="4616450"/>
            <a:ext cx="1425575" cy="1187450"/>
            <a:chOff x="1756" y="2240"/>
            <a:chExt cx="898" cy="748"/>
          </a:xfrm>
        </p:grpSpPr>
        <p:sp>
          <p:nvSpPr>
            <p:cNvPr id="18" name="AutoShape 39"/>
            <p:cNvSpPr>
              <a:spLocks noChangeArrowheads="1"/>
            </p:cNvSpPr>
            <p:nvPr/>
          </p:nvSpPr>
          <p:spPr bwMode="gray">
            <a:xfrm>
              <a:off x="1756" y="224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298" name="Oval 40"/>
            <p:cNvSpPr>
              <a:spLocks noChangeArrowheads="1"/>
            </p:cNvSpPr>
            <p:nvPr/>
          </p:nvSpPr>
          <p:spPr bwMode="gray">
            <a:xfrm>
              <a:off x="1830" y="2302"/>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22" name="Text Box 84"/>
            <p:cNvSpPr txBox="1">
              <a:spLocks noChangeArrowheads="1"/>
            </p:cNvSpPr>
            <p:nvPr/>
          </p:nvSpPr>
          <p:spPr bwMode="auto">
            <a:xfrm>
              <a:off x="1833" y="2317"/>
              <a:ext cx="743" cy="596"/>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计算规则</a:t>
              </a:r>
            </a:p>
          </p:txBody>
        </p:sp>
      </p:grpSp>
      <p:sp>
        <p:nvSpPr>
          <p:cNvPr id="54282" name="AutoShape 28"/>
          <p:cNvSpPr>
            <a:spLocks noChangeArrowheads="1"/>
          </p:cNvSpPr>
          <p:nvPr/>
        </p:nvSpPr>
        <p:spPr bwMode="auto">
          <a:xfrm>
            <a:off x="3690938" y="4052888"/>
            <a:ext cx="817562" cy="277812"/>
          </a:xfrm>
          <a:prstGeom prst="rightArrow">
            <a:avLst>
              <a:gd name="adj1" fmla="val 50000"/>
              <a:gd name="adj2" fmla="val 73572"/>
            </a:avLst>
          </a:prstGeom>
          <a:solidFill>
            <a:schemeClr val="tx2"/>
          </a:solidFill>
          <a:ln w="9525">
            <a:noFill/>
            <a:miter lim="800000"/>
            <a:headEnd/>
            <a:tailEnd/>
          </a:ln>
        </p:spPr>
        <p:txBody>
          <a:bodyPr wrap="none" anchor="ctr"/>
          <a:lstStyle/>
          <a:p>
            <a:pPr eaLnBrk="1" hangingPunct="1"/>
            <a:endParaRPr lang="zh-CN" altLang="en-US"/>
          </a:p>
        </p:txBody>
      </p:sp>
      <p:grpSp>
        <p:nvGrpSpPr>
          <p:cNvPr id="54283" name="Group 29"/>
          <p:cNvGrpSpPr>
            <a:grpSpLocks/>
          </p:cNvGrpSpPr>
          <p:nvPr/>
        </p:nvGrpSpPr>
        <p:grpSpPr bwMode="auto">
          <a:xfrm>
            <a:off x="4518025" y="3595688"/>
            <a:ext cx="1425575" cy="1187450"/>
            <a:chOff x="3448" y="2210"/>
            <a:chExt cx="898" cy="748"/>
          </a:xfrm>
        </p:grpSpPr>
        <p:sp>
          <p:nvSpPr>
            <p:cNvPr id="23" name="AutoShape 39"/>
            <p:cNvSpPr>
              <a:spLocks noChangeArrowheads="1"/>
            </p:cNvSpPr>
            <p:nvPr/>
          </p:nvSpPr>
          <p:spPr bwMode="gray">
            <a:xfrm>
              <a:off x="3448" y="221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295" name="Oval 40"/>
            <p:cNvSpPr>
              <a:spLocks noChangeArrowheads="1"/>
            </p:cNvSpPr>
            <p:nvPr/>
          </p:nvSpPr>
          <p:spPr bwMode="gray">
            <a:xfrm>
              <a:off x="3522" y="2272"/>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25" name="Text Box 84"/>
            <p:cNvSpPr txBox="1">
              <a:spLocks noChangeArrowheads="1"/>
            </p:cNvSpPr>
            <p:nvPr/>
          </p:nvSpPr>
          <p:spPr bwMode="auto">
            <a:xfrm>
              <a:off x="3525" y="2421"/>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表示</a:t>
              </a:r>
              <a:r>
                <a:rPr lang="en-US" altLang="zh-CN" sz="2800">
                  <a:solidFill>
                    <a:srgbClr val="FFFFFF"/>
                  </a:solidFill>
                  <a:effectLst>
                    <a:outerShdw blurRad="38100" dist="38100" dir="2700000" algn="tl">
                      <a:srgbClr val="C0C0C0"/>
                    </a:outerShdw>
                  </a:effectLst>
                  <a:latin typeface="宋体" pitchFamily="2" charset="-122"/>
                  <a:ea typeface="华文中宋" pitchFamily="2" charset="-122"/>
                </a:rPr>
                <a:t>? </a:t>
              </a:r>
            </a:p>
          </p:txBody>
        </p:sp>
      </p:grpSp>
      <p:grpSp>
        <p:nvGrpSpPr>
          <p:cNvPr id="54284" name="Group 33"/>
          <p:cNvGrpSpPr>
            <a:grpSpLocks/>
          </p:cNvGrpSpPr>
          <p:nvPr/>
        </p:nvGrpSpPr>
        <p:grpSpPr bwMode="auto">
          <a:xfrm>
            <a:off x="5997575" y="3597275"/>
            <a:ext cx="1425575" cy="1187450"/>
            <a:chOff x="4140" y="2220"/>
            <a:chExt cx="898" cy="748"/>
          </a:xfrm>
        </p:grpSpPr>
        <p:sp>
          <p:nvSpPr>
            <p:cNvPr id="26"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292"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28"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自动 存取</a:t>
              </a:r>
              <a:r>
                <a:rPr lang="en-US" altLang="zh-CN">
                  <a:solidFill>
                    <a:srgbClr val="FFFFFF"/>
                  </a:solidFill>
                  <a:effectLst>
                    <a:outerShdw blurRad="38100" dist="38100" dir="2700000" algn="tl">
                      <a:srgbClr val="C0C0C0"/>
                    </a:outerShdw>
                  </a:effectLst>
                  <a:latin typeface="宋体" pitchFamily="2" charset="-122"/>
                  <a:ea typeface="华文中宋" pitchFamily="2" charset="-122"/>
                </a:rPr>
                <a:t>?</a:t>
              </a:r>
            </a:p>
          </p:txBody>
        </p:sp>
      </p:grpSp>
      <p:grpSp>
        <p:nvGrpSpPr>
          <p:cNvPr id="54285" name="Group 37"/>
          <p:cNvGrpSpPr>
            <a:grpSpLocks/>
          </p:cNvGrpSpPr>
          <p:nvPr/>
        </p:nvGrpSpPr>
        <p:grpSpPr bwMode="auto">
          <a:xfrm>
            <a:off x="5256213" y="4616450"/>
            <a:ext cx="1425575" cy="1187450"/>
            <a:chOff x="4140" y="2220"/>
            <a:chExt cx="898" cy="748"/>
          </a:xfrm>
        </p:grpSpPr>
        <p:sp>
          <p:nvSpPr>
            <p:cNvPr id="20"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4289"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6"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自动 执行</a:t>
              </a:r>
              <a:r>
                <a:rPr lang="en-US" altLang="zh-CN">
                  <a:solidFill>
                    <a:srgbClr val="FFFFFF"/>
                  </a:solidFill>
                  <a:effectLst>
                    <a:outerShdw blurRad="38100" dist="38100" dir="2700000" algn="tl">
                      <a:srgbClr val="C0C0C0"/>
                    </a:outerShdw>
                  </a:effectLst>
                  <a:latin typeface="宋体" pitchFamily="2" charset="-122"/>
                  <a:ea typeface="华文中宋" pitchFamily="2" charset="-122"/>
                </a:rPr>
                <a:t>?</a:t>
              </a:r>
            </a:p>
          </p:txBody>
        </p:sp>
      </p:grpSp>
      <p:sp>
        <p:nvSpPr>
          <p:cNvPr id="54286" name="AutoShape 41"/>
          <p:cNvSpPr>
            <a:spLocks/>
          </p:cNvSpPr>
          <p:nvPr/>
        </p:nvSpPr>
        <p:spPr bwMode="auto">
          <a:xfrm>
            <a:off x="3525838" y="3546475"/>
            <a:ext cx="250825" cy="1509713"/>
          </a:xfrm>
          <a:prstGeom prst="rightBrace">
            <a:avLst>
              <a:gd name="adj1" fmla="val 50158"/>
              <a:gd name="adj2" fmla="val 41324"/>
            </a:avLst>
          </a:prstGeom>
          <a:noFill/>
          <a:ln w="76200">
            <a:solidFill>
              <a:schemeClr val="tx1"/>
            </a:solidFill>
            <a:round/>
            <a:headEnd/>
            <a:tailEnd/>
          </a:ln>
        </p:spPr>
        <p:txBody>
          <a:bodyPr wrap="none" anchor="ctr"/>
          <a:lstStyle/>
          <a:p>
            <a:pPr eaLnBrk="1" hangingPunct="1"/>
            <a:endParaRPr lang="zh-CN" altLang="en-US"/>
          </a:p>
        </p:txBody>
      </p:sp>
      <p:sp>
        <p:nvSpPr>
          <p:cNvPr id="54287" name="AutoShape 42"/>
          <p:cNvSpPr>
            <a:spLocks noChangeArrowheads="1"/>
          </p:cNvSpPr>
          <p:nvPr/>
        </p:nvSpPr>
        <p:spPr bwMode="auto">
          <a:xfrm>
            <a:off x="3548063" y="5157788"/>
            <a:ext cx="1665287" cy="277812"/>
          </a:xfrm>
          <a:prstGeom prst="rightArrow">
            <a:avLst>
              <a:gd name="adj1" fmla="val 30287"/>
              <a:gd name="adj2" fmla="val 92579"/>
            </a:avLst>
          </a:prstGeom>
          <a:solidFill>
            <a:schemeClr val="tx2"/>
          </a:solidFill>
          <a:ln w="9525">
            <a:noFill/>
            <a:miter lim="800000"/>
            <a:headEnd/>
            <a:tailEnd/>
          </a:ln>
        </p:spPr>
        <p:txBody>
          <a:bodyPr wrap="none" anchor="ctr"/>
          <a:lstStyle/>
          <a:p>
            <a:pPr eaLnBrk="1" hangingPunct="1"/>
            <a:endParaRPr lang="zh-CN" alt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755650" y="1524000"/>
            <a:ext cx="7772400" cy="1143000"/>
          </a:xfrm>
        </p:spPr>
        <p:txBody>
          <a:bodyPr/>
          <a:lstStyle/>
          <a:p>
            <a:r>
              <a:rPr lang="zh-CN" altLang="zh-CN" sz="4400" smtClean="0"/>
              <a:t>电子自动计算</a:t>
            </a:r>
            <a:r>
              <a:rPr lang="zh-CN" altLang="en-US" sz="4400" smtClean="0"/>
              <a:t>-元器件</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6"/>
          <p:cNvSpPr txBox="1">
            <a:spLocks noChangeArrowheads="1"/>
          </p:cNvSpPr>
          <p:nvPr/>
        </p:nvSpPr>
        <p:spPr bwMode="auto">
          <a:xfrm>
            <a:off x="323850" y="188913"/>
            <a:ext cx="3513138"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(1) </a:t>
            </a:r>
            <a:r>
              <a:rPr lang="zh-CN" altLang="en-US" sz="2000">
                <a:ea typeface="华文中宋" pitchFamily="2" charset="-122"/>
              </a:rPr>
              <a:t>自动计算需要解决的问题</a:t>
            </a:r>
            <a:r>
              <a:rPr lang="en-US" altLang="zh-CN" sz="2000">
                <a:ea typeface="华文中宋" pitchFamily="2" charset="-122"/>
              </a:rPr>
              <a:t>?</a:t>
            </a:r>
          </a:p>
        </p:txBody>
      </p:sp>
      <p:grpSp>
        <p:nvGrpSpPr>
          <p:cNvPr id="57347" name="Group 3"/>
          <p:cNvGrpSpPr>
            <a:grpSpLocks/>
          </p:cNvGrpSpPr>
          <p:nvPr/>
        </p:nvGrpSpPr>
        <p:grpSpPr bwMode="auto">
          <a:xfrm>
            <a:off x="1557338" y="1633538"/>
            <a:ext cx="1425575" cy="1187450"/>
            <a:chOff x="486" y="2211"/>
            <a:chExt cx="898" cy="748"/>
          </a:xfrm>
        </p:grpSpPr>
        <p:sp>
          <p:nvSpPr>
            <p:cNvPr id="2"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7372"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4" name="Text Box 84"/>
            <p:cNvSpPr txBox="1">
              <a:spLocks noChangeArrowheads="1"/>
            </p:cNvSpPr>
            <p:nvPr/>
          </p:nvSpPr>
          <p:spPr bwMode="auto">
            <a:xfrm>
              <a:off x="563" y="2422"/>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数据</a:t>
              </a:r>
            </a:p>
          </p:txBody>
        </p:sp>
      </p:grpSp>
      <p:grpSp>
        <p:nvGrpSpPr>
          <p:cNvPr id="57348" name="Group 7"/>
          <p:cNvGrpSpPr>
            <a:grpSpLocks/>
          </p:cNvGrpSpPr>
          <p:nvPr/>
        </p:nvGrpSpPr>
        <p:grpSpPr bwMode="auto">
          <a:xfrm>
            <a:off x="1557338" y="2955925"/>
            <a:ext cx="1425575" cy="1187450"/>
            <a:chOff x="1756" y="2240"/>
            <a:chExt cx="898" cy="748"/>
          </a:xfrm>
        </p:grpSpPr>
        <p:sp>
          <p:nvSpPr>
            <p:cNvPr id="5" name="AutoShape 39"/>
            <p:cNvSpPr>
              <a:spLocks noChangeArrowheads="1"/>
            </p:cNvSpPr>
            <p:nvPr/>
          </p:nvSpPr>
          <p:spPr bwMode="gray">
            <a:xfrm>
              <a:off x="1756" y="224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7369" name="Oval 40"/>
            <p:cNvSpPr>
              <a:spLocks noChangeArrowheads="1"/>
            </p:cNvSpPr>
            <p:nvPr/>
          </p:nvSpPr>
          <p:spPr bwMode="gray">
            <a:xfrm>
              <a:off x="1830" y="2302"/>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7" name="Text Box 84"/>
            <p:cNvSpPr txBox="1">
              <a:spLocks noChangeArrowheads="1"/>
            </p:cNvSpPr>
            <p:nvPr/>
          </p:nvSpPr>
          <p:spPr bwMode="auto">
            <a:xfrm>
              <a:off x="1833" y="2317"/>
              <a:ext cx="743" cy="596"/>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计算规则</a:t>
              </a:r>
            </a:p>
          </p:txBody>
        </p:sp>
      </p:grpSp>
      <p:sp>
        <p:nvSpPr>
          <p:cNvPr id="57349" name="AutoShape 11"/>
          <p:cNvSpPr>
            <a:spLocks noChangeArrowheads="1"/>
          </p:cNvSpPr>
          <p:nvPr/>
        </p:nvSpPr>
        <p:spPr bwMode="auto">
          <a:xfrm>
            <a:off x="3322638" y="2392363"/>
            <a:ext cx="817562" cy="277812"/>
          </a:xfrm>
          <a:prstGeom prst="rightArrow">
            <a:avLst>
              <a:gd name="adj1" fmla="val 50000"/>
              <a:gd name="adj2" fmla="val 73572"/>
            </a:avLst>
          </a:prstGeom>
          <a:solidFill>
            <a:schemeClr val="tx2"/>
          </a:solidFill>
          <a:ln w="9525">
            <a:noFill/>
            <a:miter lim="800000"/>
            <a:headEnd/>
            <a:tailEnd/>
          </a:ln>
        </p:spPr>
        <p:txBody>
          <a:bodyPr wrap="none" anchor="ctr"/>
          <a:lstStyle/>
          <a:p>
            <a:pPr eaLnBrk="1" hangingPunct="1"/>
            <a:endParaRPr lang="zh-CN" altLang="en-US"/>
          </a:p>
        </p:txBody>
      </p:sp>
      <p:grpSp>
        <p:nvGrpSpPr>
          <p:cNvPr id="57350" name="Group 12"/>
          <p:cNvGrpSpPr>
            <a:grpSpLocks/>
          </p:cNvGrpSpPr>
          <p:nvPr/>
        </p:nvGrpSpPr>
        <p:grpSpPr bwMode="auto">
          <a:xfrm>
            <a:off x="4149725" y="1935163"/>
            <a:ext cx="1425575" cy="1187450"/>
            <a:chOff x="3448" y="2210"/>
            <a:chExt cx="898" cy="748"/>
          </a:xfrm>
        </p:grpSpPr>
        <p:sp>
          <p:nvSpPr>
            <p:cNvPr id="8" name="AutoShape 39"/>
            <p:cNvSpPr>
              <a:spLocks noChangeArrowheads="1"/>
            </p:cNvSpPr>
            <p:nvPr/>
          </p:nvSpPr>
          <p:spPr bwMode="gray">
            <a:xfrm>
              <a:off x="3448" y="221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7366" name="Oval 40"/>
            <p:cNvSpPr>
              <a:spLocks noChangeArrowheads="1"/>
            </p:cNvSpPr>
            <p:nvPr/>
          </p:nvSpPr>
          <p:spPr bwMode="gray">
            <a:xfrm>
              <a:off x="3522" y="2272"/>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0" name="Text Box 84"/>
            <p:cNvSpPr txBox="1">
              <a:spLocks noChangeArrowheads="1"/>
            </p:cNvSpPr>
            <p:nvPr/>
          </p:nvSpPr>
          <p:spPr bwMode="auto">
            <a:xfrm>
              <a:off x="3525" y="2421"/>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表示</a:t>
              </a:r>
              <a:r>
                <a:rPr lang="en-US" altLang="zh-CN" sz="2800">
                  <a:solidFill>
                    <a:srgbClr val="FFFFFF"/>
                  </a:solidFill>
                  <a:effectLst>
                    <a:outerShdw blurRad="38100" dist="38100" dir="2700000" algn="tl">
                      <a:srgbClr val="C0C0C0"/>
                    </a:outerShdw>
                  </a:effectLst>
                  <a:latin typeface="宋体" pitchFamily="2" charset="-122"/>
                  <a:ea typeface="华文中宋" pitchFamily="2" charset="-122"/>
                </a:rPr>
                <a:t>? </a:t>
              </a:r>
            </a:p>
          </p:txBody>
        </p:sp>
      </p:grpSp>
      <p:grpSp>
        <p:nvGrpSpPr>
          <p:cNvPr id="57351" name="Group 16"/>
          <p:cNvGrpSpPr>
            <a:grpSpLocks/>
          </p:cNvGrpSpPr>
          <p:nvPr/>
        </p:nvGrpSpPr>
        <p:grpSpPr bwMode="auto">
          <a:xfrm>
            <a:off x="5629275" y="1936750"/>
            <a:ext cx="1425575" cy="1187450"/>
            <a:chOff x="4140" y="2220"/>
            <a:chExt cx="898" cy="748"/>
          </a:xfrm>
        </p:grpSpPr>
        <p:sp>
          <p:nvSpPr>
            <p:cNvPr id="11"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7363"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3"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自动 存取</a:t>
              </a:r>
              <a:r>
                <a:rPr lang="en-US" altLang="zh-CN">
                  <a:solidFill>
                    <a:srgbClr val="FFFFFF"/>
                  </a:solidFill>
                  <a:effectLst>
                    <a:outerShdw blurRad="38100" dist="38100" dir="2700000" algn="tl">
                      <a:srgbClr val="C0C0C0"/>
                    </a:outerShdw>
                  </a:effectLst>
                  <a:latin typeface="宋体" pitchFamily="2" charset="-122"/>
                  <a:ea typeface="华文中宋" pitchFamily="2" charset="-122"/>
                </a:rPr>
                <a:t>?</a:t>
              </a:r>
            </a:p>
          </p:txBody>
        </p:sp>
      </p:grpSp>
      <p:grpSp>
        <p:nvGrpSpPr>
          <p:cNvPr id="57352" name="Group 20"/>
          <p:cNvGrpSpPr>
            <a:grpSpLocks/>
          </p:cNvGrpSpPr>
          <p:nvPr/>
        </p:nvGrpSpPr>
        <p:grpSpPr bwMode="auto">
          <a:xfrm>
            <a:off x="4887913" y="2955925"/>
            <a:ext cx="1425575" cy="1187450"/>
            <a:chOff x="4140" y="2220"/>
            <a:chExt cx="898" cy="748"/>
          </a:xfrm>
        </p:grpSpPr>
        <p:sp>
          <p:nvSpPr>
            <p:cNvPr id="20"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57360"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6"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自动 执行</a:t>
              </a:r>
              <a:r>
                <a:rPr lang="en-US" altLang="zh-CN">
                  <a:solidFill>
                    <a:srgbClr val="FFFFFF"/>
                  </a:solidFill>
                  <a:effectLst>
                    <a:outerShdw blurRad="38100" dist="38100" dir="2700000" algn="tl">
                      <a:srgbClr val="C0C0C0"/>
                    </a:outerShdw>
                  </a:effectLst>
                  <a:latin typeface="宋体" pitchFamily="2" charset="-122"/>
                  <a:ea typeface="华文中宋" pitchFamily="2" charset="-122"/>
                </a:rPr>
                <a:t>?</a:t>
              </a:r>
            </a:p>
          </p:txBody>
        </p:sp>
      </p:grpSp>
      <p:sp>
        <p:nvSpPr>
          <p:cNvPr id="57353" name="AutoShape 24"/>
          <p:cNvSpPr>
            <a:spLocks/>
          </p:cNvSpPr>
          <p:nvPr/>
        </p:nvSpPr>
        <p:spPr bwMode="auto">
          <a:xfrm>
            <a:off x="3157538" y="1885950"/>
            <a:ext cx="250825" cy="1509713"/>
          </a:xfrm>
          <a:prstGeom prst="rightBrace">
            <a:avLst>
              <a:gd name="adj1" fmla="val 50158"/>
              <a:gd name="adj2" fmla="val 41324"/>
            </a:avLst>
          </a:prstGeom>
          <a:noFill/>
          <a:ln w="76200">
            <a:solidFill>
              <a:schemeClr val="tx1"/>
            </a:solidFill>
            <a:round/>
            <a:headEnd/>
            <a:tailEnd/>
          </a:ln>
        </p:spPr>
        <p:txBody>
          <a:bodyPr wrap="none" anchor="ctr"/>
          <a:lstStyle/>
          <a:p>
            <a:pPr eaLnBrk="1" hangingPunct="1"/>
            <a:endParaRPr lang="zh-CN" altLang="en-US"/>
          </a:p>
        </p:txBody>
      </p:sp>
      <p:sp>
        <p:nvSpPr>
          <p:cNvPr id="57354" name="AutoShape 25"/>
          <p:cNvSpPr>
            <a:spLocks noChangeArrowheads="1"/>
          </p:cNvSpPr>
          <p:nvPr/>
        </p:nvSpPr>
        <p:spPr bwMode="auto">
          <a:xfrm>
            <a:off x="3179763" y="3497263"/>
            <a:ext cx="1665287" cy="277812"/>
          </a:xfrm>
          <a:prstGeom prst="rightArrow">
            <a:avLst>
              <a:gd name="adj1" fmla="val 30287"/>
              <a:gd name="adj2" fmla="val 92579"/>
            </a:avLst>
          </a:prstGeom>
          <a:solidFill>
            <a:schemeClr val="tx2"/>
          </a:solidFill>
          <a:ln w="9525">
            <a:noFill/>
            <a:miter lim="800000"/>
            <a:headEnd/>
            <a:tailEnd/>
          </a:ln>
        </p:spPr>
        <p:txBody>
          <a:bodyPr wrap="none" anchor="ctr"/>
          <a:lstStyle/>
          <a:p>
            <a:pPr eaLnBrk="1" hangingPunct="1"/>
            <a:endParaRPr lang="zh-CN" altLang="en-US"/>
          </a:p>
        </p:txBody>
      </p:sp>
      <p:sp>
        <p:nvSpPr>
          <p:cNvPr id="57355" name="AutoShape 26"/>
          <p:cNvSpPr>
            <a:spLocks/>
          </p:cNvSpPr>
          <p:nvPr/>
        </p:nvSpPr>
        <p:spPr bwMode="auto">
          <a:xfrm rot="-5400000">
            <a:off x="5585619" y="3178969"/>
            <a:ext cx="254000" cy="2411412"/>
          </a:xfrm>
          <a:prstGeom prst="leftBrace">
            <a:avLst>
              <a:gd name="adj1" fmla="val 79115"/>
              <a:gd name="adj2" fmla="val 50000"/>
            </a:avLst>
          </a:prstGeom>
          <a:noFill/>
          <a:ln w="76200">
            <a:solidFill>
              <a:schemeClr val="tx1"/>
            </a:solidFill>
            <a:round/>
            <a:headEnd/>
            <a:tailEnd/>
          </a:ln>
        </p:spPr>
        <p:txBody>
          <a:bodyPr wrap="none" anchor="ctr"/>
          <a:lstStyle/>
          <a:p>
            <a:pPr eaLnBrk="1" hangingPunct="1"/>
            <a:endParaRPr lang="zh-CN" altLang="en-US"/>
          </a:p>
        </p:txBody>
      </p:sp>
      <p:sp>
        <p:nvSpPr>
          <p:cNvPr id="57356" name="Text Box 27"/>
          <p:cNvSpPr txBox="1">
            <a:spLocks noChangeArrowheads="1"/>
          </p:cNvSpPr>
          <p:nvPr/>
        </p:nvSpPr>
        <p:spPr bwMode="auto">
          <a:xfrm>
            <a:off x="4464050" y="4581525"/>
            <a:ext cx="2605088" cy="457200"/>
          </a:xfrm>
          <a:prstGeom prst="rect">
            <a:avLst/>
          </a:prstGeom>
          <a:noFill/>
          <a:ln w="9525">
            <a:noFill/>
            <a:miter lim="800000"/>
            <a:headEnd/>
            <a:tailEnd/>
          </a:ln>
        </p:spPr>
        <p:txBody>
          <a:bodyPr wrap="none">
            <a:spAutoFit/>
          </a:bodyPr>
          <a:lstStyle/>
          <a:p>
            <a:pPr eaLnBrk="1" hangingPunct="1"/>
            <a:r>
              <a:rPr lang="zh-CN" altLang="en-US">
                <a:solidFill>
                  <a:schemeClr val="accent2"/>
                </a:solidFill>
              </a:rPr>
              <a:t>二进制</a:t>
            </a:r>
            <a:r>
              <a:rPr lang="zh-CN" altLang="en-US"/>
              <a:t> </a:t>
            </a:r>
            <a:r>
              <a:rPr lang="en-US" altLang="zh-CN"/>
              <a:t>vs. </a:t>
            </a:r>
            <a:r>
              <a:rPr lang="zh-CN" altLang="en-US"/>
              <a:t>十进制</a:t>
            </a:r>
          </a:p>
        </p:txBody>
      </p:sp>
      <p:sp>
        <p:nvSpPr>
          <p:cNvPr id="57357" name="Text Box 28"/>
          <p:cNvSpPr txBox="1">
            <a:spLocks noChangeArrowheads="1"/>
          </p:cNvSpPr>
          <p:nvPr/>
        </p:nvSpPr>
        <p:spPr bwMode="auto">
          <a:xfrm>
            <a:off x="4476750" y="5572125"/>
            <a:ext cx="2570163" cy="457200"/>
          </a:xfrm>
          <a:prstGeom prst="rect">
            <a:avLst/>
          </a:prstGeom>
          <a:noFill/>
          <a:ln w="9525">
            <a:noFill/>
            <a:miter lim="800000"/>
            <a:headEnd/>
            <a:tailEnd/>
          </a:ln>
        </p:spPr>
        <p:txBody>
          <a:bodyPr wrap="none">
            <a:spAutoFit/>
          </a:bodyPr>
          <a:lstStyle/>
          <a:p>
            <a:pPr eaLnBrk="1" hangingPunct="1"/>
            <a:r>
              <a:rPr lang="zh-CN" altLang="en-US">
                <a:solidFill>
                  <a:schemeClr val="accent2"/>
                </a:solidFill>
              </a:rPr>
              <a:t>由 元器件</a:t>
            </a:r>
            <a:r>
              <a:rPr lang="zh-CN" altLang="en-US"/>
              <a:t> 到 系统</a:t>
            </a:r>
          </a:p>
        </p:txBody>
      </p:sp>
      <p:sp>
        <p:nvSpPr>
          <p:cNvPr id="57358" name="AutoShape 29"/>
          <p:cNvSpPr>
            <a:spLocks noChangeArrowheads="1"/>
          </p:cNvSpPr>
          <p:nvPr/>
        </p:nvSpPr>
        <p:spPr bwMode="auto">
          <a:xfrm>
            <a:off x="5659438" y="5068888"/>
            <a:ext cx="225425" cy="503237"/>
          </a:xfrm>
          <a:prstGeom prst="downArrow">
            <a:avLst>
              <a:gd name="adj1" fmla="val 50000"/>
              <a:gd name="adj2" fmla="val 55810"/>
            </a:avLst>
          </a:prstGeom>
          <a:solidFill>
            <a:schemeClr val="tx1"/>
          </a:solidFill>
          <a:ln w="9525">
            <a:solidFill>
              <a:schemeClr val="tx1"/>
            </a:solidFill>
            <a:miter lim="800000"/>
            <a:headEnd/>
            <a:tailEnd/>
          </a:ln>
        </p:spPr>
        <p:txBody>
          <a:bodyPr vert="eaVert" wrap="none" anchor="ctr"/>
          <a:lstStyle/>
          <a:p>
            <a:pPr eaLnBrk="1" hangingPunct="1"/>
            <a:endParaRPr lang="zh-CN" alt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4859338" y="476250"/>
            <a:ext cx="32321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电子管时代的计算机器</a:t>
            </a:r>
            <a:endParaRPr lang="en-US" altLang="zh-CN">
              <a:ea typeface="华文中宋" pitchFamily="2" charset="-122"/>
            </a:endParaRPr>
          </a:p>
        </p:txBody>
      </p:sp>
      <p:pic>
        <p:nvPicPr>
          <p:cNvPr id="59396" name="Picture 4" descr="图说电脑历史 | Jandan.net"/>
          <p:cNvPicPr>
            <a:picLocks noChangeAspect="1" noChangeArrowheads="1"/>
          </p:cNvPicPr>
          <p:nvPr/>
        </p:nvPicPr>
        <p:blipFill>
          <a:blip r:embed="rId4" cstate="print"/>
          <a:srcRect/>
          <a:stretch>
            <a:fillRect/>
          </a:stretch>
        </p:blipFill>
        <p:spPr bwMode="auto">
          <a:xfrm>
            <a:off x="4716016" y="1738132"/>
            <a:ext cx="3312368" cy="1818724"/>
          </a:xfrm>
          <a:prstGeom prst="rect">
            <a:avLst/>
          </a:prstGeom>
          <a:noFill/>
          <a:ln w="9525">
            <a:noFill/>
            <a:miter lim="800000"/>
            <a:headEnd/>
            <a:tailEnd/>
          </a:ln>
        </p:spPr>
      </p:pic>
      <p:sp>
        <p:nvSpPr>
          <p:cNvPr id="59398" name="Rectangle 6"/>
          <p:cNvSpPr>
            <a:spLocks noChangeArrowheads="1"/>
          </p:cNvSpPr>
          <p:nvPr/>
        </p:nvSpPr>
        <p:spPr bwMode="auto">
          <a:xfrm>
            <a:off x="467544" y="1340768"/>
            <a:ext cx="8064896" cy="461665"/>
          </a:xfrm>
          <a:prstGeom prst="rect">
            <a:avLst/>
          </a:prstGeom>
          <a:noFill/>
          <a:ln w="9525">
            <a:noFill/>
            <a:miter lim="800000"/>
            <a:headEnd/>
            <a:tailEnd/>
          </a:ln>
        </p:spPr>
        <p:txBody>
          <a:bodyPr wrap="square">
            <a:spAutoFit/>
          </a:bodyPr>
          <a:lstStyle/>
          <a:p>
            <a:pPr eaLnBrk="1" hangingPunct="1"/>
            <a:r>
              <a:rPr lang="zh-CN" altLang="en-US" dirty="0"/>
              <a:t>人类第一只电子管</a:t>
            </a:r>
            <a:r>
              <a:rPr lang="en-US" altLang="zh-CN" dirty="0"/>
              <a:t>(</a:t>
            </a:r>
            <a:r>
              <a:rPr lang="zh-CN" altLang="en-US" dirty="0"/>
              <a:t>真空二极管</a:t>
            </a:r>
            <a:r>
              <a:rPr lang="en-US" altLang="zh-CN" dirty="0"/>
              <a:t>),1895</a:t>
            </a:r>
            <a:endParaRPr lang="zh-CN" altLang="en-US" dirty="0"/>
          </a:p>
        </p:txBody>
      </p:sp>
      <p:sp>
        <p:nvSpPr>
          <p:cNvPr id="59399" name="Rectangle 7"/>
          <p:cNvSpPr>
            <a:spLocks noChangeArrowheads="1"/>
          </p:cNvSpPr>
          <p:nvPr/>
        </p:nvSpPr>
        <p:spPr bwMode="auto">
          <a:xfrm>
            <a:off x="467544" y="1916832"/>
            <a:ext cx="8280920" cy="1123128"/>
          </a:xfrm>
          <a:prstGeom prst="rect">
            <a:avLst/>
          </a:prstGeom>
          <a:noFill/>
          <a:ln w="9525">
            <a:noFill/>
            <a:miter lim="800000"/>
            <a:headEnd/>
            <a:tailEnd/>
          </a:ln>
        </p:spPr>
        <p:txBody>
          <a:bodyPr wrap="square">
            <a:spAutoFit/>
          </a:bodyPr>
          <a:lstStyle/>
          <a:p>
            <a:pPr eaLnBrk="1" hangingPunct="1">
              <a:lnSpc>
                <a:spcPct val="150000"/>
              </a:lnSpc>
            </a:pPr>
            <a:r>
              <a:rPr lang="zh-CN" altLang="en-US" dirty="0"/>
              <a:t>电子管计算机</a:t>
            </a:r>
            <a:r>
              <a:rPr lang="en-US" altLang="zh-CN" dirty="0" smtClean="0"/>
              <a:t>ENIAC , </a:t>
            </a:r>
            <a:r>
              <a:rPr lang="en-US" altLang="zh-CN" b="1" dirty="0" smtClean="0"/>
              <a:t>1946</a:t>
            </a:r>
          </a:p>
          <a:p>
            <a:pPr eaLnBrk="1" hangingPunct="1">
              <a:lnSpc>
                <a:spcPct val="150000"/>
              </a:lnSpc>
            </a:pPr>
            <a:r>
              <a:rPr lang="en-US" altLang="zh-CN" dirty="0" smtClean="0"/>
              <a:t>17468</a:t>
            </a:r>
            <a:r>
              <a:rPr lang="zh-CN" altLang="en-US" dirty="0"/>
              <a:t>只电子管</a:t>
            </a:r>
            <a:endParaRPr lang="en-US" altLang="zh-CN" dirty="0"/>
          </a:p>
        </p:txBody>
      </p:sp>
      <p:sp>
        <p:nvSpPr>
          <p:cNvPr id="59400" name="Text Box 16"/>
          <p:cNvSpPr txBox="1">
            <a:spLocks noChangeArrowheads="1"/>
          </p:cNvSpPr>
          <p:nvPr/>
        </p:nvSpPr>
        <p:spPr bwMode="auto">
          <a:xfrm>
            <a:off x="250825" y="188913"/>
            <a:ext cx="3935413"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(2) </a:t>
            </a:r>
            <a:r>
              <a:rPr lang="zh-CN" altLang="en-US" sz="2000">
                <a:ea typeface="华文中宋" pitchFamily="2" charset="-122"/>
              </a:rPr>
              <a:t>电子自动计算的突破在哪里？</a:t>
            </a:r>
          </a:p>
        </p:txBody>
      </p:sp>
      <p:sp>
        <p:nvSpPr>
          <p:cNvPr id="59401" name="Text Box 9"/>
          <p:cNvSpPr txBox="1">
            <a:spLocks noChangeArrowheads="1"/>
          </p:cNvSpPr>
          <p:nvPr/>
        </p:nvSpPr>
        <p:spPr bwMode="auto">
          <a:xfrm>
            <a:off x="5981527" y="1322106"/>
            <a:ext cx="2675732" cy="461665"/>
          </a:xfrm>
          <a:prstGeom prst="rect">
            <a:avLst/>
          </a:prstGeom>
          <a:noFill/>
          <a:ln w="9525">
            <a:noFill/>
            <a:miter lim="800000"/>
            <a:headEnd/>
            <a:tailEnd/>
          </a:ln>
        </p:spPr>
        <p:txBody>
          <a:bodyPr wrap="none">
            <a:spAutoFit/>
          </a:bodyPr>
          <a:lstStyle/>
          <a:p>
            <a:pPr eaLnBrk="1" hangingPunct="1"/>
            <a:r>
              <a:rPr lang="zh-CN" altLang="en-US" dirty="0"/>
              <a:t>存储</a:t>
            </a:r>
            <a:r>
              <a:rPr lang="en-US" altLang="zh-CN" dirty="0"/>
              <a:t>0</a:t>
            </a:r>
            <a:r>
              <a:rPr lang="zh-CN" altLang="en-US" dirty="0"/>
              <a:t>和</a:t>
            </a:r>
            <a:r>
              <a:rPr lang="en-US" altLang="zh-CN" dirty="0"/>
              <a:t>1</a:t>
            </a:r>
            <a:r>
              <a:rPr lang="zh-CN" altLang="en-US" dirty="0"/>
              <a:t>的元器件</a:t>
            </a:r>
          </a:p>
        </p:txBody>
      </p:sp>
      <p:sp>
        <p:nvSpPr>
          <p:cNvPr id="12" name="Text Box 4"/>
          <p:cNvSpPr txBox="1">
            <a:spLocks noChangeArrowheads="1"/>
          </p:cNvSpPr>
          <p:nvPr/>
        </p:nvSpPr>
        <p:spPr bwMode="auto">
          <a:xfrm>
            <a:off x="479514" y="3409974"/>
            <a:ext cx="8326137" cy="2763834"/>
          </a:xfrm>
          <a:prstGeom prst="rect">
            <a:avLst/>
          </a:prstGeom>
          <a:noFill/>
          <a:ln w="9525">
            <a:noFill/>
            <a:miter lim="800000"/>
            <a:headEnd/>
            <a:tailEnd/>
          </a:ln>
        </p:spPr>
        <p:txBody>
          <a:bodyPr wrap="square">
            <a:spAutoFit/>
          </a:bodyPr>
          <a:lstStyle/>
          <a:p>
            <a:pPr algn="just" eaLnBrk="1" hangingPunct="1">
              <a:lnSpc>
                <a:spcPct val="140000"/>
              </a:lnSpc>
              <a:buClr>
                <a:srgbClr val="0066FF"/>
              </a:buClr>
              <a:buFont typeface="Wingdings" pitchFamily="2" charset="2"/>
              <a:buChar char="u"/>
            </a:pPr>
            <a:r>
              <a:rPr lang="zh-CN" altLang="en-US" sz="2000" dirty="0"/>
              <a:t> </a:t>
            </a:r>
            <a:r>
              <a:rPr lang="zh-CN" altLang="zh-CN" dirty="0"/>
              <a:t>冯.</a:t>
            </a:r>
            <a:r>
              <a:rPr lang="zh-CN" altLang="zh-CN" dirty="0" smtClean="0"/>
              <a:t>诺伊曼</a:t>
            </a:r>
            <a:r>
              <a:rPr lang="en-US" altLang="zh-CN" dirty="0" smtClean="0"/>
              <a:t> </a:t>
            </a:r>
            <a:r>
              <a:rPr lang="zh-CN" altLang="zh-CN" dirty="0" smtClean="0"/>
              <a:t>电子计算机</a:t>
            </a:r>
            <a:r>
              <a:rPr lang="zh-CN" altLang="zh-CN" dirty="0"/>
              <a:t>EDVAC问世</a:t>
            </a:r>
            <a:endParaRPr lang="zh-CN" altLang="en-US" dirty="0"/>
          </a:p>
          <a:p>
            <a:pPr algn="just" eaLnBrk="1" hangingPunct="1">
              <a:lnSpc>
                <a:spcPct val="140000"/>
              </a:lnSpc>
              <a:buClr>
                <a:srgbClr val="0066FF"/>
              </a:buClr>
              <a:buFont typeface="Wingdings" pitchFamily="2" charset="2"/>
              <a:buChar char="u"/>
            </a:pPr>
            <a:r>
              <a:rPr lang="zh-CN" altLang="en-US" dirty="0"/>
              <a:t>将运算和存储分离，</a:t>
            </a:r>
            <a:r>
              <a:rPr lang="zh-CN" altLang="zh-CN" dirty="0"/>
              <a:t>运算速度却比拥有18000个电子管的“</a:t>
            </a:r>
            <a:r>
              <a:rPr lang="en-US" altLang="zh-CN" dirty="0"/>
              <a:t>ENIAC</a:t>
            </a:r>
            <a:r>
              <a:rPr lang="zh-CN" altLang="zh-CN" dirty="0"/>
              <a:t>”提高了10倍</a:t>
            </a:r>
            <a:endParaRPr lang="zh-CN" altLang="en-US" dirty="0"/>
          </a:p>
          <a:p>
            <a:pPr algn="just" eaLnBrk="1" hangingPunct="1">
              <a:lnSpc>
                <a:spcPct val="140000"/>
              </a:lnSpc>
              <a:buClr>
                <a:srgbClr val="0066FF"/>
              </a:buClr>
              <a:buFont typeface="Wingdings" pitchFamily="2" charset="2"/>
              <a:buChar char="u"/>
            </a:pPr>
            <a:r>
              <a:rPr lang="zh-CN" altLang="en-US" dirty="0"/>
              <a:t>结构上的创新</a:t>
            </a:r>
            <a:r>
              <a:rPr lang="zh-CN" altLang="en-US" dirty="0" smtClean="0"/>
              <a:t>：</a:t>
            </a:r>
            <a:endParaRPr lang="en-US" altLang="zh-CN" dirty="0" smtClean="0"/>
          </a:p>
          <a:p>
            <a:pPr algn="just" eaLnBrk="1" hangingPunct="1">
              <a:lnSpc>
                <a:spcPct val="140000"/>
              </a:lnSpc>
              <a:buClr>
                <a:srgbClr val="0066FF"/>
              </a:buClr>
            </a:pPr>
            <a:r>
              <a:rPr lang="en-US" altLang="zh-CN" sz="2800" b="1" dirty="0" smtClean="0"/>
              <a:t>  </a:t>
            </a:r>
            <a:r>
              <a:rPr lang="zh-CN" altLang="en-US" sz="2800" b="1" dirty="0" smtClean="0"/>
              <a:t>“</a:t>
            </a:r>
            <a:r>
              <a:rPr lang="zh-CN" altLang="en-US" sz="2800" b="1" dirty="0"/>
              <a:t>冯</a:t>
            </a:r>
            <a:r>
              <a:rPr lang="zh-CN" altLang="zh-CN" sz="2800" b="1" dirty="0"/>
              <a:t>.</a:t>
            </a:r>
            <a:r>
              <a:rPr lang="zh-CN" altLang="en-US" sz="2800" b="1" dirty="0"/>
              <a:t>诺伊曼计算机</a:t>
            </a:r>
            <a:r>
              <a:rPr lang="zh-CN" altLang="en-US" sz="2800" b="1" dirty="0" smtClean="0"/>
              <a:t>”</a:t>
            </a:r>
            <a:endParaRPr lang="en-US" altLang="zh-CN" sz="2800" b="1" dirty="0"/>
          </a:p>
        </p:txBody>
      </p:sp>
      <p:sp>
        <p:nvSpPr>
          <p:cNvPr id="15" name="Text Box 7"/>
          <p:cNvSpPr txBox="1">
            <a:spLocks noChangeArrowheads="1"/>
          </p:cNvSpPr>
          <p:nvPr/>
        </p:nvSpPr>
        <p:spPr bwMode="auto">
          <a:xfrm>
            <a:off x="4283968" y="4653136"/>
            <a:ext cx="4432547" cy="1292662"/>
          </a:xfrm>
          <a:prstGeom prst="rect">
            <a:avLst/>
          </a:prstGeom>
          <a:solidFill>
            <a:schemeClr val="tx1"/>
          </a:solidFill>
          <a:ln w="9525">
            <a:noFill/>
            <a:miter lim="800000"/>
            <a:headEnd/>
            <a:tailEnd/>
          </a:ln>
        </p:spPr>
        <p:txBody>
          <a:bodyPr wrap="square">
            <a:spAutoFit/>
          </a:bodyPr>
          <a:lstStyle/>
          <a:p>
            <a:pPr eaLnBrk="1" hangingPunct="1">
              <a:lnSpc>
                <a:spcPct val="130000"/>
              </a:lnSpc>
            </a:pPr>
            <a:r>
              <a:rPr lang="zh-CN" altLang="en-US" sz="2000" dirty="0">
                <a:solidFill>
                  <a:srgbClr val="FFFFEF"/>
                </a:solidFill>
              </a:rPr>
              <a:t>运算规则和数据是否可事先存储于存储器中，以便机器连续的执行呢？</a:t>
            </a:r>
          </a:p>
          <a:p>
            <a:pPr eaLnBrk="1" hangingPunct="1">
              <a:lnSpc>
                <a:spcPct val="130000"/>
              </a:lnSpc>
            </a:pPr>
            <a:r>
              <a:rPr lang="zh-CN" altLang="en-US" sz="2000" dirty="0">
                <a:solidFill>
                  <a:srgbClr val="FFFFEF"/>
                </a:solidFill>
              </a:rPr>
              <a:t>运算和存储怎样分离呢？</a:t>
            </a:r>
          </a:p>
        </p:txBody>
      </p:sp>
    </p:spTree>
    <p:custDataLst>
      <p:tags r:id="rId1"/>
    </p:custData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5076825" y="476250"/>
            <a:ext cx="32321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晶体管时代的计算机器</a:t>
            </a:r>
            <a:endParaRPr lang="en-US" altLang="zh-CN">
              <a:ea typeface="华文中宋" pitchFamily="2" charset="-122"/>
            </a:endParaRPr>
          </a:p>
        </p:txBody>
      </p:sp>
      <p:pic>
        <p:nvPicPr>
          <p:cNvPr id="63491" name="Picture 3" descr="第一只晶体管"/>
          <p:cNvPicPr>
            <a:picLocks noChangeAspect="1" noChangeArrowheads="1"/>
          </p:cNvPicPr>
          <p:nvPr/>
        </p:nvPicPr>
        <p:blipFill>
          <a:blip r:embed="rId4" cstate="print"/>
          <a:srcRect l="6247" r="4464" b="12910"/>
          <a:stretch>
            <a:fillRect/>
          </a:stretch>
        </p:blipFill>
        <p:spPr bwMode="auto">
          <a:xfrm>
            <a:off x="827584" y="1268760"/>
            <a:ext cx="1944216" cy="2076351"/>
          </a:xfrm>
          <a:prstGeom prst="rect">
            <a:avLst/>
          </a:prstGeom>
          <a:noFill/>
          <a:ln w="9525">
            <a:noFill/>
            <a:miter lim="800000"/>
            <a:headEnd/>
            <a:tailEnd/>
          </a:ln>
        </p:spPr>
      </p:pic>
      <p:pic>
        <p:nvPicPr>
          <p:cNvPr id="63492" name="Picture 4" descr="pgf041213042"/>
          <p:cNvPicPr>
            <a:picLocks noChangeAspect="1" noChangeArrowheads="1"/>
          </p:cNvPicPr>
          <p:nvPr/>
        </p:nvPicPr>
        <p:blipFill>
          <a:blip r:embed="rId5" cstate="print"/>
          <a:srcRect/>
          <a:stretch>
            <a:fillRect/>
          </a:stretch>
        </p:blipFill>
        <p:spPr bwMode="auto">
          <a:xfrm>
            <a:off x="683568" y="3501008"/>
            <a:ext cx="2808312" cy="3119440"/>
          </a:xfrm>
          <a:prstGeom prst="rect">
            <a:avLst/>
          </a:prstGeom>
          <a:noFill/>
          <a:ln w="9525">
            <a:noFill/>
            <a:miter lim="800000"/>
            <a:headEnd/>
            <a:tailEnd/>
          </a:ln>
        </p:spPr>
      </p:pic>
      <p:sp>
        <p:nvSpPr>
          <p:cNvPr id="63495" name="Rectangle 7"/>
          <p:cNvSpPr>
            <a:spLocks noChangeArrowheads="1"/>
          </p:cNvSpPr>
          <p:nvPr/>
        </p:nvSpPr>
        <p:spPr bwMode="auto">
          <a:xfrm>
            <a:off x="2987824" y="1556792"/>
            <a:ext cx="5184576" cy="461665"/>
          </a:xfrm>
          <a:prstGeom prst="rect">
            <a:avLst/>
          </a:prstGeom>
          <a:noFill/>
          <a:ln w="9525">
            <a:noFill/>
            <a:miter lim="800000"/>
            <a:headEnd/>
            <a:tailEnd/>
          </a:ln>
        </p:spPr>
        <p:txBody>
          <a:bodyPr wrap="square">
            <a:spAutoFit/>
          </a:bodyPr>
          <a:lstStyle/>
          <a:p>
            <a:pPr eaLnBrk="1" hangingPunct="1"/>
            <a:r>
              <a:rPr lang="zh-CN" altLang="en-US" dirty="0"/>
              <a:t>人类第一只晶体管</a:t>
            </a:r>
            <a:r>
              <a:rPr lang="en-US" altLang="zh-CN" dirty="0"/>
              <a:t>(</a:t>
            </a:r>
            <a:r>
              <a:rPr lang="zh-CN" altLang="en-US" dirty="0"/>
              <a:t>真空二极管</a:t>
            </a:r>
            <a:r>
              <a:rPr lang="en-US" altLang="zh-CN" dirty="0"/>
              <a:t>),1947</a:t>
            </a:r>
            <a:endParaRPr lang="zh-CN" altLang="en-US" dirty="0"/>
          </a:p>
        </p:txBody>
      </p:sp>
      <p:sp>
        <p:nvSpPr>
          <p:cNvPr id="63496" name="Rectangle 8"/>
          <p:cNvSpPr>
            <a:spLocks noChangeArrowheads="1"/>
          </p:cNvSpPr>
          <p:nvPr/>
        </p:nvSpPr>
        <p:spPr bwMode="auto">
          <a:xfrm>
            <a:off x="3563888" y="3933056"/>
            <a:ext cx="4998484" cy="461665"/>
          </a:xfrm>
          <a:prstGeom prst="rect">
            <a:avLst/>
          </a:prstGeom>
          <a:noFill/>
          <a:ln w="9525">
            <a:noFill/>
            <a:miter lim="800000"/>
            <a:headEnd/>
            <a:tailEnd/>
          </a:ln>
        </p:spPr>
        <p:txBody>
          <a:bodyPr wrap="none">
            <a:spAutoFit/>
          </a:bodyPr>
          <a:lstStyle/>
          <a:p>
            <a:pPr eaLnBrk="1" hangingPunct="1"/>
            <a:r>
              <a:rPr lang="zh-CN" altLang="zh-CN" dirty="0"/>
              <a:t>第一台晶体管计算机TRADIC，1953</a:t>
            </a:r>
            <a:endParaRPr lang="en-US" altLang="zh-CN" dirty="0"/>
          </a:p>
        </p:txBody>
      </p:sp>
      <p:sp>
        <p:nvSpPr>
          <p:cNvPr id="63497" name="Text Box 16"/>
          <p:cNvSpPr txBox="1">
            <a:spLocks noChangeArrowheads="1"/>
          </p:cNvSpPr>
          <p:nvPr/>
        </p:nvSpPr>
        <p:spPr bwMode="auto">
          <a:xfrm>
            <a:off x="250825" y="115888"/>
            <a:ext cx="3935413"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(3) </a:t>
            </a:r>
            <a:r>
              <a:rPr lang="zh-CN" altLang="en-US" sz="2000">
                <a:ea typeface="华文中宋" pitchFamily="2" charset="-122"/>
              </a:rPr>
              <a:t>晶体管发现的价值在哪里呢？</a:t>
            </a:r>
          </a:p>
        </p:txBody>
      </p:sp>
    </p:spTree>
    <p:custDataLst>
      <p:tags r:id="rId1"/>
    </p:custData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5292725" y="549275"/>
            <a:ext cx="35369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集成电路时代的计算机器</a:t>
            </a:r>
            <a:endParaRPr lang="en-US" altLang="zh-CN">
              <a:ea typeface="华文中宋" pitchFamily="2" charset="-122"/>
            </a:endParaRPr>
          </a:p>
        </p:txBody>
      </p:sp>
      <p:pic>
        <p:nvPicPr>
          <p:cNvPr id="65539" name="Picture 3" descr="U1235P2DT20080915082444"/>
          <p:cNvPicPr>
            <a:picLocks noChangeAspect="1" noChangeArrowheads="1"/>
          </p:cNvPicPr>
          <p:nvPr/>
        </p:nvPicPr>
        <p:blipFill>
          <a:blip r:embed="rId4" cstate="print"/>
          <a:srcRect/>
          <a:stretch>
            <a:fillRect/>
          </a:stretch>
        </p:blipFill>
        <p:spPr bwMode="auto">
          <a:xfrm>
            <a:off x="539552" y="1340768"/>
            <a:ext cx="2160240" cy="1449688"/>
          </a:xfrm>
          <a:prstGeom prst="rect">
            <a:avLst/>
          </a:prstGeom>
          <a:noFill/>
          <a:ln w="9525">
            <a:noFill/>
            <a:miter lim="800000"/>
            <a:headEnd/>
            <a:tailEnd/>
          </a:ln>
        </p:spPr>
      </p:pic>
      <p:sp>
        <p:nvSpPr>
          <p:cNvPr id="65541" name="Rectangle 5"/>
          <p:cNvSpPr>
            <a:spLocks noChangeArrowheads="1"/>
          </p:cNvSpPr>
          <p:nvPr/>
        </p:nvSpPr>
        <p:spPr bwMode="auto">
          <a:xfrm>
            <a:off x="467544" y="2924944"/>
            <a:ext cx="4263702" cy="461665"/>
          </a:xfrm>
          <a:prstGeom prst="rect">
            <a:avLst/>
          </a:prstGeom>
          <a:noFill/>
          <a:ln w="9525">
            <a:noFill/>
            <a:miter lim="800000"/>
            <a:headEnd/>
            <a:tailEnd/>
          </a:ln>
        </p:spPr>
        <p:txBody>
          <a:bodyPr wrap="square">
            <a:spAutoFit/>
          </a:bodyPr>
          <a:lstStyle/>
          <a:p>
            <a:pPr eaLnBrk="1" hangingPunct="1"/>
            <a:r>
              <a:rPr lang="zh-CN" altLang="en-US" dirty="0"/>
              <a:t>集成电路的发明</a:t>
            </a:r>
            <a:r>
              <a:rPr lang="en-US" altLang="zh-CN" dirty="0"/>
              <a:t>,1959</a:t>
            </a:r>
            <a:endParaRPr lang="zh-CN" altLang="en-US" dirty="0"/>
          </a:p>
        </p:txBody>
      </p:sp>
      <p:pic>
        <p:nvPicPr>
          <p:cNvPr id="65542" name="Picture 6" descr="pgf041213050"/>
          <p:cNvPicPr>
            <a:picLocks noChangeAspect="1" noChangeArrowheads="1"/>
          </p:cNvPicPr>
          <p:nvPr/>
        </p:nvPicPr>
        <p:blipFill>
          <a:blip r:embed="rId5" cstate="print"/>
          <a:srcRect/>
          <a:stretch>
            <a:fillRect/>
          </a:stretch>
        </p:blipFill>
        <p:spPr bwMode="auto">
          <a:xfrm>
            <a:off x="4283968" y="1412776"/>
            <a:ext cx="4321175" cy="3567113"/>
          </a:xfrm>
          <a:prstGeom prst="rect">
            <a:avLst/>
          </a:prstGeom>
          <a:noFill/>
          <a:ln w="9525">
            <a:solidFill>
              <a:srgbClr val="0066FF"/>
            </a:solidFill>
            <a:miter lim="800000"/>
            <a:headEnd/>
            <a:tailEnd/>
          </a:ln>
        </p:spPr>
      </p:pic>
      <p:sp>
        <p:nvSpPr>
          <p:cNvPr id="65543" name="Rectangle 7"/>
          <p:cNvSpPr>
            <a:spLocks noChangeArrowheads="1"/>
          </p:cNvSpPr>
          <p:nvPr/>
        </p:nvSpPr>
        <p:spPr bwMode="auto">
          <a:xfrm>
            <a:off x="4644008" y="5157192"/>
            <a:ext cx="3836307" cy="461665"/>
          </a:xfrm>
          <a:prstGeom prst="rect">
            <a:avLst/>
          </a:prstGeom>
          <a:noFill/>
          <a:ln w="9525">
            <a:noFill/>
            <a:miter lim="800000"/>
            <a:headEnd/>
            <a:tailEnd/>
          </a:ln>
        </p:spPr>
        <p:txBody>
          <a:bodyPr wrap="none">
            <a:spAutoFit/>
          </a:bodyPr>
          <a:lstStyle/>
          <a:p>
            <a:pPr eaLnBrk="1" hangingPunct="1"/>
            <a:r>
              <a:rPr lang="zh-CN" altLang="en-US" dirty="0"/>
              <a:t>第三代计算机</a:t>
            </a:r>
            <a:r>
              <a:rPr lang="en-US" altLang="zh-CN" dirty="0"/>
              <a:t>IBM360,1964</a:t>
            </a:r>
          </a:p>
        </p:txBody>
      </p:sp>
      <p:pic>
        <p:nvPicPr>
          <p:cNvPr id="65544" name="Picture 8" descr="pgf041213048"/>
          <p:cNvPicPr>
            <a:picLocks noChangeAspect="1" noChangeArrowheads="1"/>
          </p:cNvPicPr>
          <p:nvPr/>
        </p:nvPicPr>
        <p:blipFill>
          <a:blip r:embed="rId6" cstate="print"/>
          <a:srcRect/>
          <a:stretch>
            <a:fillRect/>
          </a:stretch>
        </p:blipFill>
        <p:spPr bwMode="auto">
          <a:xfrm>
            <a:off x="539552" y="3501008"/>
            <a:ext cx="1397000" cy="1871663"/>
          </a:xfrm>
          <a:prstGeom prst="rect">
            <a:avLst/>
          </a:prstGeom>
          <a:noFill/>
          <a:ln w="9525">
            <a:noFill/>
            <a:miter lim="800000"/>
            <a:headEnd/>
            <a:tailEnd/>
          </a:ln>
        </p:spPr>
      </p:pic>
      <p:sp>
        <p:nvSpPr>
          <p:cNvPr id="65545" name="Rectangle 9"/>
          <p:cNvSpPr>
            <a:spLocks noChangeArrowheads="1"/>
          </p:cNvSpPr>
          <p:nvPr/>
        </p:nvSpPr>
        <p:spPr bwMode="auto">
          <a:xfrm>
            <a:off x="539552" y="5445224"/>
            <a:ext cx="3511154" cy="461665"/>
          </a:xfrm>
          <a:prstGeom prst="rect">
            <a:avLst/>
          </a:prstGeom>
          <a:noFill/>
          <a:ln w="9525">
            <a:noFill/>
            <a:miter lim="800000"/>
            <a:headEnd/>
            <a:tailEnd/>
          </a:ln>
        </p:spPr>
        <p:txBody>
          <a:bodyPr wrap="none">
            <a:spAutoFit/>
          </a:bodyPr>
          <a:lstStyle/>
          <a:p>
            <a:pPr eaLnBrk="1" hangingPunct="1"/>
            <a:r>
              <a:rPr lang="en-US" altLang="zh-CN" dirty="0" err="1"/>
              <a:t>J.Kilby</a:t>
            </a:r>
            <a:r>
              <a:rPr lang="zh-CN" altLang="en-US" dirty="0"/>
              <a:t>，集成电路发明者</a:t>
            </a:r>
            <a:endParaRPr lang="en-US" altLang="zh-CN" dirty="0"/>
          </a:p>
        </p:txBody>
      </p:sp>
      <p:sp>
        <p:nvSpPr>
          <p:cNvPr id="65547" name="Text Box 16"/>
          <p:cNvSpPr txBox="1">
            <a:spLocks noChangeArrowheads="1"/>
          </p:cNvSpPr>
          <p:nvPr/>
        </p:nvSpPr>
        <p:spPr bwMode="auto">
          <a:xfrm>
            <a:off x="323850" y="115888"/>
            <a:ext cx="4959350"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(4) </a:t>
            </a:r>
            <a:r>
              <a:rPr lang="zh-CN" altLang="en-US" sz="2000">
                <a:ea typeface="华文中宋" pitchFamily="2" charset="-122"/>
              </a:rPr>
              <a:t>什么是集成电路，其价值又在哪里呢？</a:t>
            </a:r>
          </a:p>
        </p:txBody>
      </p:sp>
      <p:sp>
        <p:nvSpPr>
          <p:cNvPr id="65548" name="Text Box 12"/>
          <p:cNvSpPr txBox="1">
            <a:spLocks noChangeArrowheads="1"/>
          </p:cNvSpPr>
          <p:nvPr/>
        </p:nvSpPr>
        <p:spPr bwMode="auto">
          <a:xfrm>
            <a:off x="508000" y="5967413"/>
            <a:ext cx="5494338" cy="773112"/>
          </a:xfrm>
          <a:prstGeom prst="rect">
            <a:avLst/>
          </a:prstGeom>
          <a:solidFill>
            <a:schemeClr val="tx1"/>
          </a:solidFill>
          <a:ln w="9525">
            <a:noFill/>
            <a:miter lim="800000"/>
            <a:headEnd/>
            <a:tailEnd/>
          </a:ln>
        </p:spPr>
        <p:txBody>
          <a:bodyPr wrap="none">
            <a:spAutoFit/>
          </a:bodyPr>
          <a:lstStyle/>
          <a:p>
            <a:pPr eaLnBrk="1" hangingPunct="1">
              <a:lnSpc>
                <a:spcPct val="130000"/>
              </a:lnSpc>
            </a:pPr>
            <a:r>
              <a:rPr lang="zh-CN" altLang="en-US" sz="1800" dirty="0">
                <a:solidFill>
                  <a:srgbClr val="FFFFEF"/>
                </a:solidFill>
              </a:rPr>
              <a:t>能否将复杂的电路封装后作为新电路设计的元件呢？</a:t>
            </a:r>
          </a:p>
          <a:p>
            <a:pPr eaLnBrk="1" hangingPunct="1">
              <a:lnSpc>
                <a:spcPct val="130000"/>
              </a:lnSpc>
            </a:pPr>
            <a:r>
              <a:rPr lang="zh-CN" altLang="en-US" sz="1800" dirty="0">
                <a:solidFill>
                  <a:srgbClr val="FFFFEF"/>
                </a:solidFill>
              </a:rPr>
              <a:t>复杂的电路 </a:t>
            </a:r>
            <a:r>
              <a:rPr lang="en-US" altLang="zh-CN" sz="1800" dirty="0">
                <a:solidFill>
                  <a:srgbClr val="FFFFEF"/>
                </a:solidFill>
                <a:sym typeface="Wingdings" pitchFamily="2" charset="2"/>
              </a:rPr>
              <a:t> </a:t>
            </a:r>
            <a:r>
              <a:rPr lang="zh-CN" altLang="en-US" sz="1800" dirty="0">
                <a:solidFill>
                  <a:srgbClr val="FFFFEF"/>
                </a:solidFill>
                <a:sym typeface="Wingdings" pitchFamily="2" charset="2"/>
              </a:rPr>
              <a:t>集成 </a:t>
            </a:r>
            <a:r>
              <a:rPr lang="en-US" altLang="zh-CN" sz="1800" dirty="0">
                <a:solidFill>
                  <a:srgbClr val="FFFFEF"/>
                </a:solidFill>
                <a:sym typeface="Wingdings" pitchFamily="2" charset="2"/>
              </a:rPr>
              <a:t> </a:t>
            </a:r>
            <a:r>
              <a:rPr lang="zh-CN" altLang="en-US" sz="1800" dirty="0">
                <a:solidFill>
                  <a:srgbClr val="FFFFEF"/>
                </a:solidFill>
                <a:sym typeface="Wingdings" pitchFamily="2" charset="2"/>
              </a:rPr>
              <a:t>封装 </a:t>
            </a:r>
            <a:r>
              <a:rPr lang="en-US" altLang="zh-CN" sz="1800" dirty="0">
                <a:solidFill>
                  <a:srgbClr val="FFFFEF"/>
                </a:solidFill>
                <a:sym typeface="Wingdings" pitchFamily="2" charset="2"/>
              </a:rPr>
              <a:t> </a:t>
            </a:r>
            <a:r>
              <a:rPr lang="zh-CN" altLang="en-US" sz="1800" dirty="0">
                <a:solidFill>
                  <a:srgbClr val="FFFFEF"/>
                </a:solidFill>
                <a:sym typeface="Wingdings" pitchFamily="2" charset="2"/>
              </a:rPr>
              <a:t>应用？</a:t>
            </a:r>
            <a:endParaRPr lang="zh-CN" altLang="en-US" sz="1800" dirty="0">
              <a:solidFill>
                <a:srgbClr val="FFFFEF"/>
              </a:solidFill>
            </a:endParaRPr>
          </a:p>
        </p:txBody>
      </p:sp>
    </p:spTree>
    <p:custDataLst>
      <p:tags r:id="rId1"/>
    </p:custData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50825" y="1341438"/>
            <a:ext cx="56197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超大规模集成电路</a:t>
            </a:r>
            <a:r>
              <a:rPr lang="zh-CN" altLang="en-US">
                <a:ea typeface="华文中宋" pitchFamily="2" charset="-122"/>
              </a:rPr>
              <a:t>(</a:t>
            </a:r>
            <a:r>
              <a:rPr lang="en-US" altLang="zh-CN">
                <a:ea typeface="华文中宋" pitchFamily="2" charset="-122"/>
              </a:rPr>
              <a:t>VLSI)</a:t>
            </a:r>
            <a:r>
              <a:rPr lang="zh-CN" altLang="zh-CN">
                <a:ea typeface="华文中宋" pitchFamily="2" charset="-122"/>
              </a:rPr>
              <a:t>时代的计算机器</a:t>
            </a:r>
            <a:endParaRPr lang="en-US" altLang="zh-CN">
              <a:ea typeface="华文中宋" pitchFamily="2" charset="-122"/>
            </a:endParaRPr>
          </a:p>
        </p:txBody>
      </p:sp>
      <p:sp>
        <p:nvSpPr>
          <p:cNvPr id="67587" name="Rectangle 3"/>
          <p:cNvSpPr>
            <a:spLocks noChangeArrowheads="1"/>
          </p:cNvSpPr>
          <p:nvPr/>
        </p:nvSpPr>
        <p:spPr bwMode="auto">
          <a:xfrm>
            <a:off x="4816475" y="6269038"/>
            <a:ext cx="3873500" cy="400050"/>
          </a:xfrm>
          <a:prstGeom prst="rect">
            <a:avLst/>
          </a:prstGeom>
          <a:noFill/>
          <a:ln w="9525">
            <a:noFill/>
            <a:miter lim="800000"/>
            <a:headEnd/>
            <a:tailEnd/>
          </a:ln>
        </p:spPr>
        <p:txBody>
          <a:bodyPr wrap="none">
            <a:spAutoFit/>
          </a:bodyPr>
          <a:lstStyle/>
          <a:p>
            <a:pPr eaLnBrk="1" hangingPunct="1"/>
            <a:r>
              <a:rPr lang="zh-CN" altLang="en-US" sz="2000"/>
              <a:t>第四代计算机</a:t>
            </a:r>
            <a:r>
              <a:rPr lang="en-US" altLang="zh-CN" sz="2000"/>
              <a:t>—</a:t>
            </a:r>
            <a:r>
              <a:rPr lang="zh-CN" altLang="en-US" sz="2000"/>
              <a:t>个人计算机</a:t>
            </a:r>
            <a:r>
              <a:rPr lang="en-US" altLang="zh-CN" sz="2000"/>
              <a:t>,1981</a:t>
            </a:r>
          </a:p>
        </p:txBody>
      </p:sp>
      <p:sp>
        <p:nvSpPr>
          <p:cNvPr id="67588" name="Text Box 4"/>
          <p:cNvSpPr txBox="1">
            <a:spLocks noChangeArrowheads="1"/>
          </p:cNvSpPr>
          <p:nvPr/>
        </p:nvSpPr>
        <p:spPr bwMode="auto">
          <a:xfrm>
            <a:off x="614363" y="6269038"/>
            <a:ext cx="3525837" cy="400050"/>
          </a:xfrm>
          <a:prstGeom prst="rect">
            <a:avLst/>
          </a:prstGeom>
          <a:noFill/>
          <a:ln w="9525">
            <a:noFill/>
            <a:miter lim="800000"/>
            <a:headEnd/>
            <a:tailEnd/>
          </a:ln>
        </p:spPr>
        <p:txBody>
          <a:bodyPr wrap="none">
            <a:spAutoFit/>
          </a:bodyPr>
          <a:lstStyle/>
          <a:p>
            <a:pPr eaLnBrk="1" hangingPunct="1"/>
            <a:r>
              <a:rPr lang="en-US" altLang="zh-CN" sz="2000"/>
              <a:t>VLSI</a:t>
            </a:r>
            <a:r>
              <a:rPr lang="zh-CN" altLang="en-US" sz="2000"/>
              <a:t>芯片及其封装的内部电路</a:t>
            </a:r>
            <a:endParaRPr lang="en-US" altLang="zh-CN" sz="2000"/>
          </a:p>
        </p:txBody>
      </p:sp>
      <p:pic>
        <p:nvPicPr>
          <p:cNvPr id="67589" name="Picture 5" descr="pgf041213067"/>
          <p:cNvPicPr>
            <a:picLocks noChangeAspect="1" noChangeArrowheads="1"/>
          </p:cNvPicPr>
          <p:nvPr/>
        </p:nvPicPr>
        <p:blipFill>
          <a:blip r:embed="rId4" cstate="print"/>
          <a:srcRect/>
          <a:stretch>
            <a:fillRect/>
          </a:stretch>
        </p:blipFill>
        <p:spPr bwMode="auto">
          <a:xfrm>
            <a:off x="5426075" y="3730625"/>
            <a:ext cx="2447925" cy="2447925"/>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670550" y="2428875"/>
            <a:ext cx="2806700" cy="1930400"/>
          </a:xfrm>
          <a:prstGeom prst="rect">
            <a:avLst/>
          </a:prstGeom>
          <a:noFill/>
          <a:ln w="9525">
            <a:noFill/>
            <a:miter lim="800000"/>
            <a:headEnd/>
            <a:tailEnd/>
          </a:ln>
        </p:spPr>
      </p:pic>
      <p:sp>
        <p:nvSpPr>
          <p:cNvPr id="67591" name="Text Box 16"/>
          <p:cNvSpPr txBox="1">
            <a:spLocks noChangeArrowheads="1"/>
          </p:cNvSpPr>
          <p:nvPr/>
        </p:nvSpPr>
        <p:spPr bwMode="auto">
          <a:xfrm>
            <a:off x="323850" y="188913"/>
            <a:ext cx="4959350"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(4) </a:t>
            </a:r>
            <a:r>
              <a:rPr lang="zh-CN" altLang="en-US" sz="2000">
                <a:ea typeface="华文中宋" pitchFamily="2" charset="-122"/>
              </a:rPr>
              <a:t>什么是集成电路，其价值又在哪里呢？</a:t>
            </a:r>
          </a:p>
        </p:txBody>
      </p:sp>
      <p:pic>
        <p:nvPicPr>
          <p:cNvPr id="67592" name="Picture 8"/>
          <p:cNvPicPr>
            <a:picLocks noChangeAspect="1" noChangeArrowheads="1"/>
          </p:cNvPicPr>
          <p:nvPr/>
        </p:nvPicPr>
        <p:blipFill>
          <a:blip r:embed="rId6" cstate="print"/>
          <a:srcRect/>
          <a:stretch>
            <a:fillRect/>
          </a:stretch>
        </p:blipFill>
        <p:spPr bwMode="auto">
          <a:xfrm>
            <a:off x="611560" y="2564904"/>
            <a:ext cx="3709739" cy="3648924"/>
          </a:xfrm>
          <a:prstGeom prst="rect">
            <a:avLst/>
          </a:prstGeom>
          <a:noFill/>
          <a:ln w="9525">
            <a:noFill/>
            <a:miter lim="800000"/>
            <a:headEnd/>
            <a:tailEnd/>
          </a:ln>
        </p:spPr>
      </p:pic>
      <p:sp>
        <p:nvSpPr>
          <p:cNvPr id="67593" name="Rectangle 9"/>
          <p:cNvSpPr>
            <a:spLocks noChangeArrowheads="1"/>
          </p:cNvSpPr>
          <p:nvPr/>
        </p:nvSpPr>
        <p:spPr bwMode="auto">
          <a:xfrm>
            <a:off x="342984" y="1926560"/>
            <a:ext cx="6481261" cy="523220"/>
          </a:xfrm>
          <a:prstGeom prst="rect">
            <a:avLst/>
          </a:prstGeom>
          <a:solidFill>
            <a:schemeClr val="tx1"/>
          </a:solidFill>
          <a:ln w="9525">
            <a:noFill/>
            <a:miter lim="800000"/>
            <a:headEnd/>
            <a:tailEnd/>
          </a:ln>
        </p:spPr>
        <p:txBody>
          <a:bodyPr wrap="none">
            <a:spAutoFit/>
          </a:bodyPr>
          <a:lstStyle/>
          <a:p>
            <a:pPr eaLnBrk="1" hangingPunct="1"/>
            <a:r>
              <a:rPr lang="zh-CN" altLang="en-US" sz="2800" dirty="0">
                <a:solidFill>
                  <a:schemeClr val="bg1"/>
                </a:solidFill>
              </a:rPr>
              <a:t>摩尔定律</a:t>
            </a:r>
            <a:r>
              <a:rPr lang="en-US" altLang="zh-CN" sz="2800" dirty="0">
                <a:solidFill>
                  <a:schemeClr val="bg1"/>
                </a:solidFill>
              </a:rPr>
              <a:t>----</a:t>
            </a:r>
            <a:r>
              <a:rPr lang="zh-CN" altLang="en-US" sz="2800" dirty="0">
                <a:solidFill>
                  <a:schemeClr val="bg1"/>
                </a:solidFill>
              </a:rPr>
              <a:t>每</a:t>
            </a:r>
            <a:r>
              <a:rPr lang="en-US" altLang="zh-CN" sz="2800" dirty="0">
                <a:solidFill>
                  <a:schemeClr val="bg1"/>
                </a:solidFill>
              </a:rPr>
              <a:t>18</a:t>
            </a:r>
            <a:r>
              <a:rPr lang="zh-CN" altLang="en-US" sz="2800" dirty="0">
                <a:solidFill>
                  <a:schemeClr val="bg1"/>
                </a:solidFill>
              </a:rPr>
              <a:t>个月芯片能力增长一倍</a:t>
            </a:r>
          </a:p>
        </p:txBody>
      </p:sp>
    </p:spTree>
    <p:custDataLst>
      <p:tags r:id="rId1"/>
    </p:custData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Line 2"/>
          <p:cNvSpPr>
            <a:spLocks noChangeShapeType="1"/>
          </p:cNvSpPr>
          <p:nvPr/>
        </p:nvSpPr>
        <p:spPr bwMode="auto">
          <a:xfrm flipV="1">
            <a:off x="971550" y="2205038"/>
            <a:ext cx="7812088" cy="3743325"/>
          </a:xfrm>
          <a:prstGeom prst="line">
            <a:avLst/>
          </a:prstGeom>
          <a:noFill/>
          <a:ln w="76200">
            <a:solidFill>
              <a:srgbClr val="CC0000"/>
            </a:solidFill>
            <a:round/>
            <a:headEnd/>
            <a:tailEnd type="triangle" w="med" len="med"/>
          </a:ln>
        </p:spPr>
        <p:txBody>
          <a:bodyPr/>
          <a:lstStyle/>
          <a:p>
            <a:endParaRPr lang="zh-CN" altLang="en-US"/>
          </a:p>
        </p:txBody>
      </p:sp>
      <p:sp>
        <p:nvSpPr>
          <p:cNvPr id="1527811" name="Text Box 3"/>
          <p:cNvSpPr txBox="1">
            <a:spLocks noChangeArrowheads="1"/>
          </p:cNvSpPr>
          <p:nvPr/>
        </p:nvSpPr>
        <p:spPr bwMode="auto">
          <a:xfrm>
            <a:off x="1331913" y="6165850"/>
            <a:ext cx="3455987" cy="708025"/>
          </a:xfrm>
          <a:prstGeom prst="rect">
            <a:avLst/>
          </a:prstGeom>
          <a:noFill/>
          <a:ln w="9525">
            <a:noFill/>
            <a:miter lim="800000"/>
            <a:headEnd/>
            <a:tailEnd/>
          </a:ln>
        </p:spPr>
        <p:txBody>
          <a:bodyPr>
            <a:spAutoFit/>
          </a:bodyPr>
          <a:lstStyle/>
          <a:p>
            <a:pPr eaLnBrk="1" hangingPunct="1"/>
            <a:r>
              <a:rPr lang="zh-CN" altLang="en-US" sz="2000"/>
              <a:t>电子管</a:t>
            </a:r>
            <a:r>
              <a:rPr lang="en-US" altLang="zh-CN" sz="2000"/>
              <a:t>: </a:t>
            </a:r>
            <a:r>
              <a:rPr lang="zh-CN" altLang="en-US" sz="2000"/>
              <a:t>可自动控制</a:t>
            </a:r>
            <a:r>
              <a:rPr lang="en-US" altLang="zh-CN" sz="2000"/>
              <a:t>0</a:t>
            </a:r>
            <a:r>
              <a:rPr lang="zh-CN" altLang="en-US" sz="2000"/>
              <a:t>和</a:t>
            </a:r>
            <a:r>
              <a:rPr lang="en-US" altLang="zh-CN" sz="2000"/>
              <a:t>1</a:t>
            </a:r>
            <a:r>
              <a:rPr lang="zh-CN" altLang="en-US" sz="2000"/>
              <a:t>变化的元件</a:t>
            </a:r>
            <a:endParaRPr lang="en-US" altLang="zh-CN" sz="2000"/>
          </a:p>
        </p:txBody>
      </p:sp>
      <p:sp>
        <p:nvSpPr>
          <p:cNvPr id="1527812" name="Text Box 4"/>
          <p:cNvSpPr txBox="1">
            <a:spLocks noChangeArrowheads="1"/>
          </p:cNvSpPr>
          <p:nvPr/>
        </p:nvSpPr>
        <p:spPr bwMode="auto">
          <a:xfrm>
            <a:off x="3419475" y="4797425"/>
            <a:ext cx="1008063" cy="400050"/>
          </a:xfrm>
          <a:prstGeom prst="rect">
            <a:avLst/>
          </a:prstGeom>
          <a:noFill/>
          <a:ln w="9525">
            <a:noFill/>
            <a:miter lim="800000"/>
            <a:headEnd/>
            <a:tailEnd/>
          </a:ln>
        </p:spPr>
        <p:txBody>
          <a:bodyPr>
            <a:spAutoFit/>
          </a:bodyPr>
          <a:lstStyle/>
          <a:p>
            <a:pPr eaLnBrk="1" hangingPunct="1"/>
            <a:r>
              <a:rPr lang="zh-CN" altLang="en-US" sz="2000"/>
              <a:t>晶体管</a:t>
            </a:r>
            <a:endParaRPr lang="en-US" altLang="zh-CN" sz="2000"/>
          </a:p>
        </p:txBody>
      </p:sp>
      <p:sp>
        <p:nvSpPr>
          <p:cNvPr id="1527813" name="Text Box 5"/>
          <p:cNvSpPr txBox="1">
            <a:spLocks noChangeArrowheads="1"/>
          </p:cNvSpPr>
          <p:nvPr/>
        </p:nvSpPr>
        <p:spPr bwMode="auto">
          <a:xfrm>
            <a:off x="4932363" y="3979863"/>
            <a:ext cx="2735262" cy="708025"/>
          </a:xfrm>
          <a:prstGeom prst="rect">
            <a:avLst/>
          </a:prstGeom>
          <a:noFill/>
          <a:ln w="9525">
            <a:noFill/>
            <a:miter lim="800000"/>
            <a:headEnd/>
            <a:tailEnd/>
          </a:ln>
        </p:spPr>
        <p:txBody>
          <a:bodyPr>
            <a:spAutoFit/>
          </a:bodyPr>
          <a:lstStyle/>
          <a:p>
            <a:pPr eaLnBrk="1" hangingPunct="1"/>
            <a:r>
              <a:rPr lang="zh-CN" altLang="en-US" sz="2000"/>
              <a:t>集成电路</a:t>
            </a:r>
            <a:r>
              <a:rPr lang="en-US" altLang="zh-CN" sz="2000"/>
              <a:t>: </a:t>
            </a:r>
            <a:r>
              <a:rPr lang="zh-CN" altLang="en-US" sz="2000"/>
              <a:t>可自动实现一定变换的元件</a:t>
            </a:r>
            <a:endParaRPr lang="en-US" altLang="zh-CN" sz="2000"/>
          </a:p>
        </p:txBody>
      </p:sp>
      <p:sp>
        <p:nvSpPr>
          <p:cNvPr id="1527814" name="Text Box 6"/>
          <p:cNvSpPr txBox="1">
            <a:spLocks noChangeArrowheads="1"/>
          </p:cNvSpPr>
          <p:nvPr/>
        </p:nvSpPr>
        <p:spPr bwMode="auto">
          <a:xfrm>
            <a:off x="7092950" y="2997200"/>
            <a:ext cx="1582738" cy="708025"/>
          </a:xfrm>
          <a:prstGeom prst="rect">
            <a:avLst/>
          </a:prstGeom>
          <a:noFill/>
          <a:ln w="9525">
            <a:noFill/>
            <a:miter lim="800000"/>
            <a:headEnd/>
            <a:tailEnd/>
          </a:ln>
        </p:spPr>
        <p:txBody>
          <a:bodyPr>
            <a:spAutoFit/>
          </a:bodyPr>
          <a:lstStyle/>
          <a:p>
            <a:pPr eaLnBrk="1" hangingPunct="1"/>
            <a:r>
              <a:rPr lang="zh-CN" altLang="en-US" sz="2000"/>
              <a:t>超大规模集成电路</a:t>
            </a:r>
            <a:r>
              <a:rPr lang="en-US" altLang="zh-CN" sz="2000"/>
              <a:t>(VLSI)</a:t>
            </a:r>
            <a:endParaRPr lang="en-US" altLang="zh-CN" sz="2000">
              <a:solidFill>
                <a:schemeClr val="accent2"/>
              </a:solidFill>
            </a:endParaRPr>
          </a:p>
        </p:txBody>
      </p:sp>
      <p:sp>
        <p:nvSpPr>
          <p:cNvPr id="69639" name="Text Box 7"/>
          <p:cNvSpPr txBox="1">
            <a:spLocks noChangeArrowheads="1"/>
          </p:cNvSpPr>
          <p:nvPr/>
        </p:nvSpPr>
        <p:spPr bwMode="auto">
          <a:xfrm>
            <a:off x="274638" y="1412875"/>
            <a:ext cx="5449887" cy="1041400"/>
          </a:xfrm>
          <a:prstGeom prst="rect">
            <a:avLst/>
          </a:prstGeom>
          <a:noFill/>
          <a:ln w="9525">
            <a:noFill/>
            <a:miter lim="800000"/>
            <a:headEnd/>
            <a:tailEnd/>
          </a:ln>
        </p:spPr>
        <p:txBody>
          <a:bodyPr>
            <a:spAutoFit/>
          </a:bodyPr>
          <a:lstStyle/>
          <a:p>
            <a:pPr eaLnBrk="1" hangingPunct="1">
              <a:lnSpc>
                <a:spcPct val="130000"/>
              </a:lnSpc>
            </a:pPr>
            <a:r>
              <a:rPr lang="zh-CN" altLang="en-US"/>
              <a:t>自动计算中的元器件的发展</a:t>
            </a:r>
          </a:p>
          <a:p>
            <a:pPr eaLnBrk="1" hangingPunct="1">
              <a:lnSpc>
                <a:spcPct val="130000"/>
              </a:lnSpc>
              <a:buSzPct val="80000"/>
              <a:buFont typeface="Wingdings" pitchFamily="2" charset="2"/>
              <a:buChar char="u"/>
            </a:pPr>
            <a:r>
              <a:rPr lang="zh-CN" altLang="en-US">
                <a:solidFill>
                  <a:srgbClr val="CC0000"/>
                </a:solidFill>
              </a:rPr>
              <a:t>从表示</a:t>
            </a:r>
            <a:r>
              <a:rPr lang="en-US" altLang="zh-CN">
                <a:solidFill>
                  <a:srgbClr val="CC0000"/>
                </a:solidFill>
              </a:rPr>
              <a:t>-</a:t>
            </a:r>
            <a:r>
              <a:rPr lang="zh-CN" altLang="en-US">
                <a:solidFill>
                  <a:srgbClr val="CC0000"/>
                </a:solidFill>
              </a:rPr>
              <a:t>自动存储</a:t>
            </a:r>
            <a:r>
              <a:rPr lang="en-US" altLang="zh-CN">
                <a:solidFill>
                  <a:srgbClr val="CC0000"/>
                </a:solidFill>
              </a:rPr>
              <a:t>-</a:t>
            </a:r>
            <a:r>
              <a:rPr lang="zh-CN" altLang="en-US">
                <a:solidFill>
                  <a:srgbClr val="CC0000"/>
                </a:solidFill>
              </a:rPr>
              <a:t>自动执行的角度</a:t>
            </a:r>
            <a:endParaRPr lang="zh-CN" altLang="en-US"/>
          </a:p>
        </p:txBody>
      </p:sp>
      <p:pic>
        <p:nvPicPr>
          <p:cNvPr id="69640" name="Picture 8" descr="第一只电子管 （真空二极管）"/>
          <p:cNvPicPr>
            <a:picLocks noChangeAspect="1" noChangeArrowheads="1"/>
          </p:cNvPicPr>
          <p:nvPr/>
        </p:nvPicPr>
        <p:blipFill>
          <a:blip r:embed="rId4" cstate="print">
            <a:clrChange>
              <a:clrFrom>
                <a:srgbClr val="F8F8F8"/>
              </a:clrFrom>
              <a:clrTo>
                <a:srgbClr val="F8F8F8">
                  <a:alpha val="0"/>
                </a:srgbClr>
              </a:clrTo>
            </a:clrChange>
          </a:blip>
          <a:srcRect/>
          <a:stretch>
            <a:fillRect/>
          </a:stretch>
        </p:blipFill>
        <p:spPr bwMode="auto">
          <a:xfrm>
            <a:off x="34925" y="3789363"/>
            <a:ext cx="1901825" cy="2663825"/>
          </a:xfrm>
          <a:prstGeom prst="rect">
            <a:avLst/>
          </a:prstGeom>
          <a:noFill/>
          <a:ln w="9525">
            <a:noFill/>
            <a:miter lim="800000"/>
            <a:headEnd/>
            <a:tailEnd/>
          </a:ln>
        </p:spPr>
      </p:pic>
      <p:pic>
        <p:nvPicPr>
          <p:cNvPr id="1527817" name="Picture 9" descr="图说电脑历史 | Jandan.net"/>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368425" y="5410200"/>
            <a:ext cx="1619250" cy="898525"/>
          </a:xfrm>
          <a:prstGeom prst="rect">
            <a:avLst/>
          </a:prstGeom>
          <a:noFill/>
          <a:ln w="9525">
            <a:noFill/>
            <a:miter lim="800000"/>
            <a:headEnd/>
            <a:tailEnd/>
          </a:ln>
        </p:spPr>
      </p:pic>
      <p:pic>
        <p:nvPicPr>
          <p:cNvPr id="69642" name="Picture 10" descr="第一只晶体管"/>
          <p:cNvPicPr>
            <a:picLocks noChangeAspect="1" noChangeArrowheads="1"/>
          </p:cNvPicPr>
          <p:nvPr/>
        </p:nvPicPr>
        <p:blipFill>
          <a:blip r:embed="rId6" cstate="print"/>
          <a:srcRect/>
          <a:stretch>
            <a:fillRect/>
          </a:stretch>
        </p:blipFill>
        <p:spPr bwMode="auto">
          <a:xfrm>
            <a:off x="2611438" y="4276725"/>
            <a:ext cx="855662" cy="936625"/>
          </a:xfrm>
          <a:prstGeom prst="rect">
            <a:avLst/>
          </a:prstGeom>
          <a:noFill/>
          <a:ln w="9525">
            <a:noFill/>
            <a:miter lim="800000"/>
            <a:headEnd/>
            <a:tailEnd/>
          </a:ln>
        </p:spPr>
      </p:pic>
      <p:pic>
        <p:nvPicPr>
          <p:cNvPr id="1527819" name="Picture 11"/>
          <p:cNvPicPr>
            <a:picLocks noChangeAspect="1" noChangeArrowheads="1"/>
          </p:cNvPicPr>
          <p:nvPr/>
        </p:nvPicPr>
        <p:blipFill>
          <a:blip r:embed="rId7" cstate="print"/>
          <a:srcRect/>
          <a:stretch>
            <a:fillRect/>
          </a:stretch>
        </p:blipFill>
        <p:spPr bwMode="auto">
          <a:xfrm>
            <a:off x="2570163" y="3573463"/>
            <a:ext cx="482600" cy="647700"/>
          </a:xfrm>
          <a:prstGeom prst="rect">
            <a:avLst/>
          </a:prstGeom>
          <a:noFill/>
          <a:ln w="9525">
            <a:noFill/>
            <a:miter lim="800000"/>
            <a:headEnd/>
            <a:tailEnd/>
          </a:ln>
        </p:spPr>
      </p:pic>
      <p:pic>
        <p:nvPicPr>
          <p:cNvPr id="1527820" name="Picture 12"/>
          <p:cNvPicPr>
            <a:picLocks noChangeAspect="1" noChangeArrowheads="1"/>
          </p:cNvPicPr>
          <p:nvPr/>
        </p:nvPicPr>
        <p:blipFill>
          <a:blip r:embed="rId8" cstate="print"/>
          <a:srcRect/>
          <a:stretch>
            <a:fillRect/>
          </a:stretch>
        </p:blipFill>
        <p:spPr bwMode="auto">
          <a:xfrm>
            <a:off x="3140075" y="3573463"/>
            <a:ext cx="412750" cy="647700"/>
          </a:xfrm>
          <a:prstGeom prst="rect">
            <a:avLst/>
          </a:prstGeom>
          <a:noFill/>
          <a:ln w="9525">
            <a:noFill/>
            <a:miter lim="800000"/>
            <a:headEnd/>
            <a:tailEnd/>
          </a:ln>
        </p:spPr>
      </p:pic>
      <p:pic>
        <p:nvPicPr>
          <p:cNvPr id="69645" name="Picture 13" descr="U1235P2DT20080915082444"/>
          <p:cNvPicPr>
            <a:picLocks noChangeAspect="1" noChangeArrowheads="1"/>
          </p:cNvPicPr>
          <p:nvPr/>
        </p:nvPicPr>
        <p:blipFill>
          <a:blip r:embed="rId9" cstate="print"/>
          <a:srcRect/>
          <a:stretch>
            <a:fillRect/>
          </a:stretch>
        </p:blipFill>
        <p:spPr bwMode="auto">
          <a:xfrm>
            <a:off x="4356100" y="3068638"/>
            <a:ext cx="1439863" cy="966787"/>
          </a:xfrm>
          <a:prstGeom prst="rect">
            <a:avLst/>
          </a:prstGeom>
          <a:noFill/>
          <a:ln w="9525">
            <a:noFill/>
            <a:miter lim="800000"/>
            <a:headEnd/>
            <a:tailEnd/>
          </a:ln>
        </p:spPr>
      </p:pic>
      <p:pic>
        <p:nvPicPr>
          <p:cNvPr id="1527822" name="Picture 14" descr="pgf041213058"/>
          <p:cNvPicPr>
            <a:picLocks noChangeAspect="1" noChangeArrowheads="1"/>
          </p:cNvPicPr>
          <p:nvPr/>
        </p:nvPicPr>
        <p:blipFill>
          <a:blip r:embed="rId10" cstate="print">
            <a:clrChange>
              <a:clrFrom>
                <a:srgbClr val="E1EDED"/>
              </a:clrFrom>
              <a:clrTo>
                <a:srgbClr val="E1EDED">
                  <a:alpha val="0"/>
                </a:srgbClr>
              </a:clrTo>
            </a:clrChange>
          </a:blip>
          <a:srcRect/>
          <a:stretch>
            <a:fillRect/>
          </a:stretch>
        </p:blipFill>
        <p:spPr bwMode="auto">
          <a:xfrm>
            <a:off x="5580063" y="3357563"/>
            <a:ext cx="842962" cy="635000"/>
          </a:xfrm>
          <a:prstGeom prst="rect">
            <a:avLst/>
          </a:prstGeom>
          <a:noFill/>
          <a:ln w="9525">
            <a:noFill/>
            <a:miter lim="800000"/>
            <a:headEnd/>
            <a:tailEnd/>
          </a:ln>
        </p:spPr>
      </p:pic>
      <p:pic>
        <p:nvPicPr>
          <p:cNvPr id="69647" name="Picture 15" descr="0"/>
          <p:cNvPicPr>
            <a:picLocks noChangeAspect="1" noChangeArrowheads="1"/>
          </p:cNvPicPr>
          <p:nvPr/>
        </p:nvPicPr>
        <p:blipFill>
          <a:blip r:embed="rId11" cstate="print"/>
          <a:srcRect/>
          <a:stretch>
            <a:fillRect/>
          </a:stretch>
        </p:blipFill>
        <p:spPr bwMode="auto">
          <a:xfrm>
            <a:off x="6588125" y="1412875"/>
            <a:ext cx="1657350" cy="1657350"/>
          </a:xfrm>
          <a:prstGeom prst="rect">
            <a:avLst/>
          </a:prstGeom>
          <a:noFill/>
          <a:ln w="9525">
            <a:noFill/>
            <a:miter lim="800000"/>
            <a:headEnd/>
            <a:tailEnd/>
          </a:ln>
        </p:spPr>
      </p:pic>
      <p:sp>
        <p:nvSpPr>
          <p:cNvPr id="1527824" name="Text Box 16"/>
          <p:cNvSpPr txBox="1">
            <a:spLocks noChangeArrowheads="1"/>
          </p:cNvSpPr>
          <p:nvPr/>
        </p:nvSpPr>
        <p:spPr bwMode="auto">
          <a:xfrm>
            <a:off x="6372225" y="4737100"/>
            <a:ext cx="2592388" cy="20764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l"/>
            </a:pPr>
            <a:r>
              <a:rPr lang="zh-CN" altLang="en-US" sz="2000">
                <a:solidFill>
                  <a:srgbClr val="0000CC"/>
                </a:solidFill>
              </a:rPr>
              <a:t>体积越来越小；</a:t>
            </a:r>
          </a:p>
          <a:p>
            <a:pPr eaLnBrk="1" hangingPunct="1">
              <a:lnSpc>
                <a:spcPct val="130000"/>
              </a:lnSpc>
              <a:buFont typeface="Wingdings" pitchFamily="2" charset="2"/>
              <a:buChar char="l"/>
            </a:pPr>
            <a:r>
              <a:rPr lang="zh-CN" altLang="en-US" sz="2000">
                <a:solidFill>
                  <a:srgbClr val="0000CC"/>
                </a:solidFill>
              </a:rPr>
              <a:t>可靠性越来越高；</a:t>
            </a:r>
          </a:p>
          <a:p>
            <a:pPr eaLnBrk="1" hangingPunct="1">
              <a:lnSpc>
                <a:spcPct val="130000"/>
              </a:lnSpc>
              <a:buFont typeface="Wingdings" pitchFamily="2" charset="2"/>
              <a:buChar char="l"/>
            </a:pPr>
            <a:r>
              <a:rPr lang="zh-CN" altLang="en-US" sz="2000">
                <a:solidFill>
                  <a:srgbClr val="0000CC"/>
                </a:solidFill>
              </a:rPr>
              <a:t>电路规模越来越大；</a:t>
            </a:r>
          </a:p>
          <a:p>
            <a:pPr eaLnBrk="1" hangingPunct="1">
              <a:lnSpc>
                <a:spcPct val="130000"/>
              </a:lnSpc>
              <a:buFont typeface="Wingdings" pitchFamily="2" charset="2"/>
              <a:buChar char="l"/>
            </a:pPr>
            <a:r>
              <a:rPr lang="zh-CN" altLang="en-US" sz="2000">
                <a:solidFill>
                  <a:srgbClr val="0000CC"/>
                </a:solidFill>
              </a:rPr>
              <a:t>速度越来越快；</a:t>
            </a:r>
          </a:p>
          <a:p>
            <a:pPr eaLnBrk="1" hangingPunct="1">
              <a:lnSpc>
                <a:spcPct val="130000"/>
              </a:lnSpc>
              <a:buFont typeface="Wingdings" pitchFamily="2" charset="2"/>
              <a:buChar char="l"/>
            </a:pPr>
            <a:r>
              <a:rPr lang="zh-CN" altLang="en-US" sz="2000">
                <a:solidFill>
                  <a:srgbClr val="0000CC"/>
                </a:solidFill>
              </a:rPr>
              <a:t>功能越来越强大。</a:t>
            </a:r>
            <a:endParaRPr lang="en-US" altLang="zh-CN" sz="2000">
              <a:solidFill>
                <a:srgbClr val="0000CC"/>
              </a:solidFill>
            </a:endParaRPr>
          </a:p>
        </p:txBody>
      </p:sp>
      <p:sp>
        <p:nvSpPr>
          <p:cNvPr id="69649" name="Text Box 16"/>
          <p:cNvSpPr txBox="1">
            <a:spLocks noChangeArrowheads="1"/>
          </p:cNvSpPr>
          <p:nvPr/>
        </p:nvSpPr>
        <p:spPr bwMode="auto">
          <a:xfrm>
            <a:off x="323850" y="115888"/>
            <a:ext cx="7011988"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元器件</a:t>
            </a:r>
          </a:p>
          <a:p>
            <a:pPr eaLnBrk="1" hangingPunct="1">
              <a:lnSpc>
                <a:spcPct val="120000"/>
              </a:lnSpc>
            </a:pPr>
            <a:r>
              <a:rPr lang="en-US" altLang="zh-CN" sz="2000">
                <a:ea typeface="华文中宋" pitchFamily="2" charset="-122"/>
              </a:rPr>
              <a:t>(5) </a:t>
            </a:r>
            <a:r>
              <a:rPr lang="zh-CN" altLang="en-US" sz="2000">
                <a:ea typeface="华文中宋" pitchFamily="2" charset="-122"/>
              </a:rPr>
              <a:t>元器件发展的轨迹是怎样的，每个阶段要解决什么问题？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7811"/>
                                        </p:tgtEl>
                                        <p:attrNameLst>
                                          <p:attrName>style.visibility</p:attrName>
                                        </p:attrNameLst>
                                      </p:cBhvr>
                                      <p:to>
                                        <p:strVal val="visible"/>
                                      </p:to>
                                    </p:set>
                                    <p:anim calcmode="lin" valueType="num">
                                      <p:cBhvr additive="base">
                                        <p:cTn id="7" dur="500" fill="hold"/>
                                        <p:tgtEl>
                                          <p:spTgt spid="1527811"/>
                                        </p:tgtEl>
                                        <p:attrNameLst>
                                          <p:attrName>ppt_x</p:attrName>
                                        </p:attrNameLst>
                                      </p:cBhvr>
                                      <p:tavLst>
                                        <p:tav tm="0">
                                          <p:val>
                                            <p:strVal val="#ppt_x"/>
                                          </p:val>
                                        </p:tav>
                                        <p:tav tm="100000">
                                          <p:val>
                                            <p:strVal val="#ppt_x"/>
                                          </p:val>
                                        </p:tav>
                                      </p:tavLst>
                                    </p:anim>
                                    <p:anim calcmode="lin" valueType="num">
                                      <p:cBhvr additive="base">
                                        <p:cTn id="8" dur="500" fill="hold"/>
                                        <p:tgtEl>
                                          <p:spTgt spid="15278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527817"/>
                                        </p:tgtEl>
                                        <p:attrNameLst>
                                          <p:attrName>style.visibility</p:attrName>
                                        </p:attrNameLst>
                                      </p:cBhvr>
                                      <p:to>
                                        <p:strVal val="visible"/>
                                      </p:to>
                                    </p:set>
                                    <p:anim calcmode="lin" valueType="num">
                                      <p:cBhvr additive="base">
                                        <p:cTn id="12" dur="500" fill="hold"/>
                                        <p:tgtEl>
                                          <p:spTgt spid="1527817"/>
                                        </p:tgtEl>
                                        <p:attrNameLst>
                                          <p:attrName>ppt_x</p:attrName>
                                        </p:attrNameLst>
                                      </p:cBhvr>
                                      <p:tavLst>
                                        <p:tav tm="0">
                                          <p:val>
                                            <p:strVal val="#ppt_x"/>
                                          </p:val>
                                        </p:tav>
                                        <p:tav tm="100000">
                                          <p:val>
                                            <p:strVal val="#ppt_x"/>
                                          </p:val>
                                        </p:tav>
                                      </p:tavLst>
                                    </p:anim>
                                    <p:anim calcmode="lin" valueType="num">
                                      <p:cBhvr additive="base">
                                        <p:cTn id="13" dur="500" fill="hold"/>
                                        <p:tgtEl>
                                          <p:spTgt spid="152781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27812"/>
                                        </p:tgtEl>
                                        <p:attrNameLst>
                                          <p:attrName>style.visibility</p:attrName>
                                        </p:attrNameLst>
                                      </p:cBhvr>
                                      <p:to>
                                        <p:strVal val="visible"/>
                                      </p:to>
                                    </p:set>
                                    <p:anim calcmode="lin" valueType="num">
                                      <p:cBhvr additive="base">
                                        <p:cTn id="18" dur="500" fill="hold"/>
                                        <p:tgtEl>
                                          <p:spTgt spid="1527812"/>
                                        </p:tgtEl>
                                        <p:attrNameLst>
                                          <p:attrName>ppt_x</p:attrName>
                                        </p:attrNameLst>
                                      </p:cBhvr>
                                      <p:tavLst>
                                        <p:tav tm="0">
                                          <p:val>
                                            <p:strVal val="#ppt_x"/>
                                          </p:val>
                                        </p:tav>
                                        <p:tav tm="100000">
                                          <p:val>
                                            <p:strVal val="#ppt_x"/>
                                          </p:val>
                                        </p:tav>
                                      </p:tavLst>
                                    </p:anim>
                                    <p:anim calcmode="lin" valueType="num">
                                      <p:cBhvr additive="base">
                                        <p:cTn id="19" dur="500" fill="hold"/>
                                        <p:tgtEl>
                                          <p:spTgt spid="152781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27819"/>
                                        </p:tgtEl>
                                        <p:attrNameLst>
                                          <p:attrName>style.visibility</p:attrName>
                                        </p:attrNameLst>
                                      </p:cBhvr>
                                      <p:to>
                                        <p:strVal val="visible"/>
                                      </p:to>
                                    </p:set>
                                    <p:anim calcmode="lin" valueType="num">
                                      <p:cBhvr additive="base">
                                        <p:cTn id="22" dur="500" fill="hold"/>
                                        <p:tgtEl>
                                          <p:spTgt spid="1527819"/>
                                        </p:tgtEl>
                                        <p:attrNameLst>
                                          <p:attrName>ppt_x</p:attrName>
                                        </p:attrNameLst>
                                      </p:cBhvr>
                                      <p:tavLst>
                                        <p:tav tm="0">
                                          <p:val>
                                            <p:strVal val="#ppt_x"/>
                                          </p:val>
                                        </p:tav>
                                        <p:tav tm="100000">
                                          <p:val>
                                            <p:strVal val="#ppt_x"/>
                                          </p:val>
                                        </p:tav>
                                      </p:tavLst>
                                    </p:anim>
                                    <p:anim calcmode="lin" valueType="num">
                                      <p:cBhvr additive="base">
                                        <p:cTn id="23" dur="500" fill="hold"/>
                                        <p:tgtEl>
                                          <p:spTgt spid="152781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27820"/>
                                        </p:tgtEl>
                                        <p:attrNameLst>
                                          <p:attrName>style.visibility</p:attrName>
                                        </p:attrNameLst>
                                      </p:cBhvr>
                                      <p:to>
                                        <p:strVal val="visible"/>
                                      </p:to>
                                    </p:set>
                                    <p:anim calcmode="lin" valueType="num">
                                      <p:cBhvr additive="base">
                                        <p:cTn id="26" dur="500" fill="hold"/>
                                        <p:tgtEl>
                                          <p:spTgt spid="1527820"/>
                                        </p:tgtEl>
                                        <p:attrNameLst>
                                          <p:attrName>ppt_x</p:attrName>
                                        </p:attrNameLst>
                                      </p:cBhvr>
                                      <p:tavLst>
                                        <p:tav tm="0">
                                          <p:val>
                                            <p:strVal val="#ppt_x"/>
                                          </p:val>
                                        </p:tav>
                                        <p:tav tm="100000">
                                          <p:val>
                                            <p:strVal val="#ppt_x"/>
                                          </p:val>
                                        </p:tav>
                                      </p:tavLst>
                                    </p:anim>
                                    <p:anim calcmode="lin" valueType="num">
                                      <p:cBhvr additive="base">
                                        <p:cTn id="27" dur="500" fill="hold"/>
                                        <p:tgtEl>
                                          <p:spTgt spid="15278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27813"/>
                                        </p:tgtEl>
                                        <p:attrNameLst>
                                          <p:attrName>style.visibility</p:attrName>
                                        </p:attrNameLst>
                                      </p:cBhvr>
                                      <p:to>
                                        <p:strVal val="visible"/>
                                      </p:to>
                                    </p:set>
                                    <p:anim calcmode="lin" valueType="num">
                                      <p:cBhvr additive="base">
                                        <p:cTn id="32" dur="500" fill="hold"/>
                                        <p:tgtEl>
                                          <p:spTgt spid="1527813"/>
                                        </p:tgtEl>
                                        <p:attrNameLst>
                                          <p:attrName>ppt_x</p:attrName>
                                        </p:attrNameLst>
                                      </p:cBhvr>
                                      <p:tavLst>
                                        <p:tav tm="0">
                                          <p:val>
                                            <p:strVal val="#ppt_x"/>
                                          </p:val>
                                        </p:tav>
                                        <p:tav tm="100000">
                                          <p:val>
                                            <p:strVal val="#ppt_x"/>
                                          </p:val>
                                        </p:tav>
                                      </p:tavLst>
                                    </p:anim>
                                    <p:anim calcmode="lin" valueType="num">
                                      <p:cBhvr additive="base">
                                        <p:cTn id="33" dur="500" fill="hold"/>
                                        <p:tgtEl>
                                          <p:spTgt spid="152781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27822"/>
                                        </p:tgtEl>
                                        <p:attrNameLst>
                                          <p:attrName>style.visibility</p:attrName>
                                        </p:attrNameLst>
                                      </p:cBhvr>
                                      <p:to>
                                        <p:strVal val="visible"/>
                                      </p:to>
                                    </p:set>
                                    <p:anim calcmode="lin" valueType="num">
                                      <p:cBhvr additive="base">
                                        <p:cTn id="36" dur="500" fill="hold"/>
                                        <p:tgtEl>
                                          <p:spTgt spid="1527822"/>
                                        </p:tgtEl>
                                        <p:attrNameLst>
                                          <p:attrName>ppt_x</p:attrName>
                                        </p:attrNameLst>
                                      </p:cBhvr>
                                      <p:tavLst>
                                        <p:tav tm="0">
                                          <p:val>
                                            <p:strVal val="#ppt_x"/>
                                          </p:val>
                                        </p:tav>
                                        <p:tav tm="100000">
                                          <p:val>
                                            <p:strVal val="#ppt_x"/>
                                          </p:val>
                                        </p:tav>
                                      </p:tavLst>
                                    </p:anim>
                                    <p:anim calcmode="lin" valueType="num">
                                      <p:cBhvr additive="base">
                                        <p:cTn id="37" dur="500" fill="hold"/>
                                        <p:tgtEl>
                                          <p:spTgt spid="1527822"/>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527814"/>
                                        </p:tgtEl>
                                        <p:attrNameLst>
                                          <p:attrName>style.visibility</p:attrName>
                                        </p:attrNameLst>
                                      </p:cBhvr>
                                      <p:to>
                                        <p:strVal val="visible"/>
                                      </p:to>
                                    </p:set>
                                    <p:anim calcmode="lin" valueType="num">
                                      <p:cBhvr additive="base">
                                        <p:cTn id="42" dur="500" fill="hold"/>
                                        <p:tgtEl>
                                          <p:spTgt spid="1527814"/>
                                        </p:tgtEl>
                                        <p:attrNameLst>
                                          <p:attrName>ppt_x</p:attrName>
                                        </p:attrNameLst>
                                      </p:cBhvr>
                                      <p:tavLst>
                                        <p:tav tm="0">
                                          <p:val>
                                            <p:strVal val="#ppt_x"/>
                                          </p:val>
                                        </p:tav>
                                        <p:tav tm="100000">
                                          <p:val>
                                            <p:strVal val="#ppt_x"/>
                                          </p:val>
                                        </p:tav>
                                      </p:tavLst>
                                    </p:anim>
                                    <p:anim calcmode="lin" valueType="num">
                                      <p:cBhvr additive="base">
                                        <p:cTn id="43" dur="500" fill="hold"/>
                                        <p:tgtEl>
                                          <p:spTgt spid="1527814"/>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1527824">
                                            <p:txEl>
                                              <p:pRg st="0" end="0"/>
                                            </p:txEl>
                                          </p:spTgt>
                                        </p:tgtEl>
                                        <p:attrNameLst>
                                          <p:attrName>style.visibility</p:attrName>
                                        </p:attrNameLst>
                                      </p:cBhvr>
                                      <p:to>
                                        <p:strVal val="visible"/>
                                      </p:to>
                                    </p:set>
                                    <p:anim calcmode="lin" valueType="num">
                                      <p:cBhvr additive="base">
                                        <p:cTn id="48" dur="500" fill="hold"/>
                                        <p:tgtEl>
                                          <p:spTgt spid="1527824">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527824">
                                            <p:txEl>
                                              <p:pRg st="0" end="0"/>
                                            </p:txEl>
                                          </p:spTgt>
                                        </p:tgtEl>
                                        <p:attrNameLst>
                                          <p:attrName>ppt_y</p:attrName>
                                        </p:attrNameLst>
                                      </p:cBhvr>
                                      <p:tavLst>
                                        <p:tav tm="0">
                                          <p:val>
                                            <p:strVal val="1+#ppt_h/2"/>
                                          </p:val>
                                        </p:tav>
                                        <p:tav tm="100000">
                                          <p:val>
                                            <p:strVal val="#ppt_y"/>
                                          </p:val>
                                        </p:tav>
                                      </p:tavLst>
                                    </p:anim>
                                  </p:childTnLst>
                                </p:cTn>
                              </p:par>
                            </p:childTnLst>
                          </p:cTn>
                        </p:par>
                        <p:par>
                          <p:cTn id="50" fill="hold" nodeType="afterGroup">
                            <p:stCondLst>
                              <p:cond delay="500"/>
                            </p:stCondLst>
                            <p:childTnLst>
                              <p:par>
                                <p:cTn id="51" presetID="2" presetClass="entr" presetSubtype="4" fill="hold" nodeType="afterEffect">
                                  <p:stCondLst>
                                    <p:cond delay="0"/>
                                  </p:stCondLst>
                                  <p:childTnLst>
                                    <p:set>
                                      <p:cBhvr>
                                        <p:cTn id="52" dur="1" fill="hold">
                                          <p:stCondLst>
                                            <p:cond delay="0"/>
                                          </p:stCondLst>
                                        </p:cTn>
                                        <p:tgtEl>
                                          <p:spTgt spid="1527824">
                                            <p:txEl>
                                              <p:pRg st="1" end="1"/>
                                            </p:txEl>
                                          </p:spTgt>
                                        </p:tgtEl>
                                        <p:attrNameLst>
                                          <p:attrName>style.visibility</p:attrName>
                                        </p:attrNameLst>
                                      </p:cBhvr>
                                      <p:to>
                                        <p:strVal val="visible"/>
                                      </p:to>
                                    </p:set>
                                    <p:anim calcmode="lin" valueType="num">
                                      <p:cBhvr additive="base">
                                        <p:cTn id="53" dur="500" fill="hold"/>
                                        <p:tgtEl>
                                          <p:spTgt spid="1527824">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27824">
                                            <p:txEl>
                                              <p:pRg st="1" end="1"/>
                                            </p:txEl>
                                          </p:spTgt>
                                        </p:tgtEl>
                                        <p:attrNameLst>
                                          <p:attrName>ppt_y</p:attrName>
                                        </p:attrNameLst>
                                      </p:cBhvr>
                                      <p:tavLst>
                                        <p:tav tm="0">
                                          <p:val>
                                            <p:strVal val="1+#ppt_h/2"/>
                                          </p:val>
                                        </p:tav>
                                        <p:tav tm="100000">
                                          <p:val>
                                            <p:strVal val="#ppt_y"/>
                                          </p:val>
                                        </p:tav>
                                      </p:tavLst>
                                    </p:anim>
                                  </p:childTnLst>
                                </p:cTn>
                              </p:par>
                            </p:childTnLst>
                          </p:cTn>
                        </p:par>
                        <p:par>
                          <p:cTn id="55" fill="hold" nodeType="afterGroup">
                            <p:stCondLst>
                              <p:cond delay="1000"/>
                            </p:stCondLst>
                            <p:childTnLst>
                              <p:par>
                                <p:cTn id="56" presetID="2" presetClass="entr" presetSubtype="4" fill="hold" nodeType="afterEffect">
                                  <p:stCondLst>
                                    <p:cond delay="0"/>
                                  </p:stCondLst>
                                  <p:childTnLst>
                                    <p:set>
                                      <p:cBhvr>
                                        <p:cTn id="57" dur="1" fill="hold">
                                          <p:stCondLst>
                                            <p:cond delay="0"/>
                                          </p:stCondLst>
                                        </p:cTn>
                                        <p:tgtEl>
                                          <p:spTgt spid="1527824">
                                            <p:txEl>
                                              <p:pRg st="2" end="2"/>
                                            </p:txEl>
                                          </p:spTgt>
                                        </p:tgtEl>
                                        <p:attrNameLst>
                                          <p:attrName>style.visibility</p:attrName>
                                        </p:attrNameLst>
                                      </p:cBhvr>
                                      <p:to>
                                        <p:strVal val="visible"/>
                                      </p:to>
                                    </p:set>
                                    <p:anim calcmode="lin" valueType="num">
                                      <p:cBhvr additive="base">
                                        <p:cTn id="58" dur="500" fill="hold"/>
                                        <p:tgtEl>
                                          <p:spTgt spid="1527824">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527824">
                                            <p:txEl>
                                              <p:pRg st="2" end="2"/>
                                            </p:txEl>
                                          </p:spTgt>
                                        </p:tgtEl>
                                        <p:attrNameLst>
                                          <p:attrName>ppt_y</p:attrName>
                                        </p:attrNameLst>
                                      </p:cBhvr>
                                      <p:tavLst>
                                        <p:tav tm="0">
                                          <p:val>
                                            <p:strVal val="1+#ppt_h/2"/>
                                          </p:val>
                                        </p:tav>
                                        <p:tav tm="100000">
                                          <p:val>
                                            <p:strVal val="#ppt_y"/>
                                          </p:val>
                                        </p:tav>
                                      </p:tavLst>
                                    </p:anim>
                                  </p:childTnLst>
                                </p:cTn>
                              </p:par>
                            </p:childTnLst>
                          </p:cTn>
                        </p:par>
                        <p:par>
                          <p:cTn id="60" fill="hold" nodeType="afterGroup">
                            <p:stCondLst>
                              <p:cond delay="1500"/>
                            </p:stCondLst>
                            <p:childTnLst>
                              <p:par>
                                <p:cTn id="61" presetID="2" presetClass="entr" presetSubtype="4" fill="hold" nodeType="afterEffect">
                                  <p:stCondLst>
                                    <p:cond delay="0"/>
                                  </p:stCondLst>
                                  <p:childTnLst>
                                    <p:set>
                                      <p:cBhvr>
                                        <p:cTn id="62" dur="1" fill="hold">
                                          <p:stCondLst>
                                            <p:cond delay="0"/>
                                          </p:stCondLst>
                                        </p:cTn>
                                        <p:tgtEl>
                                          <p:spTgt spid="1527824">
                                            <p:txEl>
                                              <p:pRg st="3" end="3"/>
                                            </p:txEl>
                                          </p:spTgt>
                                        </p:tgtEl>
                                        <p:attrNameLst>
                                          <p:attrName>style.visibility</p:attrName>
                                        </p:attrNameLst>
                                      </p:cBhvr>
                                      <p:to>
                                        <p:strVal val="visible"/>
                                      </p:to>
                                    </p:set>
                                    <p:anim calcmode="lin" valueType="num">
                                      <p:cBhvr additive="base">
                                        <p:cTn id="63" dur="500" fill="hold"/>
                                        <p:tgtEl>
                                          <p:spTgt spid="1527824">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527824">
                                            <p:txEl>
                                              <p:pRg st="3" end="3"/>
                                            </p:txEl>
                                          </p:spTgt>
                                        </p:tgtEl>
                                        <p:attrNameLst>
                                          <p:attrName>ppt_y</p:attrName>
                                        </p:attrNameLst>
                                      </p:cBhvr>
                                      <p:tavLst>
                                        <p:tav tm="0">
                                          <p:val>
                                            <p:strVal val="1+#ppt_h/2"/>
                                          </p:val>
                                        </p:tav>
                                        <p:tav tm="100000">
                                          <p:val>
                                            <p:strVal val="#ppt_y"/>
                                          </p:val>
                                        </p:tav>
                                      </p:tavLst>
                                    </p:anim>
                                  </p:childTnLst>
                                </p:cTn>
                              </p:par>
                            </p:childTnLst>
                          </p:cTn>
                        </p:par>
                        <p:par>
                          <p:cTn id="65" fill="hold" nodeType="afterGroup">
                            <p:stCondLst>
                              <p:cond delay="2000"/>
                            </p:stCondLst>
                            <p:childTnLst>
                              <p:par>
                                <p:cTn id="66" presetID="2" presetClass="entr" presetSubtype="4" fill="hold" nodeType="afterEffect">
                                  <p:stCondLst>
                                    <p:cond delay="0"/>
                                  </p:stCondLst>
                                  <p:childTnLst>
                                    <p:set>
                                      <p:cBhvr>
                                        <p:cTn id="67" dur="1" fill="hold">
                                          <p:stCondLst>
                                            <p:cond delay="0"/>
                                          </p:stCondLst>
                                        </p:cTn>
                                        <p:tgtEl>
                                          <p:spTgt spid="1527824">
                                            <p:txEl>
                                              <p:pRg st="4" end="4"/>
                                            </p:txEl>
                                          </p:spTgt>
                                        </p:tgtEl>
                                        <p:attrNameLst>
                                          <p:attrName>style.visibility</p:attrName>
                                        </p:attrNameLst>
                                      </p:cBhvr>
                                      <p:to>
                                        <p:strVal val="visible"/>
                                      </p:to>
                                    </p:set>
                                    <p:anim calcmode="lin" valueType="num">
                                      <p:cBhvr additive="base">
                                        <p:cTn id="68" dur="500" fill="hold"/>
                                        <p:tgtEl>
                                          <p:spTgt spid="1527824">
                                            <p:txEl>
                                              <p:pRg st="4" end="4"/>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52782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7811" grpId="0"/>
      <p:bldP spid="1527812" grpId="0"/>
      <p:bldP spid="1527813" grpId="0"/>
      <p:bldP spid="15278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大数据概念</a:t>
            </a:r>
            <a:endParaRPr lang="zh-CN" altLang="en-US" dirty="0"/>
          </a:p>
        </p:txBody>
      </p:sp>
      <p:sp>
        <p:nvSpPr>
          <p:cNvPr id="3" name="内容占位符 2"/>
          <p:cNvSpPr>
            <a:spLocks noGrp="1"/>
          </p:cNvSpPr>
          <p:nvPr>
            <p:ph idx="1"/>
          </p:nvPr>
        </p:nvSpPr>
        <p:spPr/>
        <p:txBody>
          <a:bodyPr/>
          <a:lstStyle/>
          <a:p>
            <a:pPr>
              <a:defRPr/>
            </a:pPr>
            <a:r>
              <a:rPr lang="zh-CN" altLang="en-US" b="0" dirty="0">
                <a:effectLst/>
              </a:rPr>
              <a:t>对于“大数据”（</a:t>
            </a:r>
            <a:r>
              <a:rPr lang="en-US" altLang="zh-CN" b="0" dirty="0">
                <a:effectLst/>
              </a:rPr>
              <a:t>Big data</a:t>
            </a:r>
            <a:r>
              <a:rPr lang="zh-CN" altLang="en-US" b="0" dirty="0">
                <a:effectLst/>
              </a:rPr>
              <a:t>）研究机构</a:t>
            </a:r>
            <a:r>
              <a:rPr lang="en-US" altLang="zh-CN" b="0" dirty="0">
                <a:effectLst/>
              </a:rPr>
              <a:t>Gartner</a:t>
            </a:r>
            <a:r>
              <a:rPr lang="zh-CN" altLang="en-US" b="0" dirty="0">
                <a:effectLst/>
              </a:rPr>
              <a:t>给出了定义，“大数据”是需要新处理模式才能具有更强的决策力、洞察发现力和流程优化能力的海量、高增长率和多样化的信息资产。</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395288" y="1268413"/>
            <a:ext cx="4895850" cy="566737"/>
          </a:xfrm>
          <a:prstGeom prst="rect">
            <a:avLst/>
          </a:prstGeom>
          <a:noFill/>
          <a:ln w="9525">
            <a:noFill/>
            <a:miter lim="800000"/>
            <a:headEnd/>
            <a:tailEnd/>
          </a:ln>
        </p:spPr>
        <p:txBody>
          <a:bodyPr>
            <a:spAutoFit/>
          </a:bodyPr>
          <a:lstStyle/>
          <a:p>
            <a:pPr eaLnBrk="1" hangingPunct="1">
              <a:lnSpc>
                <a:spcPct val="130000"/>
              </a:lnSpc>
            </a:pPr>
            <a:r>
              <a:rPr lang="zh-CN" altLang="en-US"/>
              <a:t>自动计算中的元器件的发展启示</a:t>
            </a:r>
          </a:p>
        </p:txBody>
      </p:sp>
      <p:sp>
        <p:nvSpPr>
          <p:cNvPr id="1529859" name="Rectangle 3"/>
          <p:cNvSpPr>
            <a:spLocks noChangeArrowheads="1"/>
          </p:cNvSpPr>
          <p:nvPr/>
        </p:nvSpPr>
        <p:spPr bwMode="auto">
          <a:xfrm>
            <a:off x="3138488" y="2370138"/>
            <a:ext cx="1289050" cy="360362"/>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60" name="Text Box 4"/>
          <p:cNvSpPr txBox="1">
            <a:spLocks noChangeArrowheads="1"/>
          </p:cNvSpPr>
          <p:nvPr/>
        </p:nvSpPr>
        <p:spPr bwMode="auto">
          <a:xfrm>
            <a:off x="2090738" y="2244725"/>
            <a:ext cx="671512" cy="338138"/>
          </a:xfrm>
          <a:prstGeom prst="rect">
            <a:avLst/>
          </a:prstGeom>
          <a:noFill/>
          <a:ln w="9525">
            <a:noFill/>
            <a:miter lim="800000"/>
            <a:headEnd/>
            <a:tailEnd/>
          </a:ln>
        </p:spPr>
        <p:txBody>
          <a:bodyPr wrap="none">
            <a:spAutoFit/>
          </a:bodyPr>
          <a:lstStyle/>
          <a:p>
            <a:pPr eaLnBrk="1" hangingPunct="1"/>
            <a:r>
              <a:rPr lang="en-US" altLang="zh-CN" sz="1600"/>
              <a:t>Input</a:t>
            </a:r>
          </a:p>
        </p:txBody>
      </p:sp>
      <p:sp>
        <p:nvSpPr>
          <p:cNvPr id="1529861" name="Text Box 5"/>
          <p:cNvSpPr txBox="1">
            <a:spLocks noChangeArrowheads="1"/>
          </p:cNvSpPr>
          <p:nvPr/>
        </p:nvSpPr>
        <p:spPr bwMode="auto">
          <a:xfrm>
            <a:off x="4584700" y="2246313"/>
            <a:ext cx="809625" cy="338137"/>
          </a:xfrm>
          <a:prstGeom prst="rect">
            <a:avLst/>
          </a:prstGeom>
          <a:noFill/>
          <a:ln w="9525">
            <a:noFill/>
            <a:miter lim="800000"/>
            <a:headEnd/>
            <a:tailEnd/>
          </a:ln>
        </p:spPr>
        <p:txBody>
          <a:bodyPr wrap="none">
            <a:spAutoFit/>
          </a:bodyPr>
          <a:lstStyle/>
          <a:p>
            <a:pPr eaLnBrk="1" hangingPunct="1"/>
            <a:r>
              <a:rPr lang="en-US" altLang="zh-CN" sz="1600"/>
              <a:t>Output</a:t>
            </a:r>
          </a:p>
        </p:txBody>
      </p:sp>
      <p:sp>
        <p:nvSpPr>
          <p:cNvPr id="1529862" name="Text Box 6"/>
          <p:cNvSpPr txBox="1">
            <a:spLocks noChangeArrowheads="1"/>
          </p:cNvSpPr>
          <p:nvPr/>
        </p:nvSpPr>
        <p:spPr bwMode="auto">
          <a:xfrm>
            <a:off x="3224213" y="2381250"/>
            <a:ext cx="1090612" cy="338138"/>
          </a:xfrm>
          <a:prstGeom prst="rect">
            <a:avLst/>
          </a:prstGeom>
          <a:noFill/>
          <a:ln w="9525">
            <a:noFill/>
            <a:miter lim="800000"/>
            <a:headEnd/>
            <a:tailEnd/>
          </a:ln>
        </p:spPr>
        <p:txBody>
          <a:bodyPr wrap="none">
            <a:spAutoFit/>
          </a:bodyPr>
          <a:lstStyle/>
          <a:p>
            <a:pPr eaLnBrk="1" hangingPunct="1"/>
            <a:r>
              <a:rPr lang="en-US" altLang="zh-CN" sz="1600"/>
              <a:t>Transform</a:t>
            </a:r>
            <a:endParaRPr lang="en-US" altLang="zh-CN" sz="1600">
              <a:solidFill>
                <a:srgbClr val="3333CC"/>
              </a:solidFill>
            </a:endParaRPr>
          </a:p>
        </p:txBody>
      </p:sp>
      <p:sp>
        <p:nvSpPr>
          <p:cNvPr id="1529863" name="Line 7"/>
          <p:cNvSpPr>
            <a:spLocks noChangeShapeType="1"/>
          </p:cNvSpPr>
          <p:nvPr/>
        </p:nvSpPr>
        <p:spPr bwMode="auto">
          <a:xfrm>
            <a:off x="2195513" y="2551113"/>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64" name="Line 8"/>
          <p:cNvSpPr>
            <a:spLocks noChangeShapeType="1"/>
          </p:cNvSpPr>
          <p:nvPr/>
        </p:nvSpPr>
        <p:spPr bwMode="auto">
          <a:xfrm>
            <a:off x="4427538" y="2549525"/>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65" name="Rectangle 9"/>
          <p:cNvSpPr>
            <a:spLocks noChangeArrowheads="1"/>
          </p:cNvSpPr>
          <p:nvPr/>
        </p:nvSpPr>
        <p:spPr bwMode="auto">
          <a:xfrm>
            <a:off x="2370138" y="3216275"/>
            <a:ext cx="1289050" cy="360363"/>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66" name="Text Box 10"/>
          <p:cNvSpPr txBox="1">
            <a:spLocks noChangeArrowheads="1"/>
          </p:cNvSpPr>
          <p:nvPr/>
        </p:nvSpPr>
        <p:spPr bwMode="auto">
          <a:xfrm>
            <a:off x="1322388" y="3090863"/>
            <a:ext cx="782637" cy="338137"/>
          </a:xfrm>
          <a:prstGeom prst="rect">
            <a:avLst/>
          </a:prstGeom>
          <a:noFill/>
          <a:ln w="9525">
            <a:noFill/>
            <a:miter lim="800000"/>
            <a:headEnd/>
            <a:tailEnd/>
          </a:ln>
        </p:spPr>
        <p:txBody>
          <a:bodyPr wrap="none">
            <a:spAutoFit/>
          </a:bodyPr>
          <a:lstStyle/>
          <a:p>
            <a:pPr eaLnBrk="1" hangingPunct="1"/>
            <a:r>
              <a:rPr lang="en-US" altLang="zh-CN" sz="1600"/>
              <a:t>Input1</a:t>
            </a:r>
          </a:p>
        </p:txBody>
      </p:sp>
      <p:sp>
        <p:nvSpPr>
          <p:cNvPr id="1529867" name="Text Box 11"/>
          <p:cNvSpPr txBox="1">
            <a:spLocks noChangeArrowheads="1"/>
          </p:cNvSpPr>
          <p:nvPr/>
        </p:nvSpPr>
        <p:spPr bwMode="auto">
          <a:xfrm>
            <a:off x="3673475" y="3092450"/>
            <a:ext cx="922338" cy="338138"/>
          </a:xfrm>
          <a:prstGeom prst="rect">
            <a:avLst/>
          </a:prstGeom>
          <a:noFill/>
          <a:ln w="9525">
            <a:noFill/>
            <a:miter lim="800000"/>
            <a:headEnd/>
            <a:tailEnd/>
          </a:ln>
        </p:spPr>
        <p:txBody>
          <a:bodyPr wrap="none">
            <a:spAutoFit/>
          </a:bodyPr>
          <a:lstStyle/>
          <a:p>
            <a:pPr eaLnBrk="1" hangingPunct="1"/>
            <a:r>
              <a:rPr lang="en-US" altLang="zh-CN" sz="1600">
                <a:solidFill>
                  <a:srgbClr val="FF0000"/>
                </a:solidFill>
              </a:rPr>
              <a:t>Output1</a:t>
            </a:r>
          </a:p>
        </p:txBody>
      </p:sp>
      <p:sp>
        <p:nvSpPr>
          <p:cNvPr id="1529868" name="Text Box 12"/>
          <p:cNvSpPr txBox="1">
            <a:spLocks noChangeArrowheads="1"/>
          </p:cNvSpPr>
          <p:nvPr/>
        </p:nvSpPr>
        <p:spPr bwMode="auto">
          <a:xfrm>
            <a:off x="2355850" y="3227388"/>
            <a:ext cx="1203325" cy="338137"/>
          </a:xfrm>
          <a:prstGeom prst="rect">
            <a:avLst/>
          </a:prstGeom>
          <a:noFill/>
          <a:ln w="9525">
            <a:noFill/>
            <a:miter lim="800000"/>
            <a:headEnd/>
            <a:tailEnd/>
          </a:ln>
        </p:spPr>
        <p:txBody>
          <a:bodyPr wrap="none">
            <a:spAutoFit/>
          </a:bodyPr>
          <a:lstStyle/>
          <a:p>
            <a:pPr eaLnBrk="1" hangingPunct="1"/>
            <a:r>
              <a:rPr lang="en-US" altLang="zh-CN" sz="1600"/>
              <a:t>Transform1</a:t>
            </a:r>
            <a:endParaRPr lang="en-US" altLang="zh-CN" sz="1600">
              <a:solidFill>
                <a:srgbClr val="3333CC"/>
              </a:solidFill>
            </a:endParaRPr>
          </a:p>
        </p:txBody>
      </p:sp>
      <p:sp>
        <p:nvSpPr>
          <p:cNvPr id="1529869" name="Line 13"/>
          <p:cNvSpPr>
            <a:spLocks noChangeShapeType="1"/>
          </p:cNvSpPr>
          <p:nvPr/>
        </p:nvSpPr>
        <p:spPr bwMode="auto">
          <a:xfrm>
            <a:off x="1427163" y="3397250"/>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70" name="Line 14"/>
          <p:cNvSpPr>
            <a:spLocks noChangeShapeType="1"/>
          </p:cNvSpPr>
          <p:nvPr/>
        </p:nvSpPr>
        <p:spPr bwMode="auto">
          <a:xfrm>
            <a:off x="3659188" y="3395663"/>
            <a:ext cx="936625" cy="0"/>
          </a:xfrm>
          <a:prstGeom prst="line">
            <a:avLst/>
          </a:prstGeom>
          <a:noFill/>
          <a:ln w="38100">
            <a:solidFill>
              <a:srgbClr val="FF0000"/>
            </a:solidFill>
            <a:round/>
            <a:headEnd/>
            <a:tailEnd type="triangle" w="med" len="med"/>
          </a:ln>
        </p:spPr>
        <p:txBody>
          <a:bodyPr/>
          <a:lstStyle/>
          <a:p>
            <a:endParaRPr lang="zh-CN" altLang="en-US"/>
          </a:p>
        </p:txBody>
      </p:sp>
      <p:sp>
        <p:nvSpPr>
          <p:cNvPr id="1529871" name="Rectangle 15"/>
          <p:cNvSpPr>
            <a:spLocks noChangeArrowheads="1"/>
          </p:cNvSpPr>
          <p:nvPr/>
        </p:nvSpPr>
        <p:spPr bwMode="auto">
          <a:xfrm>
            <a:off x="2371725" y="4046538"/>
            <a:ext cx="1289050" cy="360362"/>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72" name="Text Box 16"/>
          <p:cNvSpPr txBox="1">
            <a:spLocks noChangeArrowheads="1"/>
          </p:cNvSpPr>
          <p:nvPr/>
        </p:nvSpPr>
        <p:spPr bwMode="auto">
          <a:xfrm>
            <a:off x="1323975" y="3921125"/>
            <a:ext cx="782638" cy="338138"/>
          </a:xfrm>
          <a:prstGeom prst="rect">
            <a:avLst/>
          </a:prstGeom>
          <a:noFill/>
          <a:ln w="9525">
            <a:noFill/>
            <a:miter lim="800000"/>
            <a:headEnd/>
            <a:tailEnd/>
          </a:ln>
        </p:spPr>
        <p:txBody>
          <a:bodyPr wrap="none">
            <a:spAutoFit/>
          </a:bodyPr>
          <a:lstStyle/>
          <a:p>
            <a:pPr eaLnBrk="1" hangingPunct="1"/>
            <a:r>
              <a:rPr lang="en-US" altLang="zh-CN" sz="1600"/>
              <a:t>Input2</a:t>
            </a:r>
          </a:p>
        </p:txBody>
      </p:sp>
      <p:sp>
        <p:nvSpPr>
          <p:cNvPr id="1529873" name="Text Box 17"/>
          <p:cNvSpPr txBox="1">
            <a:spLocks noChangeArrowheads="1"/>
          </p:cNvSpPr>
          <p:nvPr/>
        </p:nvSpPr>
        <p:spPr bwMode="auto">
          <a:xfrm>
            <a:off x="3675063" y="3922713"/>
            <a:ext cx="922337" cy="338137"/>
          </a:xfrm>
          <a:prstGeom prst="rect">
            <a:avLst/>
          </a:prstGeom>
          <a:noFill/>
          <a:ln w="9525">
            <a:noFill/>
            <a:miter lim="800000"/>
            <a:headEnd/>
            <a:tailEnd/>
          </a:ln>
        </p:spPr>
        <p:txBody>
          <a:bodyPr wrap="none">
            <a:spAutoFit/>
          </a:bodyPr>
          <a:lstStyle/>
          <a:p>
            <a:pPr eaLnBrk="1" hangingPunct="1"/>
            <a:r>
              <a:rPr lang="en-US" altLang="zh-CN" sz="1600">
                <a:solidFill>
                  <a:srgbClr val="FF0000"/>
                </a:solidFill>
              </a:rPr>
              <a:t>Output2</a:t>
            </a:r>
          </a:p>
        </p:txBody>
      </p:sp>
      <p:sp>
        <p:nvSpPr>
          <p:cNvPr id="1529874" name="Text Box 18"/>
          <p:cNvSpPr txBox="1">
            <a:spLocks noChangeArrowheads="1"/>
          </p:cNvSpPr>
          <p:nvPr/>
        </p:nvSpPr>
        <p:spPr bwMode="auto">
          <a:xfrm>
            <a:off x="2371725" y="4057650"/>
            <a:ext cx="1203325" cy="338138"/>
          </a:xfrm>
          <a:prstGeom prst="rect">
            <a:avLst/>
          </a:prstGeom>
          <a:noFill/>
          <a:ln w="9525">
            <a:noFill/>
            <a:miter lim="800000"/>
            <a:headEnd/>
            <a:tailEnd/>
          </a:ln>
        </p:spPr>
        <p:txBody>
          <a:bodyPr wrap="none">
            <a:spAutoFit/>
          </a:bodyPr>
          <a:lstStyle/>
          <a:p>
            <a:pPr eaLnBrk="1" hangingPunct="1"/>
            <a:r>
              <a:rPr lang="en-US" altLang="zh-CN" sz="1600"/>
              <a:t>Transform2</a:t>
            </a:r>
            <a:endParaRPr lang="en-US" altLang="zh-CN" sz="1600">
              <a:solidFill>
                <a:srgbClr val="3333CC"/>
              </a:solidFill>
            </a:endParaRPr>
          </a:p>
        </p:txBody>
      </p:sp>
      <p:sp>
        <p:nvSpPr>
          <p:cNvPr id="1529875" name="Line 19"/>
          <p:cNvSpPr>
            <a:spLocks noChangeShapeType="1"/>
          </p:cNvSpPr>
          <p:nvPr/>
        </p:nvSpPr>
        <p:spPr bwMode="auto">
          <a:xfrm>
            <a:off x="1428750" y="4227513"/>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76" name="Line 20"/>
          <p:cNvSpPr>
            <a:spLocks noChangeShapeType="1"/>
          </p:cNvSpPr>
          <p:nvPr/>
        </p:nvSpPr>
        <p:spPr bwMode="auto">
          <a:xfrm>
            <a:off x="3660775" y="4225925"/>
            <a:ext cx="936625" cy="0"/>
          </a:xfrm>
          <a:prstGeom prst="line">
            <a:avLst/>
          </a:prstGeom>
          <a:noFill/>
          <a:ln w="38100">
            <a:solidFill>
              <a:srgbClr val="FF0000"/>
            </a:solidFill>
            <a:round/>
            <a:headEnd/>
            <a:tailEnd type="triangle" w="med" len="med"/>
          </a:ln>
        </p:spPr>
        <p:txBody>
          <a:bodyPr/>
          <a:lstStyle/>
          <a:p>
            <a:endParaRPr lang="zh-CN" altLang="en-US"/>
          </a:p>
        </p:txBody>
      </p:sp>
      <p:sp>
        <p:nvSpPr>
          <p:cNvPr id="1529877" name="Rectangle 21"/>
          <p:cNvSpPr>
            <a:spLocks noChangeArrowheads="1"/>
          </p:cNvSpPr>
          <p:nvPr/>
        </p:nvSpPr>
        <p:spPr bwMode="auto">
          <a:xfrm>
            <a:off x="5618163" y="3613150"/>
            <a:ext cx="1289050" cy="360363"/>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78" name="Text Box 22"/>
          <p:cNvSpPr txBox="1">
            <a:spLocks noChangeArrowheads="1"/>
          </p:cNvSpPr>
          <p:nvPr/>
        </p:nvSpPr>
        <p:spPr bwMode="auto">
          <a:xfrm>
            <a:off x="4633913" y="3478213"/>
            <a:ext cx="782637" cy="338137"/>
          </a:xfrm>
          <a:prstGeom prst="rect">
            <a:avLst/>
          </a:prstGeom>
          <a:noFill/>
          <a:ln w="9525">
            <a:noFill/>
            <a:miter lim="800000"/>
            <a:headEnd/>
            <a:tailEnd/>
          </a:ln>
        </p:spPr>
        <p:txBody>
          <a:bodyPr wrap="none">
            <a:spAutoFit/>
          </a:bodyPr>
          <a:lstStyle/>
          <a:p>
            <a:pPr eaLnBrk="1" hangingPunct="1"/>
            <a:r>
              <a:rPr lang="en-US" altLang="zh-CN" sz="1600">
                <a:solidFill>
                  <a:srgbClr val="FF0000"/>
                </a:solidFill>
              </a:rPr>
              <a:t>Input3</a:t>
            </a:r>
          </a:p>
        </p:txBody>
      </p:sp>
      <p:sp>
        <p:nvSpPr>
          <p:cNvPr id="1529879" name="Text Box 23"/>
          <p:cNvSpPr txBox="1">
            <a:spLocks noChangeArrowheads="1"/>
          </p:cNvSpPr>
          <p:nvPr/>
        </p:nvSpPr>
        <p:spPr bwMode="auto">
          <a:xfrm>
            <a:off x="7064375" y="3489325"/>
            <a:ext cx="922338" cy="338138"/>
          </a:xfrm>
          <a:prstGeom prst="rect">
            <a:avLst/>
          </a:prstGeom>
          <a:noFill/>
          <a:ln w="9525">
            <a:noFill/>
            <a:miter lim="800000"/>
            <a:headEnd/>
            <a:tailEnd/>
          </a:ln>
        </p:spPr>
        <p:txBody>
          <a:bodyPr wrap="none">
            <a:spAutoFit/>
          </a:bodyPr>
          <a:lstStyle/>
          <a:p>
            <a:pPr eaLnBrk="1" hangingPunct="1"/>
            <a:r>
              <a:rPr lang="en-US" altLang="zh-CN" sz="1600"/>
              <a:t>Output3</a:t>
            </a:r>
          </a:p>
        </p:txBody>
      </p:sp>
      <p:sp>
        <p:nvSpPr>
          <p:cNvPr id="1529880" name="Text Box 24"/>
          <p:cNvSpPr txBox="1">
            <a:spLocks noChangeArrowheads="1"/>
          </p:cNvSpPr>
          <p:nvPr/>
        </p:nvSpPr>
        <p:spPr bwMode="auto">
          <a:xfrm>
            <a:off x="5611813" y="3624263"/>
            <a:ext cx="1203325" cy="338137"/>
          </a:xfrm>
          <a:prstGeom prst="rect">
            <a:avLst/>
          </a:prstGeom>
          <a:noFill/>
          <a:ln w="9525">
            <a:noFill/>
            <a:miter lim="800000"/>
            <a:headEnd/>
            <a:tailEnd/>
          </a:ln>
        </p:spPr>
        <p:txBody>
          <a:bodyPr wrap="none">
            <a:spAutoFit/>
          </a:bodyPr>
          <a:lstStyle/>
          <a:p>
            <a:pPr eaLnBrk="1" hangingPunct="1"/>
            <a:r>
              <a:rPr lang="en-US" altLang="zh-CN" sz="1600"/>
              <a:t>Transform3</a:t>
            </a:r>
            <a:endParaRPr lang="en-US" altLang="zh-CN" sz="1600">
              <a:solidFill>
                <a:srgbClr val="3333CC"/>
              </a:solidFill>
            </a:endParaRPr>
          </a:p>
        </p:txBody>
      </p:sp>
      <p:sp>
        <p:nvSpPr>
          <p:cNvPr id="1529881" name="Line 25"/>
          <p:cNvSpPr>
            <a:spLocks noChangeShapeType="1"/>
          </p:cNvSpPr>
          <p:nvPr/>
        </p:nvSpPr>
        <p:spPr bwMode="auto">
          <a:xfrm>
            <a:off x="4675188" y="3794125"/>
            <a:ext cx="936625" cy="0"/>
          </a:xfrm>
          <a:prstGeom prst="line">
            <a:avLst/>
          </a:prstGeom>
          <a:noFill/>
          <a:ln w="38100">
            <a:solidFill>
              <a:srgbClr val="FF0000"/>
            </a:solidFill>
            <a:round/>
            <a:headEnd/>
            <a:tailEnd type="triangle" w="med" len="med"/>
          </a:ln>
        </p:spPr>
        <p:txBody>
          <a:bodyPr/>
          <a:lstStyle/>
          <a:p>
            <a:endParaRPr lang="zh-CN" altLang="en-US"/>
          </a:p>
        </p:txBody>
      </p:sp>
      <p:sp>
        <p:nvSpPr>
          <p:cNvPr id="1529882" name="Line 26"/>
          <p:cNvSpPr>
            <a:spLocks noChangeShapeType="1"/>
          </p:cNvSpPr>
          <p:nvPr/>
        </p:nvSpPr>
        <p:spPr bwMode="auto">
          <a:xfrm>
            <a:off x="6907213" y="3792538"/>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83" name="Line 27"/>
          <p:cNvSpPr>
            <a:spLocks noChangeShapeType="1"/>
          </p:cNvSpPr>
          <p:nvPr/>
        </p:nvSpPr>
        <p:spPr bwMode="auto">
          <a:xfrm flipV="1">
            <a:off x="4595813" y="3778250"/>
            <a:ext cx="73025" cy="431800"/>
          </a:xfrm>
          <a:prstGeom prst="line">
            <a:avLst/>
          </a:prstGeom>
          <a:noFill/>
          <a:ln w="38100">
            <a:solidFill>
              <a:srgbClr val="FF0000"/>
            </a:solidFill>
            <a:round/>
            <a:headEnd/>
            <a:tailEnd type="triangle" w="med" len="med"/>
          </a:ln>
        </p:spPr>
        <p:txBody>
          <a:bodyPr/>
          <a:lstStyle/>
          <a:p>
            <a:endParaRPr lang="zh-CN" altLang="en-US"/>
          </a:p>
        </p:txBody>
      </p:sp>
      <p:sp>
        <p:nvSpPr>
          <p:cNvPr id="1529884" name="Line 28"/>
          <p:cNvSpPr>
            <a:spLocks noChangeShapeType="1"/>
          </p:cNvSpPr>
          <p:nvPr/>
        </p:nvSpPr>
        <p:spPr bwMode="auto">
          <a:xfrm>
            <a:off x="4595813" y="3379788"/>
            <a:ext cx="73025" cy="431800"/>
          </a:xfrm>
          <a:prstGeom prst="line">
            <a:avLst/>
          </a:prstGeom>
          <a:noFill/>
          <a:ln w="38100">
            <a:solidFill>
              <a:srgbClr val="FF0000"/>
            </a:solidFill>
            <a:round/>
            <a:headEnd/>
            <a:tailEnd type="triangle" w="med" len="med"/>
          </a:ln>
        </p:spPr>
        <p:txBody>
          <a:bodyPr/>
          <a:lstStyle/>
          <a:p>
            <a:endParaRPr lang="zh-CN" altLang="en-US"/>
          </a:p>
        </p:txBody>
      </p:sp>
      <p:sp>
        <p:nvSpPr>
          <p:cNvPr id="1529885" name="Rectangle 29"/>
          <p:cNvSpPr>
            <a:spLocks noChangeArrowheads="1"/>
          </p:cNvSpPr>
          <p:nvPr/>
        </p:nvSpPr>
        <p:spPr bwMode="auto">
          <a:xfrm>
            <a:off x="2227263" y="4995863"/>
            <a:ext cx="1289050" cy="360362"/>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86" name="Text Box 30"/>
          <p:cNvSpPr txBox="1">
            <a:spLocks noChangeArrowheads="1"/>
          </p:cNvSpPr>
          <p:nvPr/>
        </p:nvSpPr>
        <p:spPr bwMode="auto">
          <a:xfrm>
            <a:off x="1179513" y="4870450"/>
            <a:ext cx="782637" cy="338138"/>
          </a:xfrm>
          <a:prstGeom prst="rect">
            <a:avLst/>
          </a:prstGeom>
          <a:noFill/>
          <a:ln w="9525">
            <a:noFill/>
            <a:miter lim="800000"/>
            <a:headEnd/>
            <a:tailEnd/>
          </a:ln>
        </p:spPr>
        <p:txBody>
          <a:bodyPr wrap="none">
            <a:spAutoFit/>
          </a:bodyPr>
          <a:lstStyle/>
          <a:p>
            <a:pPr eaLnBrk="1" hangingPunct="1"/>
            <a:r>
              <a:rPr lang="en-US" altLang="zh-CN" sz="1600"/>
              <a:t>Input1</a:t>
            </a:r>
          </a:p>
        </p:txBody>
      </p:sp>
      <p:sp>
        <p:nvSpPr>
          <p:cNvPr id="1529887" name="Text Box 31"/>
          <p:cNvSpPr txBox="1">
            <a:spLocks noChangeArrowheads="1"/>
          </p:cNvSpPr>
          <p:nvPr/>
        </p:nvSpPr>
        <p:spPr bwMode="auto">
          <a:xfrm>
            <a:off x="3530600" y="4872038"/>
            <a:ext cx="922338" cy="338137"/>
          </a:xfrm>
          <a:prstGeom prst="rect">
            <a:avLst/>
          </a:prstGeom>
          <a:noFill/>
          <a:ln w="9525">
            <a:noFill/>
            <a:miter lim="800000"/>
            <a:headEnd/>
            <a:tailEnd/>
          </a:ln>
        </p:spPr>
        <p:txBody>
          <a:bodyPr wrap="none">
            <a:spAutoFit/>
          </a:bodyPr>
          <a:lstStyle/>
          <a:p>
            <a:pPr eaLnBrk="1" hangingPunct="1"/>
            <a:r>
              <a:rPr lang="en-US" altLang="zh-CN" sz="1600"/>
              <a:t>Output1</a:t>
            </a:r>
          </a:p>
        </p:txBody>
      </p:sp>
      <p:sp>
        <p:nvSpPr>
          <p:cNvPr id="1529888" name="Text Box 32"/>
          <p:cNvSpPr txBox="1">
            <a:spLocks noChangeArrowheads="1"/>
          </p:cNvSpPr>
          <p:nvPr/>
        </p:nvSpPr>
        <p:spPr bwMode="auto">
          <a:xfrm>
            <a:off x="2212975" y="5006975"/>
            <a:ext cx="1203325" cy="338138"/>
          </a:xfrm>
          <a:prstGeom prst="rect">
            <a:avLst/>
          </a:prstGeom>
          <a:noFill/>
          <a:ln w="9525">
            <a:noFill/>
            <a:miter lim="800000"/>
            <a:headEnd/>
            <a:tailEnd/>
          </a:ln>
        </p:spPr>
        <p:txBody>
          <a:bodyPr wrap="none">
            <a:spAutoFit/>
          </a:bodyPr>
          <a:lstStyle/>
          <a:p>
            <a:pPr eaLnBrk="1" hangingPunct="1"/>
            <a:r>
              <a:rPr lang="en-US" altLang="zh-CN" sz="1600"/>
              <a:t>Transform1</a:t>
            </a:r>
            <a:endParaRPr lang="en-US" altLang="zh-CN" sz="1600">
              <a:solidFill>
                <a:srgbClr val="3333CC"/>
              </a:solidFill>
            </a:endParaRPr>
          </a:p>
        </p:txBody>
      </p:sp>
      <p:sp>
        <p:nvSpPr>
          <p:cNvPr id="1529889" name="Line 33"/>
          <p:cNvSpPr>
            <a:spLocks noChangeShapeType="1"/>
          </p:cNvSpPr>
          <p:nvPr/>
        </p:nvSpPr>
        <p:spPr bwMode="auto">
          <a:xfrm>
            <a:off x="1284288" y="5176838"/>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90" name="Line 34"/>
          <p:cNvSpPr>
            <a:spLocks noChangeShapeType="1"/>
          </p:cNvSpPr>
          <p:nvPr/>
        </p:nvSpPr>
        <p:spPr bwMode="auto">
          <a:xfrm>
            <a:off x="3516313" y="5175250"/>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91" name="Rectangle 35"/>
          <p:cNvSpPr>
            <a:spLocks noChangeArrowheads="1"/>
          </p:cNvSpPr>
          <p:nvPr/>
        </p:nvSpPr>
        <p:spPr bwMode="auto">
          <a:xfrm>
            <a:off x="2228850" y="5826125"/>
            <a:ext cx="1289050" cy="360363"/>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92" name="Text Box 36"/>
          <p:cNvSpPr txBox="1">
            <a:spLocks noChangeArrowheads="1"/>
          </p:cNvSpPr>
          <p:nvPr/>
        </p:nvSpPr>
        <p:spPr bwMode="auto">
          <a:xfrm>
            <a:off x="1181100" y="5700713"/>
            <a:ext cx="782638" cy="338137"/>
          </a:xfrm>
          <a:prstGeom prst="rect">
            <a:avLst/>
          </a:prstGeom>
          <a:noFill/>
          <a:ln w="9525">
            <a:noFill/>
            <a:miter lim="800000"/>
            <a:headEnd/>
            <a:tailEnd/>
          </a:ln>
        </p:spPr>
        <p:txBody>
          <a:bodyPr wrap="none">
            <a:spAutoFit/>
          </a:bodyPr>
          <a:lstStyle/>
          <a:p>
            <a:pPr eaLnBrk="1" hangingPunct="1"/>
            <a:r>
              <a:rPr lang="en-US" altLang="zh-CN" sz="1600"/>
              <a:t>Input2</a:t>
            </a:r>
          </a:p>
        </p:txBody>
      </p:sp>
      <p:sp>
        <p:nvSpPr>
          <p:cNvPr id="1529893" name="Text Box 37"/>
          <p:cNvSpPr txBox="1">
            <a:spLocks noChangeArrowheads="1"/>
          </p:cNvSpPr>
          <p:nvPr/>
        </p:nvSpPr>
        <p:spPr bwMode="auto">
          <a:xfrm>
            <a:off x="3532188" y="5702300"/>
            <a:ext cx="922337" cy="338138"/>
          </a:xfrm>
          <a:prstGeom prst="rect">
            <a:avLst/>
          </a:prstGeom>
          <a:noFill/>
          <a:ln w="9525">
            <a:noFill/>
            <a:miter lim="800000"/>
            <a:headEnd/>
            <a:tailEnd/>
          </a:ln>
        </p:spPr>
        <p:txBody>
          <a:bodyPr wrap="none">
            <a:spAutoFit/>
          </a:bodyPr>
          <a:lstStyle/>
          <a:p>
            <a:pPr eaLnBrk="1" hangingPunct="1"/>
            <a:r>
              <a:rPr lang="en-US" altLang="zh-CN" sz="1600"/>
              <a:t>Output2</a:t>
            </a:r>
          </a:p>
        </p:txBody>
      </p:sp>
      <p:sp>
        <p:nvSpPr>
          <p:cNvPr id="1529894" name="Text Box 38"/>
          <p:cNvSpPr txBox="1">
            <a:spLocks noChangeArrowheads="1"/>
          </p:cNvSpPr>
          <p:nvPr/>
        </p:nvSpPr>
        <p:spPr bwMode="auto">
          <a:xfrm>
            <a:off x="2228850" y="5837238"/>
            <a:ext cx="1203325" cy="338137"/>
          </a:xfrm>
          <a:prstGeom prst="rect">
            <a:avLst/>
          </a:prstGeom>
          <a:noFill/>
          <a:ln w="9525">
            <a:noFill/>
            <a:miter lim="800000"/>
            <a:headEnd/>
            <a:tailEnd/>
          </a:ln>
        </p:spPr>
        <p:txBody>
          <a:bodyPr wrap="none">
            <a:spAutoFit/>
          </a:bodyPr>
          <a:lstStyle/>
          <a:p>
            <a:pPr eaLnBrk="1" hangingPunct="1"/>
            <a:r>
              <a:rPr lang="en-US" altLang="zh-CN" sz="1600"/>
              <a:t>Transform2</a:t>
            </a:r>
            <a:endParaRPr lang="en-US" altLang="zh-CN" sz="1600">
              <a:solidFill>
                <a:srgbClr val="3333CC"/>
              </a:solidFill>
            </a:endParaRPr>
          </a:p>
        </p:txBody>
      </p:sp>
      <p:sp>
        <p:nvSpPr>
          <p:cNvPr id="1529895" name="Line 39"/>
          <p:cNvSpPr>
            <a:spLocks noChangeShapeType="1"/>
          </p:cNvSpPr>
          <p:nvPr/>
        </p:nvSpPr>
        <p:spPr bwMode="auto">
          <a:xfrm>
            <a:off x="1285875" y="6007100"/>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96" name="Line 40"/>
          <p:cNvSpPr>
            <a:spLocks noChangeShapeType="1"/>
          </p:cNvSpPr>
          <p:nvPr/>
        </p:nvSpPr>
        <p:spPr bwMode="auto">
          <a:xfrm>
            <a:off x="3517900" y="6005513"/>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897" name="Rectangle 41"/>
          <p:cNvSpPr>
            <a:spLocks noChangeArrowheads="1"/>
          </p:cNvSpPr>
          <p:nvPr/>
        </p:nvSpPr>
        <p:spPr bwMode="auto">
          <a:xfrm>
            <a:off x="5475288" y="5392738"/>
            <a:ext cx="1289050" cy="360362"/>
          </a:xfrm>
          <a:prstGeom prst="rect">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
        <p:nvSpPr>
          <p:cNvPr id="1529898" name="Text Box 42"/>
          <p:cNvSpPr txBox="1">
            <a:spLocks noChangeArrowheads="1"/>
          </p:cNvSpPr>
          <p:nvPr/>
        </p:nvSpPr>
        <p:spPr bwMode="auto">
          <a:xfrm>
            <a:off x="4465638" y="5257800"/>
            <a:ext cx="782637" cy="338138"/>
          </a:xfrm>
          <a:prstGeom prst="rect">
            <a:avLst/>
          </a:prstGeom>
          <a:noFill/>
          <a:ln w="9525">
            <a:noFill/>
            <a:miter lim="800000"/>
            <a:headEnd/>
            <a:tailEnd/>
          </a:ln>
        </p:spPr>
        <p:txBody>
          <a:bodyPr wrap="none">
            <a:spAutoFit/>
          </a:bodyPr>
          <a:lstStyle/>
          <a:p>
            <a:pPr eaLnBrk="1" hangingPunct="1"/>
            <a:r>
              <a:rPr lang="en-US" altLang="zh-CN" sz="1600"/>
              <a:t>Input3</a:t>
            </a:r>
          </a:p>
        </p:txBody>
      </p:sp>
      <p:sp>
        <p:nvSpPr>
          <p:cNvPr id="1529899" name="Text Box 43"/>
          <p:cNvSpPr txBox="1">
            <a:spLocks noChangeArrowheads="1"/>
          </p:cNvSpPr>
          <p:nvPr/>
        </p:nvSpPr>
        <p:spPr bwMode="auto">
          <a:xfrm>
            <a:off x="6921500" y="5268913"/>
            <a:ext cx="922338" cy="338137"/>
          </a:xfrm>
          <a:prstGeom prst="rect">
            <a:avLst/>
          </a:prstGeom>
          <a:noFill/>
          <a:ln w="9525">
            <a:noFill/>
            <a:miter lim="800000"/>
            <a:headEnd/>
            <a:tailEnd/>
          </a:ln>
        </p:spPr>
        <p:txBody>
          <a:bodyPr wrap="none">
            <a:spAutoFit/>
          </a:bodyPr>
          <a:lstStyle/>
          <a:p>
            <a:pPr eaLnBrk="1" hangingPunct="1"/>
            <a:r>
              <a:rPr lang="en-US" altLang="zh-CN" sz="1600"/>
              <a:t>Output3</a:t>
            </a:r>
          </a:p>
        </p:txBody>
      </p:sp>
      <p:sp>
        <p:nvSpPr>
          <p:cNvPr id="1529900" name="Text Box 44"/>
          <p:cNvSpPr txBox="1">
            <a:spLocks noChangeArrowheads="1"/>
          </p:cNvSpPr>
          <p:nvPr/>
        </p:nvSpPr>
        <p:spPr bwMode="auto">
          <a:xfrm>
            <a:off x="5468938" y="5403850"/>
            <a:ext cx="1203325" cy="338138"/>
          </a:xfrm>
          <a:prstGeom prst="rect">
            <a:avLst/>
          </a:prstGeom>
          <a:noFill/>
          <a:ln w="9525">
            <a:noFill/>
            <a:miter lim="800000"/>
            <a:headEnd/>
            <a:tailEnd/>
          </a:ln>
        </p:spPr>
        <p:txBody>
          <a:bodyPr wrap="none">
            <a:spAutoFit/>
          </a:bodyPr>
          <a:lstStyle/>
          <a:p>
            <a:pPr eaLnBrk="1" hangingPunct="1"/>
            <a:r>
              <a:rPr lang="en-US" altLang="zh-CN" sz="1600"/>
              <a:t>Transform3</a:t>
            </a:r>
            <a:endParaRPr lang="en-US" altLang="zh-CN" sz="1600">
              <a:solidFill>
                <a:srgbClr val="3333CC"/>
              </a:solidFill>
            </a:endParaRPr>
          </a:p>
        </p:txBody>
      </p:sp>
      <p:sp>
        <p:nvSpPr>
          <p:cNvPr id="1529901" name="Line 45"/>
          <p:cNvSpPr>
            <a:spLocks noChangeShapeType="1"/>
          </p:cNvSpPr>
          <p:nvPr/>
        </p:nvSpPr>
        <p:spPr bwMode="auto">
          <a:xfrm>
            <a:off x="4532313" y="5573713"/>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902" name="Line 46"/>
          <p:cNvSpPr>
            <a:spLocks noChangeShapeType="1"/>
          </p:cNvSpPr>
          <p:nvPr/>
        </p:nvSpPr>
        <p:spPr bwMode="auto">
          <a:xfrm>
            <a:off x="6764338" y="5572125"/>
            <a:ext cx="936625" cy="0"/>
          </a:xfrm>
          <a:prstGeom prst="line">
            <a:avLst/>
          </a:prstGeom>
          <a:noFill/>
          <a:ln w="9525">
            <a:solidFill>
              <a:schemeClr val="tx1"/>
            </a:solidFill>
            <a:round/>
            <a:headEnd/>
            <a:tailEnd type="triangle" w="med" len="med"/>
          </a:ln>
        </p:spPr>
        <p:txBody>
          <a:bodyPr/>
          <a:lstStyle/>
          <a:p>
            <a:endParaRPr lang="zh-CN" altLang="en-US"/>
          </a:p>
        </p:txBody>
      </p:sp>
      <p:sp>
        <p:nvSpPr>
          <p:cNvPr id="1529903" name="Line 47"/>
          <p:cNvSpPr>
            <a:spLocks noChangeShapeType="1"/>
          </p:cNvSpPr>
          <p:nvPr/>
        </p:nvSpPr>
        <p:spPr bwMode="auto">
          <a:xfrm flipV="1">
            <a:off x="4452938" y="5557838"/>
            <a:ext cx="73025" cy="431800"/>
          </a:xfrm>
          <a:prstGeom prst="line">
            <a:avLst/>
          </a:prstGeom>
          <a:noFill/>
          <a:ln w="9525">
            <a:solidFill>
              <a:schemeClr val="tx1"/>
            </a:solidFill>
            <a:round/>
            <a:headEnd/>
            <a:tailEnd type="triangle" w="med" len="med"/>
          </a:ln>
        </p:spPr>
        <p:txBody>
          <a:bodyPr/>
          <a:lstStyle/>
          <a:p>
            <a:endParaRPr lang="zh-CN" altLang="en-US"/>
          </a:p>
        </p:txBody>
      </p:sp>
      <p:sp>
        <p:nvSpPr>
          <p:cNvPr id="1529904" name="Line 48"/>
          <p:cNvSpPr>
            <a:spLocks noChangeShapeType="1"/>
          </p:cNvSpPr>
          <p:nvPr/>
        </p:nvSpPr>
        <p:spPr bwMode="auto">
          <a:xfrm>
            <a:off x="4452938" y="5159375"/>
            <a:ext cx="73025" cy="431800"/>
          </a:xfrm>
          <a:prstGeom prst="line">
            <a:avLst/>
          </a:prstGeom>
          <a:noFill/>
          <a:ln w="9525">
            <a:solidFill>
              <a:schemeClr val="tx1"/>
            </a:solidFill>
            <a:round/>
            <a:headEnd/>
            <a:tailEnd type="triangle" w="med" len="med"/>
          </a:ln>
        </p:spPr>
        <p:txBody>
          <a:bodyPr/>
          <a:lstStyle/>
          <a:p>
            <a:endParaRPr lang="zh-CN" altLang="en-US"/>
          </a:p>
        </p:txBody>
      </p:sp>
      <p:sp>
        <p:nvSpPr>
          <p:cNvPr id="1529905" name="Line 49"/>
          <p:cNvSpPr>
            <a:spLocks noChangeShapeType="1"/>
          </p:cNvSpPr>
          <p:nvPr/>
        </p:nvSpPr>
        <p:spPr bwMode="auto">
          <a:xfrm>
            <a:off x="611188" y="2913063"/>
            <a:ext cx="7848600" cy="0"/>
          </a:xfrm>
          <a:prstGeom prst="line">
            <a:avLst/>
          </a:prstGeom>
          <a:noFill/>
          <a:ln w="9525">
            <a:solidFill>
              <a:srgbClr val="E6E6E6"/>
            </a:solidFill>
            <a:round/>
            <a:headEnd/>
            <a:tailEnd/>
          </a:ln>
        </p:spPr>
        <p:txBody>
          <a:bodyPr/>
          <a:lstStyle/>
          <a:p>
            <a:endParaRPr lang="zh-CN" altLang="en-US"/>
          </a:p>
        </p:txBody>
      </p:sp>
      <p:sp>
        <p:nvSpPr>
          <p:cNvPr id="1529906" name="Line 50"/>
          <p:cNvSpPr>
            <a:spLocks noChangeShapeType="1"/>
          </p:cNvSpPr>
          <p:nvPr/>
        </p:nvSpPr>
        <p:spPr bwMode="auto">
          <a:xfrm>
            <a:off x="539750" y="4530725"/>
            <a:ext cx="7848600" cy="0"/>
          </a:xfrm>
          <a:prstGeom prst="line">
            <a:avLst/>
          </a:prstGeom>
          <a:noFill/>
          <a:ln w="9525">
            <a:solidFill>
              <a:srgbClr val="E6E6E6"/>
            </a:solidFill>
            <a:round/>
            <a:headEnd/>
            <a:tailEnd/>
          </a:ln>
        </p:spPr>
        <p:txBody>
          <a:bodyPr/>
          <a:lstStyle/>
          <a:p>
            <a:endParaRPr lang="zh-CN" altLang="en-US"/>
          </a:p>
        </p:txBody>
      </p:sp>
      <p:sp>
        <p:nvSpPr>
          <p:cNvPr id="1529907" name="Line 51"/>
          <p:cNvSpPr>
            <a:spLocks noChangeShapeType="1"/>
          </p:cNvSpPr>
          <p:nvPr/>
        </p:nvSpPr>
        <p:spPr bwMode="auto">
          <a:xfrm>
            <a:off x="7519988" y="2357438"/>
            <a:ext cx="0" cy="360362"/>
          </a:xfrm>
          <a:prstGeom prst="line">
            <a:avLst/>
          </a:prstGeom>
          <a:noFill/>
          <a:ln w="9525">
            <a:solidFill>
              <a:schemeClr val="tx1"/>
            </a:solidFill>
            <a:round/>
            <a:headEnd/>
            <a:tailEnd/>
          </a:ln>
        </p:spPr>
        <p:txBody>
          <a:bodyPr/>
          <a:lstStyle/>
          <a:p>
            <a:endParaRPr lang="zh-CN" altLang="en-US"/>
          </a:p>
        </p:txBody>
      </p:sp>
      <p:sp>
        <p:nvSpPr>
          <p:cNvPr id="1529908" name="Line 52"/>
          <p:cNvSpPr>
            <a:spLocks noChangeShapeType="1"/>
          </p:cNvSpPr>
          <p:nvPr/>
        </p:nvSpPr>
        <p:spPr bwMode="auto">
          <a:xfrm flipV="1">
            <a:off x="6588125" y="2540000"/>
            <a:ext cx="1655763" cy="0"/>
          </a:xfrm>
          <a:prstGeom prst="line">
            <a:avLst/>
          </a:prstGeom>
          <a:noFill/>
          <a:ln w="9525">
            <a:solidFill>
              <a:schemeClr val="tx1"/>
            </a:solidFill>
            <a:round/>
            <a:headEnd/>
            <a:tailEnd type="triangle" w="med" len="med"/>
          </a:ln>
        </p:spPr>
        <p:txBody>
          <a:bodyPr/>
          <a:lstStyle/>
          <a:p>
            <a:endParaRPr lang="zh-CN" altLang="en-US"/>
          </a:p>
        </p:txBody>
      </p:sp>
      <p:sp>
        <p:nvSpPr>
          <p:cNvPr id="1529909" name="Text Box 53"/>
          <p:cNvSpPr txBox="1">
            <a:spLocks noChangeArrowheads="1"/>
          </p:cNvSpPr>
          <p:nvPr/>
        </p:nvSpPr>
        <p:spPr bwMode="auto">
          <a:xfrm>
            <a:off x="6689725" y="2236788"/>
            <a:ext cx="307975" cy="338137"/>
          </a:xfrm>
          <a:prstGeom prst="rect">
            <a:avLst/>
          </a:prstGeom>
          <a:noFill/>
          <a:ln w="9525">
            <a:noFill/>
            <a:miter lim="800000"/>
            <a:headEnd/>
            <a:tailEnd/>
          </a:ln>
        </p:spPr>
        <p:txBody>
          <a:bodyPr wrap="none">
            <a:spAutoFit/>
          </a:bodyPr>
          <a:lstStyle/>
          <a:p>
            <a:pPr eaLnBrk="1" hangingPunct="1"/>
            <a:r>
              <a:rPr lang="en-US" altLang="zh-CN" sz="1600"/>
              <a:t>A</a:t>
            </a:r>
          </a:p>
        </p:txBody>
      </p:sp>
      <p:sp>
        <p:nvSpPr>
          <p:cNvPr id="1529910" name="Text Box 54"/>
          <p:cNvSpPr txBox="1">
            <a:spLocks noChangeArrowheads="1"/>
          </p:cNvSpPr>
          <p:nvPr/>
        </p:nvSpPr>
        <p:spPr bwMode="auto">
          <a:xfrm>
            <a:off x="7812088" y="2236788"/>
            <a:ext cx="304800" cy="338137"/>
          </a:xfrm>
          <a:prstGeom prst="rect">
            <a:avLst/>
          </a:prstGeom>
          <a:noFill/>
          <a:ln w="9525">
            <a:noFill/>
            <a:miter lim="800000"/>
            <a:headEnd/>
            <a:tailEnd/>
          </a:ln>
        </p:spPr>
        <p:txBody>
          <a:bodyPr wrap="none">
            <a:spAutoFit/>
          </a:bodyPr>
          <a:lstStyle/>
          <a:p>
            <a:pPr eaLnBrk="1" hangingPunct="1"/>
            <a:r>
              <a:rPr lang="en-US" altLang="zh-CN" sz="1600"/>
              <a:t>B</a:t>
            </a:r>
          </a:p>
        </p:txBody>
      </p:sp>
      <p:grpSp>
        <p:nvGrpSpPr>
          <p:cNvPr id="2" name="Group 55"/>
          <p:cNvGrpSpPr>
            <a:grpSpLocks/>
          </p:cNvGrpSpPr>
          <p:nvPr/>
        </p:nvGrpSpPr>
        <p:grpSpPr bwMode="auto">
          <a:xfrm>
            <a:off x="2052638" y="4818063"/>
            <a:ext cx="4821237" cy="1563687"/>
            <a:chOff x="1519" y="2251"/>
            <a:chExt cx="1497" cy="925"/>
          </a:xfrm>
        </p:grpSpPr>
        <p:sp>
          <p:nvSpPr>
            <p:cNvPr id="71738" name="Rectangle 56"/>
            <p:cNvSpPr>
              <a:spLocks noChangeArrowheads="1"/>
            </p:cNvSpPr>
            <p:nvPr/>
          </p:nvSpPr>
          <p:spPr bwMode="auto">
            <a:xfrm>
              <a:off x="1519" y="2251"/>
              <a:ext cx="1497" cy="907"/>
            </a:xfrm>
            <a:prstGeom prst="rect">
              <a:avLst/>
            </a:prstGeom>
            <a:solidFill>
              <a:schemeClr val="bg1">
                <a:alpha val="78038"/>
              </a:schemeClr>
            </a:solidFill>
            <a:ln w="9525">
              <a:solidFill>
                <a:schemeClr val="tx1"/>
              </a:solidFill>
              <a:miter lim="800000"/>
              <a:headEnd/>
              <a:tailEnd/>
            </a:ln>
          </p:spPr>
          <p:txBody>
            <a:bodyPr wrap="none" anchor="ctr"/>
            <a:lstStyle/>
            <a:p>
              <a:pPr eaLnBrk="1" hangingPunct="1"/>
              <a:endParaRPr lang="zh-CN" altLang="en-US" sz="1600"/>
            </a:p>
          </p:txBody>
        </p:sp>
        <p:sp>
          <p:nvSpPr>
            <p:cNvPr id="71739" name="Text Box 57"/>
            <p:cNvSpPr txBox="1">
              <a:spLocks noChangeArrowheads="1"/>
            </p:cNvSpPr>
            <p:nvPr/>
          </p:nvSpPr>
          <p:spPr bwMode="auto">
            <a:xfrm>
              <a:off x="2290" y="2976"/>
              <a:ext cx="374" cy="200"/>
            </a:xfrm>
            <a:prstGeom prst="rect">
              <a:avLst/>
            </a:prstGeom>
            <a:noFill/>
            <a:ln w="9525">
              <a:noFill/>
              <a:miter lim="800000"/>
              <a:headEnd/>
              <a:tailEnd/>
            </a:ln>
          </p:spPr>
          <p:txBody>
            <a:bodyPr wrap="none">
              <a:spAutoFit/>
            </a:bodyPr>
            <a:lstStyle/>
            <a:p>
              <a:pPr eaLnBrk="1" hangingPunct="1"/>
              <a:r>
                <a:rPr lang="en-US" altLang="zh-CN" sz="1600">
                  <a:solidFill>
                    <a:srgbClr val="3333CC"/>
                  </a:solidFill>
                </a:rPr>
                <a:t>Transform4</a:t>
              </a:r>
            </a:p>
          </p:txBody>
        </p:sp>
      </p:grpSp>
      <p:sp>
        <p:nvSpPr>
          <p:cNvPr id="71736" name="Text Box 16"/>
          <p:cNvSpPr txBox="1">
            <a:spLocks noChangeArrowheads="1"/>
          </p:cNvSpPr>
          <p:nvPr/>
        </p:nvSpPr>
        <p:spPr bwMode="auto">
          <a:xfrm>
            <a:off x="395288" y="188913"/>
            <a:ext cx="7011987"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ea typeface="华文中宋" pitchFamily="2" charset="-122"/>
              </a:rPr>
              <a:t>电子自动计算</a:t>
            </a:r>
            <a:r>
              <a:rPr lang="en-US" altLang="zh-CN" sz="2000" dirty="0">
                <a:ea typeface="华文中宋" pitchFamily="2" charset="-122"/>
              </a:rPr>
              <a:t>-</a:t>
            </a:r>
            <a:r>
              <a:rPr lang="zh-CN" altLang="en-US" sz="2000" b="1" dirty="0">
                <a:ea typeface="华文中宋" pitchFamily="2" charset="-122"/>
              </a:rPr>
              <a:t>元器件</a:t>
            </a:r>
          </a:p>
          <a:p>
            <a:pPr eaLnBrk="1" hangingPunct="1">
              <a:lnSpc>
                <a:spcPct val="120000"/>
              </a:lnSpc>
            </a:pPr>
            <a:r>
              <a:rPr lang="en-US" altLang="zh-CN" sz="2000" dirty="0">
                <a:ea typeface="华文中宋" pitchFamily="2" charset="-122"/>
              </a:rPr>
              <a:t>(5) </a:t>
            </a:r>
            <a:r>
              <a:rPr lang="zh-CN" altLang="en-US" sz="2000" dirty="0">
                <a:ea typeface="华文中宋" pitchFamily="2" charset="-122"/>
              </a:rPr>
              <a:t>元器件发展的轨迹是怎样的，每个阶段要解决什么问题？</a:t>
            </a:r>
          </a:p>
        </p:txBody>
      </p:sp>
      <p:sp>
        <p:nvSpPr>
          <p:cNvPr id="1529915" name="AutoShape 59"/>
          <p:cNvSpPr>
            <a:spLocks noChangeArrowheads="1"/>
          </p:cNvSpPr>
          <p:nvPr/>
        </p:nvSpPr>
        <p:spPr bwMode="auto">
          <a:xfrm rot="5400000">
            <a:off x="7251700" y="2411413"/>
            <a:ext cx="287338" cy="252412"/>
          </a:xfrm>
          <a:prstGeom prst="triangle">
            <a:avLst>
              <a:gd name="adj" fmla="val 50000"/>
            </a:avLst>
          </a:prstGeom>
          <a:solidFill>
            <a:schemeClr val="bg1"/>
          </a:solidFill>
          <a:ln w="9525">
            <a:solidFill>
              <a:schemeClr val="tx1"/>
            </a:solidFill>
            <a:miter lim="800000"/>
            <a:headEnd/>
            <a:tailEnd/>
          </a:ln>
        </p:spPr>
        <p:txBody>
          <a:bodyPr wrap="none" anchor="ctr"/>
          <a:lstStyle/>
          <a:p>
            <a:pPr eaLnBrk="1" hangingPunct="1"/>
            <a:endParaRPr lang="zh-CN" altLang="en-US" sz="1600"/>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9859"/>
                                        </p:tgtEl>
                                        <p:attrNameLst>
                                          <p:attrName>style.visibility</p:attrName>
                                        </p:attrNameLst>
                                      </p:cBhvr>
                                      <p:to>
                                        <p:strVal val="visible"/>
                                      </p:to>
                                    </p:set>
                                    <p:anim calcmode="lin" valueType="num">
                                      <p:cBhvr additive="base">
                                        <p:cTn id="7" dur="500" fill="hold"/>
                                        <p:tgtEl>
                                          <p:spTgt spid="1529859"/>
                                        </p:tgtEl>
                                        <p:attrNameLst>
                                          <p:attrName>ppt_x</p:attrName>
                                        </p:attrNameLst>
                                      </p:cBhvr>
                                      <p:tavLst>
                                        <p:tav tm="0">
                                          <p:val>
                                            <p:strVal val="#ppt_x"/>
                                          </p:val>
                                        </p:tav>
                                        <p:tav tm="100000">
                                          <p:val>
                                            <p:strVal val="#ppt_x"/>
                                          </p:val>
                                        </p:tav>
                                      </p:tavLst>
                                    </p:anim>
                                    <p:anim calcmode="lin" valueType="num">
                                      <p:cBhvr additive="base">
                                        <p:cTn id="8" dur="500" fill="hold"/>
                                        <p:tgtEl>
                                          <p:spTgt spid="15298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29860"/>
                                        </p:tgtEl>
                                        <p:attrNameLst>
                                          <p:attrName>style.visibility</p:attrName>
                                        </p:attrNameLst>
                                      </p:cBhvr>
                                      <p:to>
                                        <p:strVal val="visible"/>
                                      </p:to>
                                    </p:set>
                                    <p:anim calcmode="lin" valueType="num">
                                      <p:cBhvr additive="base">
                                        <p:cTn id="11" dur="500" fill="hold"/>
                                        <p:tgtEl>
                                          <p:spTgt spid="1529860"/>
                                        </p:tgtEl>
                                        <p:attrNameLst>
                                          <p:attrName>ppt_x</p:attrName>
                                        </p:attrNameLst>
                                      </p:cBhvr>
                                      <p:tavLst>
                                        <p:tav tm="0">
                                          <p:val>
                                            <p:strVal val="#ppt_x"/>
                                          </p:val>
                                        </p:tav>
                                        <p:tav tm="100000">
                                          <p:val>
                                            <p:strVal val="#ppt_x"/>
                                          </p:val>
                                        </p:tav>
                                      </p:tavLst>
                                    </p:anim>
                                    <p:anim calcmode="lin" valueType="num">
                                      <p:cBhvr additive="base">
                                        <p:cTn id="12" dur="500" fill="hold"/>
                                        <p:tgtEl>
                                          <p:spTgt spid="15298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29861"/>
                                        </p:tgtEl>
                                        <p:attrNameLst>
                                          <p:attrName>style.visibility</p:attrName>
                                        </p:attrNameLst>
                                      </p:cBhvr>
                                      <p:to>
                                        <p:strVal val="visible"/>
                                      </p:to>
                                    </p:set>
                                    <p:anim calcmode="lin" valueType="num">
                                      <p:cBhvr additive="base">
                                        <p:cTn id="15" dur="500" fill="hold"/>
                                        <p:tgtEl>
                                          <p:spTgt spid="1529861"/>
                                        </p:tgtEl>
                                        <p:attrNameLst>
                                          <p:attrName>ppt_x</p:attrName>
                                        </p:attrNameLst>
                                      </p:cBhvr>
                                      <p:tavLst>
                                        <p:tav tm="0">
                                          <p:val>
                                            <p:strVal val="#ppt_x"/>
                                          </p:val>
                                        </p:tav>
                                        <p:tav tm="100000">
                                          <p:val>
                                            <p:strVal val="#ppt_x"/>
                                          </p:val>
                                        </p:tav>
                                      </p:tavLst>
                                    </p:anim>
                                    <p:anim calcmode="lin" valueType="num">
                                      <p:cBhvr additive="base">
                                        <p:cTn id="16" dur="500" fill="hold"/>
                                        <p:tgtEl>
                                          <p:spTgt spid="15298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29862"/>
                                        </p:tgtEl>
                                        <p:attrNameLst>
                                          <p:attrName>style.visibility</p:attrName>
                                        </p:attrNameLst>
                                      </p:cBhvr>
                                      <p:to>
                                        <p:strVal val="visible"/>
                                      </p:to>
                                    </p:set>
                                    <p:anim calcmode="lin" valueType="num">
                                      <p:cBhvr additive="base">
                                        <p:cTn id="19" dur="500" fill="hold"/>
                                        <p:tgtEl>
                                          <p:spTgt spid="1529862"/>
                                        </p:tgtEl>
                                        <p:attrNameLst>
                                          <p:attrName>ppt_x</p:attrName>
                                        </p:attrNameLst>
                                      </p:cBhvr>
                                      <p:tavLst>
                                        <p:tav tm="0">
                                          <p:val>
                                            <p:strVal val="#ppt_x"/>
                                          </p:val>
                                        </p:tav>
                                        <p:tav tm="100000">
                                          <p:val>
                                            <p:strVal val="#ppt_x"/>
                                          </p:val>
                                        </p:tav>
                                      </p:tavLst>
                                    </p:anim>
                                    <p:anim calcmode="lin" valueType="num">
                                      <p:cBhvr additive="base">
                                        <p:cTn id="20" dur="500" fill="hold"/>
                                        <p:tgtEl>
                                          <p:spTgt spid="15298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29863"/>
                                        </p:tgtEl>
                                        <p:attrNameLst>
                                          <p:attrName>style.visibility</p:attrName>
                                        </p:attrNameLst>
                                      </p:cBhvr>
                                      <p:to>
                                        <p:strVal val="visible"/>
                                      </p:to>
                                    </p:set>
                                    <p:anim calcmode="lin" valueType="num">
                                      <p:cBhvr additive="base">
                                        <p:cTn id="23" dur="500" fill="hold"/>
                                        <p:tgtEl>
                                          <p:spTgt spid="1529863"/>
                                        </p:tgtEl>
                                        <p:attrNameLst>
                                          <p:attrName>ppt_x</p:attrName>
                                        </p:attrNameLst>
                                      </p:cBhvr>
                                      <p:tavLst>
                                        <p:tav tm="0">
                                          <p:val>
                                            <p:strVal val="#ppt_x"/>
                                          </p:val>
                                        </p:tav>
                                        <p:tav tm="100000">
                                          <p:val>
                                            <p:strVal val="#ppt_x"/>
                                          </p:val>
                                        </p:tav>
                                      </p:tavLst>
                                    </p:anim>
                                    <p:anim calcmode="lin" valueType="num">
                                      <p:cBhvr additive="base">
                                        <p:cTn id="24" dur="500" fill="hold"/>
                                        <p:tgtEl>
                                          <p:spTgt spid="15298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29864"/>
                                        </p:tgtEl>
                                        <p:attrNameLst>
                                          <p:attrName>style.visibility</p:attrName>
                                        </p:attrNameLst>
                                      </p:cBhvr>
                                      <p:to>
                                        <p:strVal val="visible"/>
                                      </p:to>
                                    </p:set>
                                    <p:anim calcmode="lin" valueType="num">
                                      <p:cBhvr additive="base">
                                        <p:cTn id="27" dur="500" fill="hold"/>
                                        <p:tgtEl>
                                          <p:spTgt spid="1529864"/>
                                        </p:tgtEl>
                                        <p:attrNameLst>
                                          <p:attrName>ppt_x</p:attrName>
                                        </p:attrNameLst>
                                      </p:cBhvr>
                                      <p:tavLst>
                                        <p:tav tm="0">
                                          <p:val>
                                            <p:strVal val="#ppt_x"/>
                                          </p:val>
                                        </p:tav>
                                        <p:tav tm="100000">
                                          <p:val>
                                            <p:strVal val="#ppt_x"/>
                                          </p:val>
                                        </p:tav>
                                      </p:tavLst>
                                    </p:anim>
                                    <p:anim calcmode="lin" valueType="num">
                                      <p:cBhvr additive="base">
                                        <p:cTn id="28" dur="500" fill="hold"/>
                                        <p:tgtEl>
                                          <p:spTgt spid="15298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29915"/>
                                        </p:tgtEl>
                                        <p:attrNameLst>
                                          <p:attrName>style.visibility</p:attrName>
                                        </p:attrNameLst>
                                      </p:cBhvr>
                                      <p:to>
                                        <p:strVal val="visible"/>
                                      </p:to>
                                    </p:set>
                                    <p:anim calcmode="lin" valueType="num">
                                      <p:cBhvr additive="base">
                                        <p:cTn id="31" dur="500" fill="hold"/>
                                        <p:tgtEl>
                                          <p:spTgt spid="1529915"/>
                                        </p:tgtEl>
                                        <p:attrNameLst>
                                          <p:attrName>ppt_x</p:attrName>
                                        </p:attrNameLst>
                                      </p:cBhvr>
                                      <p:tavLst>
                                        <p:tav tm="0">
                                          <p:val>
                                            <p:strVal val="#ppt_x"/>
                                          </p:val>
                                        </p:tav>
                                        <p:tav tm="100000">
                                          <p:val>
                                            <p:strVal val="#ppt_x"/>
                                          </p:val>
                                        </p:tav>
                                      </p:tavLst>
                                    </p:anim>
                                    <p:anim calcmode="lin" valueType="num">
                                      <p:cBhvr additive="base">
                                        <p:cTn id="32" dur="500" fill="hold"/>
                                        <p:tgtEl>
                                          <p:spTgt spid="15299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29907"/>
                                        </p:tgtEl>
                                        <p:attrNameLst>
                                          <p:attrName>style.visibility</p:attrName>
                                        </p:attrNameLst>
                                      </p:cBhvr>
                                      <p:to>
                                        <p:strVal val="visible"/>
                                      </p:to>
                                    </p:set>
                                    <p:anim calcmode="lin" valueType="num">
                                      <p:cBhvr additive="base">
                                        <p:cTn id="35" dur="500" fill="hold"/>
                                        <p:tgtEl>
                                          <p:spTgt spid="1529907"/>
                                        </p:tgtEl>
                                        <p:attrNameLst>
                                          <p:attrName>ppt_x</p:attrName>
                                        </p:attrNameLst>
                                      </p:cBhvr>
                                      <p:tavLst>
                                        <p:tav tm="0">
                                          <p:val>
                                            <p:strVal val="#ppt_x"/>
                                          </p:val>
                                        </p:tav>
                                        <p:tav tm="100000">
                                          <p:val>
                                            <p:strVal val="#ppt_x"/>
                                          </p:val>
                                        </p:tav>
                                      </p:tavLst>
                                    </p:anim>
                                    <p:anim calcmode="lin" valueType="num">
                                      <p:cBhvr additive="base">
                                        <p:cTn id="36" dur="500" fill="hold"/>
                                        <p:tgtEl>
                                          <p:spTgt spid="152990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29908"/>
                                        </p:tgtEl>
                                        <p:attrNameLst>
                                          <p:attrName>style.visibility</p:attrName>
                                        </p:attrNameLst>
                                      </p:cBhvr>
                                      <p:to>
                                        <p:strVal val="visible"/>
                                      </p:to>
                                    </p:set>
                                    <p:anim calcmode="lin" valueType="num">
                                      <p:cBhvr additive="base">
                                        <p:cTn id="39" dur="500" fill="hold"/>
                                        <p:tgtEl>
                                          <p:spTgt spid="1529908"/>
                                        </p:tgtEl>
                                        <p:attrNameLst>
                                          <p:attrName>ppt_x</p:attrName>
                                        </p:attrNameLst>
                                      </p:cBhvr>
                                      <p:tavLst>
                                        <p:tav tm="0">
                                          <p:val>
                                            <p:strVal val="#ppt_x"/>
                                          </p:val>
                                        </p:tav>
                                        <p:tav tm="100000">
                                          <p:val>
                                            <p:strVal val="#ppt_x"/>
                                          </p:val>
                                        </p:tav>
                                      </p:tavLst>
                                    </p:anim>
                                    <p:anim calcmode="lin" valueType="num">
                                      <p:cBhvr additive="base">
                                        <p:cTn id="40" dur="500" fill="hold"/>
                                        <p:tgtEl>
                                          <p:spTgt spid="152990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29909"/>
                                        </p:tgtEl>
                                        <p:attrNameLst>
                                          <p:attrName>style.visibility</p:attrName>
                                        </p:attrNameLst>
                                      </p:cBhvr>
                                      <p:to>
                                        <p:strVal val="visible"/>
                                      </p:to>
                                    </p:set>
                                    <p:anim calcmode="lin" valueType="num">
                                      <p:cBhvr additive="base">
                                        <p:cTn id="43" dur="500" fill="hold"/>
                                        <p:tgtEl>
                                          <p:spTgt spid="1529909"/>
                                        </p:tgtEl>
                                        <p:attrNameLst>
                                          <p:attrName>ppt_x</p:attrName>
                                        </p:attrNameLst>
                                      </p:cBhvr>
                                      <p:tavLst>
                                        <p:tav tm="0">
                                          <p:val>
                                            <p:strVal val="#ppt_x"/>
                                          </p:val>
                                        </p:tav>
                                        <p:tav tm="100000">
                                          <p:val>
                                            <p:strVal val="#ppt_x"/>
                                          </p:val>
                                        </p:tav>
                                      </p:tavLst>
                                    </p:anim>
                                    <p:anim calcmode="lin" valueType="num">
                                      <p:cBhvr additive="base">
                                        <p:cTn id="44" dur="500" fill="hold"/>
                                        <p:tgtEl>
                                          <p:spTgt spid="15299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29910"/>
                                        </p:tgtEl>
                                        <p:attrNameLst>
                                          <p:attrName>style.visibility</p:attrName>
                                        </p:attrNameLst>
                                      </p:cBhvr>
                                      <p:to>
                                        <p:strVal val="visible"/>
                                      </p:to>
                                    </p:set>
                                    <p:anim calcmode="lin" valueType="num">
                                      <p:cBhvr additive="base">
                                        <p:cTn id="47" dur="500" fill="hold"/>
                                        <p:tgtEl>
                                          <p:spTgt spid="1529910"/>
                                        </p:tgtEl>
                                        <p:attrNameLst>
                                          <p:attrName>ppt_x</p:attrName>
                                        </p:attrNameLst>
                                      </p:cBhvr>
                                      <p:tavLst>
                                        <p:tav tm="0">
                                          <p:val>
                                            <p:strVal val="#ppt_x"/>
                                          </p:val>
                                        </p:tav>
                                        <p:tav tm="100000">
                                          <p:val>
                                            <p:strVal val="#ppt_x"/>
                                          </p:val>
                                        </p:tav>
                                      </p:tavLst>
                                    </p:anim>
                                    <p:anim calcmode="lin" valueType="num">
                                      <p:cBhvr additive="base">
                                        <p:cTn id="48" dur="500" fill="hold"/>
                                        <p:tgtEl>
                                          <p:spTgt spid="1529910"/>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29865"/>
                                        </p:tgtEl>
                                        <p:attrNameLst>
                                          <p:attrName>style.visibility</p:attrName>
                                        </p:attrNameLst>
                                      </p:cBhvr>
                                      <p:to>
                                        <p:strVal val="visible"/>
                                      </p:to>
                                    </p:set>
                                    <p:anim calcmode="lin" valueType="num">
                                      <p:cBhvr additive="base">
                                        <p:cTn id="53" dur="500" fill="hold"/>
                                        <p:tgtEl>
                                          <p:spTgt spid="1529865"/>
                                        </p:tgtEl>
                                        <p:attrNameLst>
                                          <p:attrName>ppt_x</p:attrName>
                                        </p:attrNameLst>
                                      </p:cBhvr>
                                      <p:tavLst>
                                        <p:tav tm="0">
                                          <p:val>
                                            <p:strVal val="#ppt_x"/>
                                          </p:val>
                                        </p:tav>
                                        <p:tav tm="100000">
                                          <p:val>
                                            <p:strVal val="#ppt_x"/>
                                          </p:val>
                                        </p:tav>
                                      </p:tavLst>
                                    </p:anim>
                                    <p:anim calcmode="lin" valueType="num">
                                      <p:cBhvr additive="base">
                                        <p:cTn id="54" dur="500" fill="hold"/>
                                        <p:tgtEl>
                                          <p:spTgt spid="152986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29866"/>
                                        </p:tgtEl>
                                        <p:attrNameLst>
                                          <p:attrName>style.visibility</p:attrName>
                                        </p:attrNameLst>
                                      </p:cBhvr>
                                      <p:to>
                                        <p:strVal val="visible"/>
                                      </p:to>
                                    </p:set>
                                    <p:anim calcmode="lin" valueType="num">
                                      <p:cBhvr additive="base">
                                        <p:cTn id="57" dur="500" fill="hold"/>
                                        <p:tgtEl>
                                          <p:spTgt spid="1529866"/>
                                        </p:tgtEl>
                                        <p:attrNameLst>
                                          <p:attrName>ppt_x</p:attrName>
                                        </p:attrNameLst>
                                      </p:cBhvr>
                                      <p:tavLst>
                                        <p:tav tm="0">
                                          <p:val>
                                            <p:strVal val="#ppt_x"/>
                                          </p:val>
                                        </p:tav>
                                        <p:tav tm="100000">
                                          <p:val>
                                            <p:strVal val="#ppt_x"/>
                                          </p:val>
                                        </p:tav>
                                      </p:tavLst>
                                    </p:anim>
                                    <p:anim calcmode="lin" valueType="num">
                                      <p:cBhvr additive="base">
                                        <p:cTn id="58" dur="500" fill="hold"/>
                                        <p:tgtEl>
                                          <p:spTgt spid="152986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29867"/>
                                        </p:tgtEl>
                                        <p:attrNameLst>
                                          <p:attrName>style.visibility</p:attrName>
                                        </p:attrNameLst>
                                      </p:cBhvr>
                                      <p:to>
                                        <p:strVal val="visible"/>
                                      </p:to>
                                    </p:set>
                                    <p:anim calcmode="lin" valueType="num">
                                      <p:cBhvr additive="base">
                                        <p:cTn id="61" dur="500" fill="hold"/>
                                        <p:tgtEl>
                                          <p:spTgt spid="1529867"/>
                                        </p:tgtEl>
                                        <p:attrNameLst>
                                          <p:attrName>ppt_x</p:attrName>
                                        </p:attrNameLst>
                                      </p:cBhvr>
                                      <p:tavLst>
                                        <p:tav tm="0">
                                          <p:val>
                                            <p:strVal val="#ppt_x"/>
                                          </p:val>
                                        </p:tav>
                                        <p:tav tm="100000">
                                          <p:val>
                                            <p:strVal val="#ppt_x"/>
                                          </p:val>
                                        </p:tav>
                                      </p:tavLst>
                                    </p:anim>
                                    <p:anim calcmode="lin" valueType="num">
                                      <p:cBhvr additive="base">
                                        <p:cTn id="62" dur="500" fill="hold"/>
                                        <p:tgtEl>
                                          <p:spTgt spid="152986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29868"/>
                                        </p:tgtEl>
                                        <p:attrNameLst>
                                          <p:attrName>style.visibility</p:attrName>
                                        </p:attrNameLst>
                                      </p:cBhvr>
                                      <p:to>
                                        <p:strVal val="visible"/>
                                      </p:to>
                                    </p:set>
                                    <p:anim calcmode="lin" valueType="num">
                                      <p:cBhvr additive="base">
                                        <p:cTn id="65" dur="500" fill="hold"/>
                                        <p:tgtEl>
                                          <p:spTgt spid="1529868"/>
                                        </p:tgtEl>
                                        <p:attrNameLst>
                                          <p:attrName>ppt_x</p:attrName>
                                        </p:attrNameLst>
                                      </p:cBhvr>
                                      <p:tavLst>
                                        <p:tav tm="0">
                                          <p:val>
                                            <p:strVal val="#ppt_x"/>
                                          </p:val>
                                        </p:tav>
                                        <p:tav tm="100000">
                                          <p:val>
                                            <p:strVal val="#ppt_x"/>
                                          </p:val>
                                        </p:tav>
                                      </p:tavLst>
                                    </p:anim>
                                    <p:anim calcmode="lin" valueType="num">
                                      <p:cBhvr additive="base">
                                        <p:cTn id="66" dur="500" fill="hold"/>
                                        <p:tgtEl>
                                          <p:spTgt spid="152986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29869"/>
                                        </p:tgtEl>
                                        <p:attrNameLst>
                                          <p:attrName>style.visibility</p:attrName>
                                        </p:attrNameLst>
                                      </p:cBhvr>
                                      <p:to>
                                        <p:strVal val="visible"/>
                                      </p:to>
                                    </p:set>
                                    <p:anim calcmode="lin" valueType="num">
                                      <p:cBhvr additive="base">
                                        <p:cTn id="69" dur="500" fill="hold"/>
                                        <p:tgtEl>
                                          <p:spTgt spid="1529869"/>
                                        </p:tgtEl>
                                        <p:attrNameLst>
                                          <p:attrName>ppt_x</p:attrName>
                                        </p:attrNameLst>
                                      </p:cBhvr>
                                      <p:tavLst>
                                        <p:tav tm="0">
                                          <p:val>
                                            <p:strVal val="#ppt_x"/>
                                          </p:val>
                                        </p:tav>
                                        <p:tav tm="100000">
                                          <p:val>
                                            <p:strVal val="#ppt_x"/>
                                          </p:val>
                                        </p:tav>
                                      </p:tavLst>
                                    </p:anim>
                                    <p:anim calcmode="lin" valueType="num">
                                      <p:cBhvr additive="base">
                                        <p:cTn id="70" dur="500" fill="hold"/>
                                        <p:tgtEl>
                                          <p:spTgt spid="152986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29870"/>
                                        </p:tgtEl>
                                        <p:attrNameLst>
                                          <p:attrName>style.visibility</p:attrName>
                                        </p:attrNameLst>
                                      </p:cBhvr>
                                      <p:to>
                                        <p:strVal val="visible"/>
                                      </p:to>
                                    </p:set>
                                    <p:anim calcmode="lin" valueType="num">
                                      <p:cBhvr additive="base">
                                        <p:cTn id="73" dur="500" fill="hold"/>
                                        <p:tgtEl>
                                          <p:spTgt spid="1529870"/>
                                        </p:tgtEl>
                                        <p:attrNameLst>
                                          <p:attrName>ppt_x</p:attrName>
                                        </p:attrNameLst>
                                      </p:cBhvr>
                                      <p:tavLst>
                                        <p:tav tm="0">
                                          <p:val>
                                            <p:strVal val="#ppt_x"/>
                                          </p:val>
                                        </p:tav>
                                        <p:tav tm="100000">
                                          <p:val>
                                            <p:strVal val="#ppt_x"/>
                                          </p:val>
                                        </p:tav>
                                      </p:tavLst>
                                    </p:anim>
                                    <p:anim calcmode="lin" valueType="num">
                                      <p:cBhvr additive="base">
                                        <p:cTn id="74" dur="500" fill="hold"/>
                                        <p:tgtEl>
                                          <p:spTgt spid="152987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29871"/>
                                        </p:tgtEl>
                                        <p:attrNameLst>
                                          <p:attrName>style.visibility</p:attrName>
                                        </p:attrNameLst>
                                      </p:cBhvr>
                                      <p:to>
                                        <p:strVal val="visible"/>
                                      </p:to>
                                    </p:set>
                                    <p:anim calcmode="lin" valueType="num">
                                      <p:cBhvr additive="base">
                                        <p:cTn id="77" dur="500" fill="hold"/>
                                        <p:tgtEl>
                                          <p:spTgt spid="1529871"/>
                                        </p:tgtEl>
                                        <p:attrNameLst>
                                          <p:attrName>ppt_x</p:attrName>
                                        </p:attrNameLst>
                                      </p:cBhvr>
                                      <p:tavLst>
                                        <p:tav tm="0">
                                          <p:val>
                                            <p:strVal val="#ppt_x"/>
                                          </p:val>
                                        </p:tav>
                                        <p:tav tm="100000">
                                          <p:val>
                                            <p:strVal val="#ppt_x"/>
                                          </p:val>
                                        </p:tav>
                                      </p:tavLst>
                                    </p:anim>
                                    <p:anim calcmode="lin" valueType="num">
                                      <p:cBhvr additive="base">
                                        <p:cTn id="78" dur="500" fill="hold"/>
                                        <p:tgtEl>
                                          <p:spTgt spid="1529871"/>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529872"/>
                                        </p:tgtEl>
                                        <p:attrNameLst>
                                          <p:attrName>style.visibility</p:attrName>
                                        </p:attrNameLst>
                                      </p:cBhvr>
                                      <p:to>
                                        <p:strVal val="visible"/>
                                      </p:to>
                                    </p:set>
                                    <p:anim calcmode="lin" valueType="num">
                                      <p:cBhvr additive="base">
                                        <p:cTn id="81" dur="500" fill="hold"/>
                                        <p:tgtEl>
                                          <p:spTgt spid="1529872"/>
                                        </p:tgtEl>
                                        <p:attrNameLst>
                                          <p:attrName>ppt_x</p:attrName>
                                        </p:attrNameLst>
                                      </p:cBhvr>
                                      <p:tavLst>
                                        <p:tav tm="0">
                                          <p:val>
                                            <p:strVal val="#ppt_x"/>
                                          </p:val>
                                        </p:tav>
                                        <p:tav tm="100000">
                                          <p:val>
                                            <p:strVal val="#ppt_x"/>
                                          </p:val>
                                        </p:tav>
                                      </p:tavLst>
                                    </p:anim>
                                    <p:anim calcmode="lin" valueType="num">
                                      <p:cBhvr additive="base">
                                        <p:cTn id="82" dur="500" fill="hold"/>
                                        <p:tgtEl>
                                          <p:spTgt spid="152987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529873"/>
                                        </p:tgtEl>
                                        <p:attrNameLst>
                                          <p:attrName>style.visibility</p:attrName>
                                        </p:attrNameLst>
                                      </p:cBhvr>
                                      <p:to>
                                        <p:strVal val="visible"/>
                                      </p:to>
                                    </p:set>
                                    <p:anim calcmode="lin" valueType="num">
                                      <p:cBhvr additive="base">
                                        <p:cTn id="85" dur="500" fill="hold"/>
                                        <p:tgtEl>
                                          <p:spTgt spid="1529873"/>
                                        </p:tgtEl>
                                        <p:attrNameLst>
                                          <p:attrName>ppt_x</p:attrName>
                                        </p:attrNameLst>
                                      </p:cBhvr>
                                      <p:tavLst>
                                        <p:tav tm="0">
                                          <p:val>
                                            <p:strVal val="#ppt_x"/>
                                          </p:val>
                                        </p:tav>
                                        <p:tav tm="100000">
                                          <p:val>
                                            <p:strVal val="#ppt_x"/>
                                          </p:val>
                                        </p:tav>
                                      </p:tavLst>
                                    </p:anim>
                                    <p:anim calcmode="lin" valueType="num">
                                      <p:cBhvr additive="base">
                                        <p:cTn id="86" dur="500" fill="hold"/>
                                        <p:tgtEl>
                                          <p:spTgt spid="152987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529874"/>
                                        </p:tgtEl>
                                        <p:attrNameLst>
                                          <p:attrName>style.visibility</p:attrName>
                                        </p:attrNameLst>
                                      </p:cBhvr>
                                      <p:to>
                                        <p:strVal val="visible"/>
                                      </p:to>
                                    </p:set>
                                    <p:anim calcmode="lin" valueType="num">
                                      <p:cBhvr additive="base">
                                        <p:cTn id="89" dur="500" fill="hold"/>
                                        <p:tgtEl>
                                          <p:spTgt spid="1529874"/>
                                        </p:tgtEl>
                                        <p:attrNameLst>
                                          <p:attrName>ppt_x</p:attrName>
                                        </p:attrNameLst>
                                      </p:cBhvr>
                                      <p:tavLst>
                                        <p:tav tm="0">
                                          <p:val>
                                            <p:strVal val="#ppt_x"/>
                                          </p:val>
                                        </p:tav>
                                        <p:tav tm="100000">
                                          <p:val>
                                            <p:strVal val="#ppt_x"/>
                                          </p:val>
                                        </p:tav>
                                      </p:tavLst>
                                    </p:anim>
                                    <p:anim calcmode="lin" valueType="num">
                                      <p:cBhvr additive="base">
                                        <p:cTn id="90" dur="500" fill="hold"/>
                                        <p:tgtEl>
                                          <p:spTgt spid="152987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529875"/>
                                        </p:tgtEl>
                                        <p:attrNameLst>
                                          <p:attrName>style.visibility</p:attrName>
                                        </p:attrNameLst>
                                      </p:cBhvr>
                                      <p:to>
                                        <p:strVal val="visible"/>
                                      </p:to>
                                    </p:set>
                                    <p:anim calcmode="lin" valueType="num">
                                      <p:cBhvr additive="base">
                                        <p:cTn id="93" dur="500" fill="hold"/>
                                        <p:tgtEl>
                                          <p:spTgt spid="1529875"/>
                                        </p:tgtEl>
                                        <p:attrNameLst>
                                          <p:attrName>ppt_x</p:attrName>
                                        </p:attrNameLst>
                                      </p:cBhvr>
                                      <p:tavLst>
                                        <p:tav tm="0">
                                          <p:val>
                                            <p:strVal val="#ppt_x"/>
                                          </p:val>
                                        </p:tav>
                                        <p:tav tm="100000">
                                          <p:val>
                                            <p:strVal val="#ppt_x"/>
                                          </p:val>
                                        </p:tav>
                                      </p:tavLst>
                                    </p:anim>
                                    <p:anim calcmode="lin" valueType="num">
                                      <p:cBhvr additive="base">
                                        <p:cTn id="94" dur="500" fill="hold"/>
                                        <p:tgtEl>
                                          <p:spTgt spid="152987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529876"/>
                                        </p:tgtEl>
                                        <p:attrNameLst>
                                          <p:attrName>style.visibility</p:attrName>
                                        </p:attrNameLst>
                                      </p:cBhvr>
                                      <p:to>
                                        <p:strVal val="visible"/>
                                      </p:to>
                                    </p:set>
                                    <p:anim calcmode="lin" valueType="num">
                                      <p:cBhvr additive="base">
                                        <p:cTn id="97" dur="500" fill="hold"/>
                                        <p:tgtEl>
                                          <p:spTgt spid="1529876"/>
                                        </p:tgtEl>
                                        <p:attrNameLst>
                                          <p:attrName>ppt_x</p:attrName>
                                        </p:attrNameLst>
                                      </p:cBhvr>
                                      <p:tavLst>
                                        <p:tav tm="0">
                                          <p:val>
                                            <p:strVal val="#ppt_x"/>
                                          </p:val>
                                        </p:tav>
                                        <p:tav tm="100000">
                                          <p:val>
                                            <p:strVal val="#ppt_x"/>
                                          </p:val>
                                        </p:tav>
                                      </p:tavLst>
                                    </p:anim>
                                    <p:anim calcmode="lin" valueType="num">
                                      <p:cBhvr additive="base">
                                        <p:cTn id="98" dur="500" fill="hold"/>
                                        <p:tgtEl>
                                          <p:spTgt spid="152987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529877"/>
                                        </p:tgtEl>
                                        <p:attrNameLst>
                                          <p:attrName>style.visibility</p:attrName>
                                        </p:attrNameLst>
                                      </p:cBhvr>
                                      <p:to>
                                        <p:strVal val="visible"/>
                                      </p:to>
                                    </p:set>
                                    <p:anim calcmode="lin" valueType="num">
                                      <p:cBhvr additive="base">
                                        <p:cTn id="101" dur="500" fill="hold"/>
                                        <p:tgtEl>
                                          <p:spTgt spid="1529877"/>
                                        </p:tgtEl>
                                        <p:attrNameLst>
                                          <p:attrName>ppt_x</p:attrName>
                                        </p:attrNameLst>
                                      </p:cBhvr>
                                      <p:tavLst>
                                        <p:tav tm="0">
                                          <p:val>
                                            <p:strVal val="#ppt_x"/>
                                          </p:val>
                                        </p:tav>
                                        <p:tav tm="100000">
                                          <p:val>
                                            <p:strVal val="#ppt_x"/>
                                          </p:val>
                                        </p:tav>
                                      </p:tavLst>
                                    </p:anim>
                                    <p:anim calcmode="lin" valueType="num">
                                      <p:cBhvr additive="base">
                                        <p:cTn id="102" dur="500" fill="hold"/>
                                        <p:tgtEl>
                                          <p:spTgt spid="152987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529878"/>
                                        </p:tgtEl>
                                        <p:attrNameLst>
                                          <p:attrName>style.visibility</p:attrName>
                                        </p:attrNameLst>
                                      </p:cBhvr>
                                      <p:to>
                                        <p:strVal val="visible"/>
                                      </p:to>
                                    </p:set>
                                    <p:anim calcmode="lin" valueType="num">
                                      <p:cBhvr additive="base">
                                        <p:cTn id="105" dur="500" fill="hold"/>
                                        <p:tgtEl>
                                          <p:spTgt spid="1529878"/>
                                        </p:tgtEl>
                                        <p:attrNameLst>
                                          <p:attrName>ppt_x</p:attrName>
                                        </p:attrNameLst>
                                      </p:cBhvr>
                                      <p:tavLst>
                                        <p:tav tm="0">
                                          <p:val>
                                            <p:strVal val="#ppt_x"/>
                                          </p:val>
                                        </p:tav>
                                        <p:tav tm="100000">
                                          <p:val>
                                            <p:strVal val="#ppt_x"/>
                                          </p:val>
                                        </p:tav>
                                      </p:tavLst>
                                    </p:anim>
                                    <p:anim calcmode="lin" valueType="num">
                                      <p:cBhvr additive="base">
                                        <p:cTn id="106" dur="500" fill="hold"/>
                                        <p:tgtEl>
                                          <p:spTgt spid="152987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529879"/>
                                        </p:tgtEl>
                                        <p:attrNameLst>
                                          <p:attrName>style.visibility</p:attrName>
                                        </p:attrNameLst>
                                      </p:cBhvr>
                                      <p:to>
                                        <p:strVal val="visible"/>
                                      </p:to>
                                    </p:set>
                                    <p:anim calcmode="lin" valueType="num">
                                      <p:cBhvr additive="base">
                                        <p:cTn id="109" dur="500" fill="hold"/>
                                        <p:tgtEl>
                                          <p:spTgt spid="1529879"/>
                                        </p:tgtEl>
                                        <p:attrNameLst>
                                          <p:attrName>ppt_x</p:attrName>
                                        </p:attrNameLst>
                                      </p:cBhvr>
                                      <p:tavLst>
                                        <p:tav tm="0">
                                          <p:val>
                                            <p:strVal val="#ppt_x"/>
                                          </p:val>
                                        </p:tav>
                                        <p:tav tm="100000">
                                          <p:val>
                                            <p:strVal val="#ppt_x"/>
                                          </p:val>
                                        </p:tav>
                                      </p:tavLst>
                                    </p:anim>
                                    <p:anim calcmode="lin" valueType="num">
                                      <p:cBhvr additive="base">
                                        <p:cTn id="110" dur="500" fill="hold"/>
                                        <p:tgtEl>
                                          <p:spTgt spid="1529879"/>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529880"/>
                                        </p:tgtEl>
                                        <p:attrNameLst>
                                          <p:attrName>style.visibility</p:attrName>
                                        </p:attrNameLst>
                                      </p:cBhvr>
                                      <p:to>
                                        <p:strVal val="visible"/>
                                      </p:to>
                                    </p:set>
                                    <p:anim calcmode="lin" valueType="num">
                                      <p:cBhvr additive="base">
                                        <p:cTn id="113" dur="500" fill="hold"/>
                                        <p:tgtEl>
                                          <p:spTgt spid="1529880"/>
                                        </p:tgtEl>
                                        <p:attrNameLst>
                                          <p:attrName>ppt_x</p:attrName>
                                        </p:attrNameLst>
                                      </p:cBhvr>
                                      <p:tavLst>
                                        <p:tav tm="0">
                                          <p:val>
                                            <p:strVal val="#ppt_x"/>
                                          </p:val>
                                        </p:tav>
                                        <p:tav tm="100000">
                                          <p:val>
                                            <p:strVal val="#ppt_x"/>
                                          </p:val>
                                        </p:tav>
                                      </p:tavLst>
                                    </p:anim>
                                    <p:anim calcmode="lin" valueType="num">
                                      <p:cBhvr additive="base">
                                        <p:cTn id="114" dur="500" fill="hold"/>
                                        <p:tgtEl>
                                          <p:spTgt spid="1529880"/>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529881"/>
                                        </p:tgtEl>
                                        <p:attrNameLst>
                                          <p:attrName>style.visibility</p:attrName>
                                        </p:attrNameLst>
                                      </p:cBhvr>
                                      <p:to>
                                        <p:strVal val="visible"/>
                                      </p:to>
                                    </p:set>
                                    <p:anim calcmode="lin" valueType="num">
                                      <p:cBhvr additive="base">
                                        <p:cTn id="117" dur="500" fill="hold"/>
                                        <p:tgtEl>
                                          <p:spTgt spid="1529881"/>
                                        </p:tgtEl>
                                        <p:attrNameLst>
                                          <p:attrName>ppt_x</p:attrName>
                                        </p:attrNameLst>
                                      </p:cBhvr>
                                      <p:tavLst>
                                        <p:tav tm="0">
                                          <p:val>
                                            <p:strVal val="#ppt_x"/>
                                          </p:val>
                                        </p:tav>
                                        <p:tav tm="100000">
                                          <p:val>
                                            <p:strVal val="#ppt_x"/>
                                          </p:val>
                                        </p:tav>
                                      </p:tavLst>
                                    </p:anim>
                                    <p:anim calcmode="lin" valueType="num">
                                      <p:cBhvr additive="base">
                                        <p:cTn id="118" dur="500" fill="hold"/>
                                        <p:tgtEl>
                                          <p:spTgt spid="152988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529882"/>
                                        </p:tgtEl>
                                        <p:attrNameLst>
                                          <p:attrName>style.visibility</p:attrName>
                                        </p:attrNameLst>
                                      </p:cBhvr>
                                      <p:to>
                                        <p:strVal val="visible"/>
                                      </p:to>
                                    </p:set>
                                    <p:anim calcmode="lin" valueType="num">
                                      <p:cBhvr additive="base">
                                        <p:cTn id="121" dur="500" fill="hold"/>
                                        <p:tgtEl>
                                          <p:spTgt spid="1529882"/>
                                        </p:tgtEl>
                                        <p:attrNameLst>
                                          <p:attrName>ppt_x</p:attrName>
                                        </p:attrNameLst>
                                      </p:cBhvr>
                                      <p:tavLst>
                                        <p:tav tm="0">
                                          <p:val>
                                            <p:strVal val="#ppt_x"/>
                                          </p:val>
                                        </p:tav>
                                        <p:tav tm="100000">
                                          <p:val>
                                            <p:strVal val="#ppt_x"/>
                                          </p:val>
                                        </p:tav>
                                      </p:tavLst>
                                    </p:anim>
                                    <p:anim calcmode="lin" valueType="num">
                                      <p:cBhvr additive="base">
                                        <p:cTn id="122" dur="500" fill="hold"/>
                                        <p:tgtEl>
                                          <p:spTgt spid="152988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529883"/>
                                        </p:tgtEl>
                                        <p:attrNameLst>
                                          <p:attrName>style.visibility</p:attrName>
                                        </p:attrNameLst>
                                      </p:cBhvr>
                                      <p:to>
                                        <p:strVal val="visible"/>
                                      </p:to>
                                    </p:set>
                                    <p:anim calcmode="lin" valueType="num">
                                      <p:cBhvr additive="base">
                                        <p:cTn id="125" dur="500" fill="hold"/>
                                        <p:tgtEl>
                                          <p:spTgt spid="1529883"/>
                                        </p:tgtEl>
                                        <p:attrNameLst>
                                          <p:attrName>ppt_x</p:attrName>
                                        </p:attrNameLst>
                                      </p:cBhvr>
                                      <p:tavLst>
                                        <p:tav tm="0">
                                          <p:val>
                                            <p:strVal val="#ppt_x"/>
                                          </p:val>
                                        </p:tav>
                                        <p:tav tm="100000">
                                          <p:val>
                                            <p:strVal val="#ppt_x"/>
                                          </p:val>
                                        </p:tav>
                                      </p:tavLst>
                                    </p:anim>
                                    <p:anim calcmode="lin" valueType="num">
                                      <p:cBhvr additive="base">
                                        <p:cTn id="126" dur="500" fill="hold"/>
                                        <p:tgtEl>
                                          <p:spTgt spid="1529883"/>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529884"/>
                                        </p:tgtEl>
                                        <p:attrNameLst>
                                          <p:attrName>style.visibility</p:attrName>
                                        </p:attrNameLst>
                                      </p:cBhvr>
                                      <p:to>
                                        <p:strVal val="visible"/>
                                      </p:to>
                                    </p:set>
                                    <p:anim calcmode="lin" valueType="num">
                                      <p:cBhvr additive="base">
                                        <p:cTn id="129" dur="500" fill="hold"/>
                                        <p:tgtEl>
                                          <p:spTgt spid="1529884"/>
                                        </p:tgtEl>
                                        <p:attrNameLst>
                                          <p:attrName>ppt_x</p:attrName>
                                        </p:attrNameLst>
                                      </p:cBhvr>
                                      <p:tavLst>
                                        <p:tav tm="0">
                                          <p:val>
                                            <p:strVal val="#ppt_x"/>
                                          </p:val>
                                        </p:tav>
                                        <p:tav tm="100000">
                                          <p:val>
                                            <p:strVal val="#ppt_x"/>
                                          </p:val>
                                        </p:tav>
                                      </p:tavLst>
                                    </p:anim>
                                    <p:anim calcmode="lin" valueType="num">
                                      <p:cBhvr additive="base">
                                        <p:cTn id="130" dur="500" fill="hold"/>
                                        <p:tgtEl>
                                          <p:spTgt spid="1529884"/>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1529905"/>
                                        </p:tgtEl>
                                        <p:attrNameLst>
                                          <p:attrName>style.visibility</p:attrName>
                                        </p:attrNameLst>
                                      </p:cBhvr>
                                      <p:to>
                                        <p:strVal val="visible"/>
                                      </p:to>
                                    </p:set>
                                    <p:anim calcmode="lin" valueType="num">
                                      <p:cBhvr additive="base">
                                        <p:cTn id="133" dur="500" fill="hold"/>
                                        <p:tgtEl>
                                          <p:spTgt spid="1529905"/>
                                        </p:tgtEl>
                                        <p:attrNameLst>
                                          <p:attrName>ppt_x</p:attrName>
                                        </p:attrNameLst>
                                      </p:cBhvr>
                                      <p:tavLst>
                                        <p:tav tm="0">
                                          <p:val>
                                            <p:strVal val="#ppt_x"/>
                                          </p:val>
                                        </p:tav>
                                        <p:tav tm="100000">
                                          <p:val>
                                            <p:strVal val="#ppt_x"/>
                                          </p:val>
                                        </p:tav>
                                      </p:tavLst>
                                    </p:anim>
                                    <p:anim calcmode="lin" valueType="num">
                                      <p:cBhvr additive="base">
                                        <p:cTn id="134" dur="500" fill="hold"/>
                                        <p:tgtEl>
                                          <p:spTgt spid="1529905"/>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4" fill="hold" nodeType="clickEffect">
                                  <p:stCondLst>
                                    <p:cond delay="0"/>
                                  </p:stCondLst>
                                  <p:childTnLst>
                                    <p:set>
                                      <p:cBhvr>
                                        <p:cTn id="138" dur="1" fill="hold">
                                          <p:stCondLst>
                                            <p:cond delay="0"/>
                                          </p:stCondLst>
                                        </p:cTn>
                                        <p:tgtEl>
                                          <p:spTgt spid="2"/>
                                        </p:tgtEl>
                                        <p:attrNameLst>
                                          <p:attrName>style.visibility</p:attrName>
                                        </p:attrNameLst>
                                      </p:cBhvr>
                                      <p:to>
                                        <p:strVal val="visible"/>
                                      </p:to>
                                    </p:set>
                                    <p:anim calcmode="lin" valueType="num">
                                      <p:cBhvr additive="base">
                                        <p:cTn id="139" dur="500" fill="hold"/>
                                        <p:tgtEl>
                                          <p:spTgt spid="2"/>
                                        </p:tgtEl>
                                        <p:attrNameLst>
                                          <p:attrName>ppt_x</p:attrName>
                                        </p:attrNameLst>
                                      </p:cBhvr>
                                      <p:tavLst>
                                        <p:tav tm="0">
                                          <p:val>
                                            <p:strVal val="#ppt_x"/>
                                          </p:val>
                                        </p:tav>
                                        <p:tav tm="100000">
                                          <p:val>
                                            <p:strVal val="#ppt_x"/>
                                          </p:val>
                                        </p:tav>
                                      </p:tavLst>
                                    </p:anim>
                                    <p:anim calcmode="lin" valueType="num">
                                      <p:cBhvr additive="base">
                                        <p:cTn id="140" dur="500" fill="hold"/>
                                        <p:tgtEl>
                                          <p:spTgt spid="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529885"/>
                                        </p:tgtEl>
                                        <p:attrNameLst>
                                          <p:attrName>style.visibility</p:attrName>
                                        </p:attrNameLst>
                                      </p:cBhvr>
                                      <p:to>
                                        <p:strVal val="visible"/>
                                      </p:to>
                                    </p:set>
                                    <p:anim calcmode="lin" valueType="num">
                                      <p:cBhvr additive="base">
                                        <p:cTn id="143" dur="500" fill="hold"/>
                                        <p:tgtEl>
                                          <p:spTgt spid="1529885"/>
                                        </p:tgtEl>
                                        <p:attrNameLst>
                                          <p:attrName>ppt_x</p:attrName>
                                        </p:attrNameLst>
                                      </p:cBhvr>
                                      <p:tavLst>
                                        <p:tav tm="0">
                                          <p:val>
                                            <p:strVal val="#ppt_x"/>
                                          </p:val>
                                        </p:tav>
                                        <p:tav tm="100000">
                                          <p:val>
                                            <p:strVal val="#ppt_x"/>
                                          </p:val>
                                        </p:tav>
                                      </p:tavLst>
                                    </p:anim>
                                    <p:anim calcmode="lin" valueType="num">
                                      <p:cBhvr additive="base">
                                        <p:cTn id="144" dur="500" fill="hold"/>
                                        <p:tgtEl>
                                          <p:spTgt spid="1529885"/>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529886"/>
                                        </p:tgtEl>
                                        <p:attrNameLst>
                                          <p:attrName>style.visibility</p:attrName>
                                        </p:attrNameLst>
                                      </p:cBhvr>
                                      <p:to>
                                        <p:strVal val="visible"/>
                                      </p:to>
                                    </p:set>
                                    <p:anim calcmode="lin" valueType="num">
                                      <p:cBhvr additive="base">
                                        <p:cTn id="147" dur="500" fill="hold"/>
                                        <p:tgtEl>
                                          <p:spTgt spid="1529886"/>
                                        </p:tgtEl>
                                        <p:attrNameLst>
                                          <p:attrName>ppt_x</p:attrName>
                                        </p:attrNameLst>
                                      </p:cBhvr>
                                      <p:tavLst>
                                        <p:tav tm="0">
                                          <p:val>
                                            <p:strVal val="#ppt_x"/>
                                          </p:val>
                                        </p:tav>
                                        <p:tav tm="100000">
                                          <p:val>
                                            <p:strVal val="#ppt_x"/>
                                          </p:val>
                                        </p:tav>
                                      </p:tavLst>
                                    </p:anim>
                                    <p:anim calcmode="lin" valueType="num">
                                      <p:cBhvr additive="base">
                                        <p:cTn id="148" dur="500" fill="hold"/>
                                        <p:tgtEl>
                                          <p:spTgt spid="152988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529887"/>
                                        </p:tgtEl>
                                        <p:attrNameLst>
                                          <p:attrName>style.visibility</p:attrName>
                                        </p:attrNameLst>
                                      </p:cBhvr>
                                      <p:to>
                                        <p:strVal val="visible"/>
                                      </p:to>
                                    </p:set>
                                    <p:anim calcmode="lin" valueType="num">
                                      <p:cBhvr additive="base">
                                        <p:cTn id="151" dur="500" fill="hold"/>
                                        <p:tgtEl>
                                          <p:spTgt spid="1529887"/>
                                        </p:tgtEl>
                                        <p:attrNameLst>
                                          <p:attrName>ppt_x</p:attrName>
                                        </p:attrNameLst>
                                      </p:cBhvr>
                                      <p:tavLst>
                                        <p:tav tm="0">
                                          <p:val>
                                            <p:strVal val="#ppt_x"/>
                                          </p:val>
                                        </p:tav>
                                        <p:tav tm="100000">
                                          <p:val>
                                            <p:strVal val="#ppt_x"/>
                                          </p:val>
                                        </p:tav>
                                      </p:tavLst>
                                    </p:anim>
                                    <p:anim calcmode="lin" valueType="num">
                                      <p:cBhvr additive="base">
                                        <p:cTn id="152" dur="500" fill="hold"/>
                                        <p:tgtEl>
                                          <p:spTgt spid="1529887"/>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529888"/>
                                        </p:tgtEl>
                                        <p:attrNameLst>
                                          <p:attrName>style.visibility</p:attrName>
                                        </p:attrNameLst>
                                      </p:cBhvr>
                                      <p:to>
                                        <p:strVal val="visible"/>
                                      </p:to>
                                    </p:set>
                                    <p:anim calcmode="lin" valueType="num">
                                      <p:cBhvr additive="base">
                                        <p:cTn id="155" dur="500" fill="hold"/>
                                        <p:tgtEl>
                                          <p:spTgt spid="1529888"/>
                                        </p:tgtEl>
                                        <p:attrNameLst>
                                          <p:attrName>ppt_x</p:attrName>
                                        </p:attrNameLst>
                                      </p:cBhvr>
                                      <p:tavLst>
                                        <p:tav tm="0">
                                          <p:val>
                                            <p:strVal val="#ppt_x"/>
                                          </p:val>
                                        </p:tav>
                                        <p:tav tm="100000">
                                          <p:val>
                                            <p:strVal val="#ppt_x"/>
                                          </p:val>
                                        </p:tav>
                                      </p:tavLst>
                                    </p:anim>
                                    <p:anim calcmode="lin" valueType="num">
                                      <p:cBhvr additive="base">
                                        <p:cTn id="156" dur="500" fill="hold"/>
                                        <p:tgtEl>
                                          <p:spTgt spid="152988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529889"/>
                                        </p:tgtEl>
                                        <p:attrNameLst>
                                          <p:attrName>style.visibility</p:attrName>
                                        </p:attrNameLst>
                                      </p:cBhvr>
                                      <p:to>
                                        <p:strVal val="visible"/>
                                      </p:to>
                                    </p:set>
                                    <p:anim calcmode="lin" valueType="num">
                                      <p:cBhvr additive="base">
                                        <p:cTn id="159" dur="500" fill="hold"/>
                                        <p:tgtEl>
                                          <p:spTgt spid="1529889"/>
                                        </p:tgtEl>
                                        <p:attrNameLst>
                                          <p:attrName>ppt_x</p:attrName>
                                        </p:attrNameLst>
                                      </p:cBhvr>
                                      <p:tavLst>
                                        <p:tav tm="0">
                                          <p:val>
                                            <p:strVal val="#ppt_x"/>
                                          </p:val>
                                        </p:tav>
                                        <p:tav tm="100000">
                                          <p:val>
                                            <p:strVal val="#ppt_x"/>
                                          </p:val>
                                        </p:tav>
                                      </p:tavLst>
                                    </p:anim>
                                    <p:anim calcmode="lin" valueType="num">
                                      <p:cBhvr additive="base">
                                        <p:cTn id="160" dur="500" fill="hold"/>
                                        <p:tgtEl>
                                          <p:spTgt spid="1529889"/>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529890"/>
                                        </p:tgtEl>
                                        <p:attrNameLst>
                                          <p:attrName>style.visibility</p:attrName>
                                        </p:attrNameLst>
                                      </p:cBhvr>
                                      <p:to>
                                        <p:strVal val="visible"/>
                                      </p:to>
                                    </p:set>
                                    <p:anim calcmode="lin" valueType="num">
                                      <p:cBhvr additive="base">
                                        <p:cTn id="163" dur="500" fill="hold"/>
                                        <p:tgtEl>
                                          <p:spTgt spid="1529890"/>
                                        </p:tgtEl>
                                        <p:attrNameLst>
                                          <p:attrName>ppt_x</p:attrName>
                                        </p:attrNameLst>
                                      </p:cBhvr>
                                      <p:tavLst>
                                        <p:tav tm="0">
                                          <p:val>
                                            <p:strVal val="#ppt_x"/>
                                          </p:val>
                                        </p:tav>
                                        <p:tav tm="100000">
                                          <p:val>
                                            <p:strVal val="#ppt_x"/>
                                          </p:val>
                                        </p:tav>
                                      </p:tavLst>
                                    </p:anim>
                                    <p:anim calcmode="lin" valueType="num">
                                      <p:cBhvr additive="base">
                                        <p:cTn id="164" dur="500" fill="hold"/>
                                        <p:tgtEl>
                                          <p:spTgt spid="1529890"/>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529891"/>
                                        </p:tgtEl>
                                        <p:attrNameLst>
                                          <p:attrName>style.visibility</p:attrName>
                                        </p:attrNameLst>
                                      </p:cBhvr>
                                      <p:to>
                                        <p:strVal val="visible"/>
                                      </p:to>
                                    </p:set>
                                    <p:anim calcmode="lin" valueType="num">
                                      <p:cBhvr additive="base">
                                        <p:cTn id="167" dur="500" fill="hold"/>
                                        <p:tgtEl>
                                          <p:spTgt spid="1529891"/>
                                        </p:tgtEl>
                                        <p:attrNameLst>
                                          <p:attrName>ppt_x</p:attrName>
                                        </p:attrNameLst>
                                      </p:cBhvr>
                                      <p:tavLst>
                                        <p:tav tm="0">
                                          <p:val>
                                            <p:strVal val="#ppt_x"/>
                                          </p:val>
                                        </p:tav>
                                        <p:tav tm="100000">
                                          <p:val>
                                            <p:strVal val="#ppt_x"/>
                                          </p:val>
                                        </p:tav>
                                      </p:tavLst>
                                    </p:anim>
                                    <p:anim calcmode="lin" valueType="num">
                                      <p:cBhvr additive="base">
                                        <p:cTn id="168" dur="500" fill="hold"/>
                                        <p:tgtEl>
                                          <p:spTgt spid="1529891"/>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529892"/>
                                        </p:tgtEl>
                                        <p:attrNameLst>
                                          <p:attrName>style.visibility</p:attrName>
                                        </p:attrNameLst>
                                      </p:cBhvr>
                                      <p:to>
                                        <p:strVal val="visible"/>
                                      </p:to>
                                    </p:set>
                                    <p:anim calcmode="lin" valueType="num">
                                      <p:cBhvr additive="base">
                                        <p:cTn id="171" dur="500" fill="hold"/>
                                        <p:tgtEl>
                                          <p:spTgt spid="1529892"/>
                                        </p:tgtEl>
                                        <p:attrNameLst>
                                          <p:attrName>ppt_x</p:attrName>
                                        </p:attrNameLst>
                                      </p:cBhvr>
                                      <p:tavLst>
                                        <p:tav tm="0">
                                          <p:val>
                                            <p:strVal val="#ppt_x"/>
                                          </p:val>
                                        </p:tav>
                                        <p:tav tm="100000">
                                          <p:val>
                                            <p:strVal val="#ppt_x"/>
                                          </p:val>
                                        </p:tav>
                                      </p:tavLst>
                                    </p:anim>
                                    <p:anim calcmode="lin" valueType="num">
                                      <p:cBhvr additive="base">
                                        <p:cTn id="172" dur="500" fill="hold"/>
                                        <p:tgtEl>
                                          <p:spTgt spid="1529892"/>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529893"/>
                                        </p:tgtEl>
                                        <p:attrNameLst>
                                          <p:attrName>style.visibility</p:attrName>
                                        </p:attrNameLst>
                                      </p:cBhvr>
                                      <p:to>
                                        <p:strVal val="visible"/>
                                      </p:to>
                                    </p:set>
                                    <p:anim calcmode="lin" valueType="num">
                                      <p:cBhvr additive="base">
                                        <p:cTn id="175" dur="500" fill="hold"/>
                                        <p:tgtEl>
                                          <p:spTgt spid="1529893"/>
                                        </p:tgtEl>
                                        <p:attrNameLst>
                                          <p:attrName>ppt_x</p:attrName>
                                        </p:attrNameLst>
                                      </p:cBhvr>
                                      <p:tavLst>
                                        <p:tav tm="0">
                                          <p:val>
                                            <p:strVal val="#ppt_x"/>
                                          </p:val>
                                        </p:tav>
                                        <p:tav tm="100000">
                                          <p:val>
                                            <p:strVal val="#ppt_x"/>
                                          </p:val>
                                        </p:tav>
                                      </p:tavLst>
                                    </p:anim>
                                    <p:anim calcmode="lin" valueType="num">
                                      <p:cBhvr additive="base">
                                        <p:cTn id="176" dur="500" fill="hold"/>
                                        <p:tgtEl>
                                          <p:spTgt spid="1529893"/>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529894"/>
                                        </p:tgtEl>
                                        <p:attrNameLst>
                                          <p:attrName>style.visibility</p:attrName>
                                        </p:attrNameLst>
                                      </p:cBhvr>
                                      <p:to>
                                        <p:strVal val="visible"/>
                                      </p:to>
                                    </p:set>
                                    <p:anim calcmode="lin" valueType="num">
                                      <p:cBhvr additive="base">
                                        <p:cTn id="179" dur="500" fill="hold"/>
                                        <p:tgtEl>
                                          <p:spTgt spid="1529894"/>
                                        </p:tgtEl>
                                        <p:attrNameLst>
                                          <p:attrName>ppt_x</p:attrName>
                                        </p:attrNameLst>
                                      </p:cBhvr>
                                      <p:tavLst>
                                        <p:tav tm="0">
                                          <p:val>
                                            <p:strVal val="#ppt_x"/>
                                          </p:val>
                                        </p:tav>
                                        <p:tav tm="100000">
                                          <p:val>
                                            <p:strVal val="#ppt_x"/>
                                          </p:val>
                                        </p:tav>
                                      </p:tavLst>
                                    </p:anim>
                                    <p:anim calcmode="lin" valueType="num">
                                      <p:cBhvr additive="base">
                                        <p:cTn id="180" dur="500" fill="hold"/>
                                        <p:tgtEl>
                                          <p:spTgt spid="1529894"/>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529895"/>
                                        </p:tgtEl>
                                        <p:attrNameLst>
                                          <p:attrName>style.visibility</p:attrName>
                                        </p:attrNameLst>
                                      </p:cBhvr>
                                      <p:to>
                                        <p:strVal val="visible"/>
                                      </p:to>
                                    </p:set>
                                    <p:anim calcmode="lin" valueType="num">
                                      <p:cBhvr additive="base">
                                        <p:cTn id="183" dur="500" fill="hold"/>
                                        <p:tgtEl>
                                          <p:spTgt spid="1529895"/>
                                        </p:tgtEl>
                                        <p:attrNameLst>
                                          <p:attrName>ppt_x</p:attrName>
                                        </p:attrNameLst>
                                      </p:cBhvr>
                                      <p:tavLst>
                                        <p:tav tm="0">
                                          <p:val>
                                            <p:strVal val="#ppt_x"/>
                                          </p:val>
                                        </p:tav>
                                        <p:tav tm="100000">
                                          <p:val>
                                            <p:strVal val="#ppt_x"/>
                                          </p:val>
                                        </p:tav>
                                      </p:tavLst>
                                    </p:anim>
                                    <p:anim calcmode="lin" valueType="num">
                                      <p:cBhvr additive="base">
                                        <p:cTn id="184" dur="500" fill="hold"/>
                                        <p:tgtEl>
                                          <p:spTgt spid="1529895"/>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529896"/>
                                        </p:tgtEl>
                                        <p:attrNameLst>
                                          <p:attrName>style.visibility</p:attrName>
                                        </p:attrNameLst>
                                      </p:cBhvr>
                                      <p:to>
                                        <p:strVal val="visible"/>
                                      </p:to>
                                    </p:set>
                                    <p:anim calcmode="lin" valueType="num">
                                      <p:cBhvr additive="base">
                                        <p:cTn id="187" dur="500" fill="hold"/>
                                        <p:tgtEl>
                                          <p:spTgt spid="1529896"/>
                                        </p:tgtEl>
                                        <p:attrNameLst>
                                          <p:attrName>ppt_x</p:attrName>
                                        </p:attrNameLst>
                                      </p:cBhvr>
                                      <p:tavLst>
                                        <p:tav tm="0">
                                          <p:val>
                                            <p:strVal val="#ppt_x"/>
                                          </p:val>
                                        </p:tav>
                                        <p:tav tm="100000">
                                          <p:val>
                                            <p:strVal val="#ppt_x"/>
                                          </p:val>
                                        </p:tav>
                                      </p:tavLst>
                                    </p:anim>
                                    <p:anim calcmode="lin" valueType="num">
                                      <p:cBhvr additive="base">
                                        <p:cTn id="188" dur="500" fill="hold"/>
                                        <p:tgtEl>
                                          <p:spTgt spid="1529896"/>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529897"/>
                                        </p:tgtEl>
                                        <p:attrNameLst>
                                          <p:attrName>style.visibility</p:attrName>
                                        </p:attrNameLst>
                                      </p:cBhvr>
                                      <p:to>
                                        <p:strVal val="visible"/>
                                      </p:to>
                                    </p:set>
                                    <p:anim calcmode="lin" valueType="num">
                                      <p:cBhvr additive="base">
                                        <p:cTn id="191" dur="500" fill="hold"/>
                                        <p:tgtEl>
                                          <p:spTgt spid="1529897"/>
                                        </p:tgtEl>
                                        <p:attrNameLst>
                                          <p:attrName>ppt_x</p:attrName>
                                        </p:attrNameLst>
                                      </p:cBhvr>
                                      <p:tavLst>
                                        <p:tav tm="0">
                                          <p:val>
                                            <p:strVal val="#ppt_x"/>
                                          </p:val>
                                        </p:tav>
                                        <p:tav tm="100000">
                                          <p:val>
                                            <p:strVal val="#ppt_x"/>
                                          </p:val>
                                        </p:tav>
                                      </p:tavLst>
                                    </p:anim>
                                    <p:anim calcmode="lin" valueType="num">
                                      <p:cBhvr additive="base">
                                        <p:cTn id="192" dur="500" fill="hold"/>
                                        <p:tgtEl>
                                          <p:spTgt spid="1529897"/>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529898"/>
                                        </p:tgtEl>
                                        <p:attrNameLst>
                                          <p:attrName>style.visibility</p:attrName>
                                        </p:attrNameLst>
                                      </p:cBhvr>
                                      <p:to>
                                        <p:strVal val="visible"/>
                                      </p:to>
                                    </p:set>
                                    <p:anim calcmode="lin" valueType="num">
                                      <p:cBhvr additive="base">
                                        <p:cTn id="195" dur="500" fill="hold"/>
                                        <p:tgtEl>
                                          <p:spTgt spid="1529898"/>
                                        </p:tgtEl>
                                        <p:attrNameLst>
                                          <p:attrName>ppt_x</p:attrName>
                                        </p:attrNameLst>
                                      </p:cBhvr>
                                      <p:tavLst>
                                        <p:tav tm="0">
                                          <p:val>
                                            <p:strVal val="#ppt_x"/>
                                          </p:val>
                                        </p:tav>
                                        <p:tav tm="100000">
                                          <p:val>
                                            <p:strVal val="#ppt_x"/>
                                          </p:val>
                                        </p:tav>
                                      </p:tavLst>
                                    </p:anim>
                                    <p:anim calcmode="lin" valueType="num">
                                      <p:cBhvr additive="base">
                                        <p:cTn id="196" dur="500" fill="hold"/>
                                        <p:tgtEl>
                                          <p:spTgt spid="1529898"/>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529899"/>
                                        </p:tgtEl>
                                        <p:attrNameLst>
                                          <p:attrName>style.visibility</p:attrName>
                                        </p:attrNameLst>
                                      </p:cBhvr>
                                      <p:to>
                                        <p:strVal val="visible"/>
                                      </p:to>
                                    </p:set>
                                    <p:anim calcmode="lin" valueType="num">
                                      <p:cBhvr additive="base">
                                        <p:cTn id="199" dur="500" fill="hold"/>
                                        <p:tgtEl>
                                          <p:spTgt spid="1529899"/>
                                        </p:tgtEl>
                                        <p:attrNameLst>
                                          <p:attrName>ppt_x</p:attrName>
                                        </p:attrNameLst>
                                      </p:cBhvr>
                                      <p:tavLst>
                                        <p:tav tm="0">
                                          <p:val>
                                            <p:strVal val="#ppt_x"/>
                                          </p:val>
                                        </p:tav>
                                        <p:tav tm="100000">
                                          <p:val>
                                            <p:strVal val="#ppt_x"/>
                                          </p:val>
                                        </p:tav>
                                      </p:tavLst>
                                    </p:anim>
                                    <p:anim calcmode="lin" valueType="num">
                                      <p:cBhvr additive="base">
                                        <p:cTn id="200" dur="500" fill="hold"/>
                                        <p:tgtEl>
                                          <p:spTgt spid="1529899"/>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529900"/>
                                        </p:tgtEl>
                                        <p:attrNameLst>
                                          <p:attrName>style.visibility</p:attrName>
                                        </p:attrNameLst>
                                      </p:cBhvr>
                                      <p:to>
                                        <p:strVal val="visible"/>
                                      </p:to>
                                    </p:set>
                                    <p:anim calcmode="lin" valueType="num">
                                      <p:cBhvr additive="base">
                                        <p:cTn id="203" dur="500" fill="hold"/>
                                        <p:tgtEl>
                                          <p:spTgt spid="1529900"/>
                                        </p:tgtEl>
                                        <p:attrNameLst>
                                          <p:attrName>ppt_x</p:attrName>
                                        </p:attrNameLst>
                                      </p:cBhvr>
                                      <p:tavLst>
                                        <p:tav tm="0">
                                          <p:val>
                                            <p:strVal val="#ppt_x"/>
                                          </p:val>
                                        </p:tav>
                                        <p:tav tm="100000">
                                          <p:val>
                                            <p:strVal val="#ppt_x"/>
                                          </p:val>
                                        </p:tav>
                                      </p:tavLst>
                                    </p:anim>
                                    <p:anim calcmode="lin" valueType="num">
                                      <p:cBhvr additive="base">
                                        <p:cTn id="204" dur="500" fill="hold"/>
                                        <p:tgtEl>
                                          <p:spTgt spid="1529900"/>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529901"/>
                                        </p:tgtEl>
                                        <p:attrNameLst>
                                          <p:attrName>style.visibility</p:attrName>
                                        </p:attrNameLst>
                                      </p:cBhvr>
                                      <p:to>
                                        <p:strVal val="visible"/>
                                      </p:to>
                                    </p:set>
                                    <p:anim calcmode="lin" valueType="num">
                                      <p:cBhvr additive="base">
                                        <p:cTn id="207" dur="500" fill="hold"/>
                                        <p:tgtEl>
                                          <p:spTgt spid="1529901"/>
                                        </p:tgtEl>
                                        <p:attrNameLst>
                                          <p:attrName>ppt_x</p:attrName>
                                        </p:attrNameLst>
                                      </p:cBhvr>
                                      <p:tavLst>
                                        <p:tav tm="0">
                                          <p:val>
                                            <p:strVal val="#ppt_x"/>
                                          </p:val>
                                        </p:tav>
                                        <p:tav tm="100000">
                                          <p:val>
                                            <p:strVal val="#ppt_x"/>
                                          </p:val>
                                        </p:tav>
                                      </p:tavLst>
                                    </p:anim>
                                    <p:anim calcmode="lin" valueType="num">
                                      <p:cBhvr additive="base">
                                        <p:cTn id="208" dur="500" fill="hold"/>
                                        <p:tgtEl>
                                          <p:spTgt spid="1529901"/>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529902"/>
                                        </p:tgtEl>
                                        <p:attrNameLst>
                                          <p:attrName>style.visibility</p:attrName>
                                        </p:attrNameLst>
                                      </p:cBhvr>
                                      <p:to>
                                        <p:strVal val="visible"/>
                                      </p:to>
                                    </p:set>
                                    <p:anim calcmode="lin" valueType="num">
                                      <p:cBhvr additive="base">
                                        <p:cTn id="211" dur="500" fill="hold"/>
                                        <p:tgtEl>
                                          <p:spTgt spid="1529902"/>
                                        </p:tgtEl>
                                        <p:attrNameLst>
                                          <p:attrName>ppt_x</p:attrName>
                                        </p:attrNameLst>
                                      </p:cBhvr>
                                      <p:tavLst>
                                        <p:tav tm="0">
                                          <p:val>
                                            <p:strVal val="#ppt_x"/>
                                          </p:val>
                                        </p:tav>
                                        <p:tav tm="100000">
                                          <p:val>
                                            <p:strVal val="#ppt_x"/>
                                          </p:val>
                                        </p:tav>
                                      </p:tavLst>
                                    </p:anim>
                                    <p:anim calcmode="lin" valueType="num">
                                      <p:cBhvr additive="base">
                                        <p:cTn id="212" dur="500" fill="hold"/>
                                        <p:tgtEl>
                                          <p:spTgt spid="1529902"/>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529903"/>
                                        </p:tgtEl>
                                        <p:attrNameLst>
                                          <p:attrName>style.visibility</p:attrName>
                                        </p:attrNameLst>
                                      </p:cBhvr>
                                      <p:to>
                                        <p:strVal val="visible"/>
                                      </p:to>
                                    </p:set>
                                    <p:anim calcmode="lin" valueType="num">
                                      <p:cBhvr additive="base">
                                        <p:cTn id="215" dur="500" fill="hold"/>
                                        <p:tgtEl>
                                          <p:spTgt spid="1529903"/>
                                        </p:tgtEl>
                                        <p:attrNameLst>
                                          <p:attrName>ppt_x</p:attrName>
                                        </p:attrNameLst>
                                      </p:cBhvr>
                                      <p:tavLst>
                                        <p:tav tm="0">
                                          <p:val>
                                            <p:strVal val="#ppt_x"/>
                                          </p:val>
                                        </p:tav>
                                        <p:tav tm="100000">
                                          <p:val>
                                            <p:strVal val="#ppt_x"/>
                                          </p:val>
                                        </p:tav>
                                      </p:tavLst>
                                    </p:anim>
                                    <p:anim calcmode="lin" valueType="num">
                                      <p:cBhvr additive="base">
                                        <p:cTn id="216" dur="500" fill="hold"/>
                                        <p:tgtEl>
                                          <p:spTgt spid="1529903"/>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529904"/>
                                        </p:tgtEl>
                                        <p:attrNameLst>
                                          <p:attrName>style.visibility</p:attrName>
                                        </p:attrNameLst>
                                      </p:cBhvr>
                                      <p:to>
                                        <p:strVal val="visible"/>
                                      </p:to>
                                    </p:set>
                                    <p:anim calcmode="lin" valueType="num">
                                      <p:cBhvr additive="base">
                                        <p:cTn id="219" dur="500" fill="hold"/>
                                        <p:tgtEl>
                                          <p:spTgt spid="1529904"/>
                                        </p:tgtEl>
                                        <p:attrNameLst>
                                          <p:attrName>ppt_x</p:attrName>
                                        </p:attrNameLst>
                                      </p:cBhvr>
                                      <p:tavLst>
                                        <p:tav tm="0">
                                          <p:val>
                                            <p:strVal val="#ppt_x"/>
                                          </p:val>
                                        </p:tav>
                                        <p:tav tm="100000">
                                          <p:val>
                                            <p:strVal val="#ppt_x"/>
                                          </p:val>
                                        </p:tav>
                                      </p:tavLst>
                                    </p:anim>
                                    <p:anim calcmode="lin" valueType="num">
                                      <p:cBhvr additive="base">
                                        <p:cTn id="220" dur="500" fill="hold"/>
                                        <p:tgtEl>
                                          <p:spTgt spid="1529904"/>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529906"/>
                                        </p:tgtEl>
                                        <p:attrNameLst>
                                          <p:attrName>style.visibility</p:attrName>
                                        </p:attrNameLst>
                                      </p:cBhvr>
                                      <p:to>
                                        <p:strVal val="visible"/>
                                      </p:to>
                                    </p:set>
                                    <p:anim calcmode="lin" valueType="num">
                                      <p:cBhvr additive="base">
                                        <p:cTn id="223" dur="500" fill="hold"/>
                                        <p:tgtEl>
                                          <p:spTgt spid="1529906"/>
                                        </p:tgtEl>
                                        <p:attrNameLst>
                                          <p:attrName>ppt_x</p:attrName>
                                        </p:attrNameLst>
                                      </p:cBhvr>
                                      <p:tavLst>
                                        <p:tav tm="0">
                                          <p:val>
                                            <p:strVal val="#ppt_x"/>
                                          </p:val>
                                        </p:tav>
                                        <p:tav tm="100000">
                                          <p:val>
                                            <p:strVal val="#ppt_x"/>
                                          </p:val>
                                        </p:tav>
                                      </p:tavLst>
                                    </p:anim>
                                    <p:anim calcmode="lin" valueType="num">
                                      <p:cBhvr additive="base">
                                        <p:cTn id="224" dur="500" fill="hold"/>
                                        <p:tgtEl>
                                          <p:spTgt spid="15299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9859" grpId="0" animBg="1"/>
      <p:bldP spid="1529860" grpId="0"/>
      <p:bldP spid="1529861" grpId="0"/>
      <p:bldP spid="1529862" grpId="0"/>
      <p:bldP spid="1529863" grpId="0" animBg="1"/>
      <p:bldP spid="1529864" grpId="0" animBg="1"/>
      <p:bldP spid="1529865" grpId="0" animBg="1"/>
      <p:bldP spid="1529866" grpId="0"/>
      <p:bldP spid="1529867" grpId="0"/>
      <p:bldP spid="1529868" grpId="0"/>
      <p:bldP spid="1529869" grpId="0" animBg="1"/>
      <p:bldP spid="1529870" grpId="0" animBg="1"/>
      <p:bldP spid="1529871" grpId="0" animBg="1"/>
      <p:bldP spid="1529872" grpId="0"/>
      <p:bldP spid="1529873" grpId="0"/>
      <p:bldP spid="1529874" grpId="0"/>
      <p:bldP spid="1529875" grpId="0" animBg="1"/>
      <p:bldP spid="1529876" grpId="0" animBg="1"/>
      <p:bldP spid="1529877" grpId="0" animBg="1"/>
      <p:bldP spid="1529878" grpId="0"/>
      <p:bldP spid="1529879" grpId="0"/>
      <p:bldP spid="1529880" grpId="0"/>
      <p:bldP spid="1529881" grpId="0" animBg="1"/>
      <p:bldP spid="1529882" grpId="0" animBg="1"/>
      <p:bldP spid="1529883" grpId="0" animBg="1"/>
      <p:bldP spid="1529884" grpId="0" animBg="1"/>
      <p:bldP spid="1529885" grpId="0" animBg="1"/>
      <p:bldP spid="1529886" grpId="0"/>
      <p:bldP spid="1529887" grpId="0"/>
      <p:bldP spid="1529888" grpId="0"/>
      <p:bldP spid="1529889" grpId="0" animBg="1"/>
      <p:bldP spid="1529890" grpId="0" animBg="1"/>
      <p:bldP spid="1529891" grpId="0" animBg="1"/>
      <p:bldP spid="1529892" grpId="0"/>
      <p:bldP spid="1529893" grpId="0"/>
      <p:bldP spid="1529894" grpId="0"/>
      <p:bldP spid="1529895" grpId="0" animBg="1"/>
      <p:bldP spid="1529896" grpId="0" animBg="1"/>
      <p:bldP spid="1529897" grpId="0" animBg="1"/>
      <p:bldP spid="1529898" grpId="0"/>
      <p:bldP spid="1529899" grpId="0"/>
      <p:bldP spid="1529900" grpId="0"/>
      <p:bldP spid="1529901" grpId="0" animBg="1"/>
      <p:bldP spid="1529902" grpId="0" animBg="1"/>
      <p:bldP spid="1529903" grpId="0" animBg="1"/>
      <p:bldP spid="1529904" grpId="0" animBg="1"/>
      <p:bldP spid="1529905" grpId="0" animBg="1"/>
      <p:bldP spid="1529906" grpId="0" animBg="1"/>
      <p:bldP spid="1529907" grpId="0" animBg="1"/>
      <p:bldP spid="1529908" grpId="0" animBg="1"/>
      <p:bldP spid="1529909" grpId="0"/>
      <p:bldP spid="1529910" grpId="0"/>
      <p:bldP spid="15299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684213" y="1700213"/>
            <a:ext cx="7772400" cy="1143000"/>
          </a:xfrm>
        </p:spPr>
        <p:txBody>
          <a:bodyPr/>
          <a:lstStyle/>
          <a:p>
            <a:r>
              <a:rPr lang="zh-CN" altLang="zh-CN" sz="4400" smtClean="0"/>
              <a:t>电子自动计算</a:t>
            </a:r>
            <a:r>
              <a:rPr lang="zh-CN" altLang="en-US" sz="4400" smtClean="0"/>
              <a:t>-计算机系统</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395288" y="1557338"/>
            <a:ext cx="8670963" cy="3877985"/>
          </a:xfrm>
          <a:prstGeom prst="rect">
            <a:avLst/>
          </a:prstGeom>
          <a:noFill/>
          <a:ln w="9525">
            <a:noFill/>
            <a:miter lim="800000"/>
            <a:headEnd/>
            <a:tailEnd/>
          </a:ln>
        </p:spPr>
        <p:txBody>
          <a:bodyPr wrap="none">
            <a:spAutoFit/>
          </a:bodyPr>
          <a:lstStyle/>
          <a:p>
            <a:pPr eaLnBrk="1" hangingPunct="1">
              <a:lnSpc>
                <a:spcPct val="150000"/>
              </a:lnSpc>
            </a:pPr>
            <a:r>
              <a:rPr lang="zh-CN" altLang="en-US" dirty="0"/>
              <a:t>计算机系统要解决的几个问题</a:t>
            </a:r>
          </a:p>
          <a:p>
            <a:pPr eaLnBrk="1" hangingPunct="1">
              <a:lnSpc>
                <a:spcPct val="150000"/>
              </a:lnSpc>
              <a:buSzPct val="80000"/>
              <a:buFont typeface="Wingdings" pitchFamily="2" charset="2"/>
              <a:buChar char="u"/>
            </a:pPr>
            <a:r>
              <a:rPr lang="zh-CN" altLang="en-US" sz="2800" b="1" dirty="0">
                <a:latin typeface="宋体" pitchFamily="2" charset="-122"/>
              </a:rPr>
              <a:t>“</a:t>
            </a:r>
            <a:r>
              <a:rPr lang="zh-CN" altLang="en-US" sz="2800" b="1" dirty="0"/>
              <a:t>控制与计算</a:t>
            </a:r>
            <a:r>
              <a:rPr lang="en-US" altLang="zh-CN" sz="2800" b="1" dirty="0">
                <a:latin typeface="宋体" pitchFamily="2" charset="-122"/>
              </a:rPr>
              <a:t>”</a:t>
            </a:r>
            <a:r>
              <a:rPr lang="en-US" altLang="zh-CN" sz="2800" b="1" dirty="0"/>
              <a:t>----</a:t>
            </a:r>
            <a:r>
              <a:rPr lang="zh-CN" altLang="en-US" sz="2800" b="1" dirty="0"/>
              <a:t>微处理器</a:t>
            </a:r>
            <a:endParaRPr lang="en-US" altLang="zh-CN" sz="2800" b="1" dirty="0"/>
          </a:p>
          <a:p>
            <a:pPr eaLnBrk="1" hangingPunct="1">
              <a:lnSpc>
                <a:spcPct val="150000"/>
              </a:lnSpc>
              <a:buSzPct val="80000"/>
              <a:buFont typeface="Wingdings" pitchFamily="2" charset="2"/>
              <a:buChar char="u"/>
            </a:pPr>
            <a:r>
              <a:rPr lang="zh-CN" altLang="en-US" sz="2800" b="1" dirty="0">
                <a:latin typeface="宋体" pitchFamily="2" charset="-122"/>
              </a:rPr>
              <a:t>“</a:t>
            </a:r>
            <a:r>
              <a:rPr lang="zh-CN" altLang="en-US" sz="2800" b="1" dirty="0"/>
              <a:t>输入</a:t>
            </a:r>
            <a:r>
              <a:rPr lang="en-US" altLang="zh-CN" sz="2800" b="1" dirty="0">
                <a:latin typeface="宋体" pitchFamily="2" charset="-122"/>
              </a:rPr>
              <a:t>”</a:t>
            </a:r>
            <a:r>
              <a:rPr lang="en-US" altLang="zh-CN" sz="2800" b="1" dirty="0"/>
              <a:t>----</a:t>
            </a:r>
            <a:r>
              <a:rPr lang="zh-CN" altLang="en-US" sz="2800" b="1" dirty="0"/>
              <a:t>如何将外部信息输入到计算机中</a:t>
            </a:r>
            <a:r>
              <a:rPr lang="en-US" altLang="zh-CN" sz="2800" b="1" dirty="0"/>
              <a:t>?</a:t>
            </a:r>
          </a:p>
          <a:p>
            <a:pPr eaLnBrk="1" hangingPunct="1">
              <a:lnSpc>
                <a:spcPct val="150000"/>
              </a:lnSpc>
              <a:buSzPct val="80000"/>
              <a:buFont typeface="Wingdings" pitchFamily="2" charset="2"/>
              <a:buChar char="u"/>
            </a:pPr>
            <a:r>
              <a:rPr lang="zh-CN" altLang="en-US" sz="2800" b="1" dirty="0">
                <a:latin typeface="宋体" pitchFamily="2" charset="-122"/>
              </a:rPr>
              <a:t>“</a:t>
            </a:r>
            <a:r>
              <a:rPr lang="zh-CN" altLang="en-US" sz="2800" b="1" dirty="0"/>
              <a:t>输出</a:t>
            </a:r>
            <a:r>
              <a:rPr lang="zh-CN" altLang="en-US" sz="2800" b="1" dirty="0">
                <a:latin typeface="宋体" pitchFamily="2" charset="-122"/>
              </a:rPr>
              <a:t>”</a:t>
            </a:r>
            <a:r>
              <a:rPr lang="en-US" altLang="zh-CN" sz="2800" b="1" dirty="0"/>
              <a:t>----</a:t>
            </a:r>
            <a:r>
              <a:rPr lang="zh-CN" altLang="en-US" sz="2800" b="1" dirty="0"/>
              <a:t>如何将计算机中信息输出到</a:t>
            </a:r>
            <a:r>
              <a:rPr lang="zh-CN" altLang="en-US" sz="2800" b="1" dirty="0" smtClean="0"/>
              <a:t>外界</a:t>
            </a:r>
            <a:r>
              <a:rPr lang="en-US" altLang="zh-CN" sz="2800" b="1" dirty="0" smtClean="0"/>
              <a:t>?</a:t>
            </a:r>
            <a:endParaRPr lang="en-US" altLang="zh-CN" sz="2800" b="1" dirty="0"/>
          </a:p>
          <a:p>
            <a:pPr eaLnBrk="1" hangingPunct="1">
              <a:lnSpc>
                <a:spcPct val="150000"/>
              </a:lnSpc>
              <a:buSzPct val="80000"/>
              <a:buFont typeface="Wingdings" pitchFamily="2" charset="2"/>
              <a:buChar char="u"/>
            </a:pPr>
            <a:r>
              <a:rPr lang="zh-CN" altLang="en-US" sz="2800" b="1" dirty="0"/>
              <a:t> “永久存储与临时存储</a:t>
            </a:r>
            <a:r>
              <a:rPr lang="zh-CN" altLang="en-US" sz="2800" b="1" dirty="0" smtClean="0"/>
              <a:t>”</a:t>
            </a:r>
            <a:endParaRPr lang="en-US" altLang="zh-CN" sz="2800" b="1" dirty="0" smtClean="0"/>
          </a:p>
          <a:p>
            <a:pPr eaLnBrk="1" hangingPunct="1">
              <a:lnSpc>
                <a:spcPct val="150000"/>
              </a:lnSpc>
              <a:buSzPct val="80000"/>
            </a:pPr>
            <a:r>
              <a:rPr lang="en-US" altLang="zh-CN" sz="2800" b="1" dirty="0" smtClean="0"/>
              <a:t> </a:t>
            </a:r>
            <a:r>
              <a:rPr lang="en-US" altLang="zh-CN" sz="2800" b="1" dirty="0" smtClean="0"/>
              <a:t>    </a:t>
            </a:r>
            <a:r>
              <a:rPr lang="en-US" altLang="zh-CN" sz="2800" b="1" dirty="0" smtClean="0"/>
              <a:t>----</a:t>
            </a:r>
            <a:r>
              <a:rPr lang="zh-CN" altLang="en-US" sz="2800" b="1" dirty="0"/>
              <a:t>如何将计算机中的信息永久保存或临时保存</a:t>
            </a:r>
            <a:r>
              <a:rPr lang="en-US" altLang="zh-CN" sz="2800" b="1" dirty="0"/>
              <a:t>?</a:t>
            </a:r>
          </a:p>
        </p:txBody>
      </p:sp>
      <p:sp>
        <p:nvSpPr>
          <p:cNvPr id="76803" name="Text Box 16"/>
          <p:cNvSpPr txBox="1">
            <a:spLocks noChangeArrowheads="1"/>
          </p:cNvSpPr>
          <p:nvPr/>
        </p:nvSpPr>
        <p:spPr bwMode="auto">
          <a:xfrm>
            <a:off x="395288" y="188913"/>
            <a:ext cx="4446587"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(2) </a:t>
            </a:r>
            <a:r>
              <a:rPr lang="zh-CN" altLang="en-US" sz="2000">
                <a:ea typeface="华文中宋" pitchFamily="2" charset="-122"/>
              </a:rPr>
              <a:t>计算机系统的构成包括哪些部分？</a:t>
            </a:r>
          </a:p>
        </p:txBody>
      </p:sp>
    </p:spTree>
    <p:custDataLst>
      <p:tags r:id="rId1"/>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p:cNvSpPr txBox="1">
            <a:spLocks noChangeArrowheads="1"/>
          </p:cNvSpPr>
          <p:nvPr/>
        </p:nvSpPr>
        <p:spPr bwMode="auto">
          <a:xfrm>
            <a:off x="223838" y="1844675"/>
            <a:ext cx="5427662" cy="476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endParaRPr lang="en-US" altLang="zh-CN" sz="1800">
              <a:ea typeface="华文宋体" pitchFamily="2" charset="-122"/>
            </a:endParaRPr>
          </a:p>
        </p:txBody>
      </p:sp>
      <p:sp>
        <p:nvSpPr>
          <p:cNvPr id="1556484" name="Text Box 4"/>
          <p:cNvSpPr txBox="1">
            <a:spLocks noChangeArrowheads="1"/>
          </p:cNvSpPr>
          <p:nvPr/>
        </p:nvSpPr>
        <p:spPr bwMode="auto">
          <a:xfrm>
            <a:off x="395536" y="1407443"/>
            <a:ext cx="8136904" cy="3637919"/>
          </a:xfrm>
          <a:prstGeom prst="rect">
            <a:avLst/>
          </a:prstGeom>
          <a:noFill/>
          <a:ln w="9525">
            <a:noFill/>
            <a:miter lim="800000"/>
            <a:headEnd/>
            <a:tailEnd/>
          </a:ln>
        </p:spPr>
        <p:txBody>
          <a:bodyPr wrap="square">
            <a:spAutoFit/>
          </a:bodyPr>
          <a:lstStyle/>
          <a:p>
            <a:pPr algn="just" eaLnBrk="1" hangingPunct="1">
              <a:lnSpc>
                <a:spcPct val="160000"/>
              </a:lnSpc>
              <a:buClr>
                <a:srgbClr val="0066FF"/>
              </a:buClr>
              <a:buFont typeface="Wingdings" pitchFamily="2" charset="2"/>
              <a:buChar char="u"/>
            </a:pPr>
            <a:r>
              <a:rPr lang="zh-CN" altLang="en-US" dirty="0">
                <a:cs typeface="Times New Roman" pitchFamily="18" charset="0"/>
              </a:rPr>
              <a:t>字长：</a:t>
            </a:r>
            <a:r>
              <a:rPr lang="en-US" altLang="zh-CN" dirty="0">
                <a:cs typeface="Times New Roman" pitchFamily="18" charset="0"/>
              </a:rPr>
              <a:t>8</a:t>
            </a:r>
            <a:r>
              <a:rPr lang="zh-CN" altLang="en-US" dirty="0">
                <a:cs typeface="Times New Roman" pitchFamily="18" charset="0"/>
              </a:rPr>
              <a:t>位</a:t>
            </a:r>
            <a:r>
              <a:rPr lang="zh-CN" altLang="en-US" dirty="0">
                <a:cs typeface="Times New Roman" pitchFamily="18" charset="0"/>
                <a:sym typeface="Wingdings" pitchFamily="2" charset="2"/>
              </a:rPr>
              <a:t></a:t>
            </a:r>
            <a:r>
              <a:rPr lang="en-US" altLang="zh-CN" dirty="0">
                <a:cs typeface="Times New Roman" pitchFamily="18" charset="0"/>
              </a:rPr>
              <a:t>16</a:t>
            </a:r>
            <a:r>
              <a:rPr lang="zh-CN" altLang="en-US" dirty="0">
                <a:cs typeface="Times New Roman" pitchFamily="18" charset="0"/>
              </a:rPr>
              <a:t>位</a:t>
            </a:r>
            <a:r>
              <a:rPr lang="zh-CN" altLang="en-US" dirty="0">
                <a:cs typeface="Times New Roman" pitchFamily="18" charset="0"/>
                <a:sym typeface="Wingdings" pitchFamily="2" charset="2"/>
              </a:rPr>
              <a:t></a:t>
            </a:r>
            <a:r>
              <a:rPr lang="en-US" altLang="zh-CN" dirty="0">
                <a:cs typeface="Times New Roman" pitchFamily="18" charset="0"/>
              </a:rPr>
              <a:t>32</a:t>
            </a:r>
            <a:r>
              <a:rPr lang="zh-CN" altLang="en-US" dirty="0">
                <a:cs typeface="Times New Roman" pitchFamily="18" charset="0"/>
              </a:rPr>
              <a:t>位</a:t>
            </a:r>
            <a:r>
              <a:rPr lang="zh-CN" altLang="en-US" dirty="0">
                <a:cs typeface="Times New Roman" pitchFamily="18" charset="0"/>
                <a:sym typeface="Wingdings" pitchFamily="2" charset="2"/>
              </a:rPr>
              <a:t></a:t>
            </a:r>
            <a:r>
              <a:rPr lang="en-US" altLang="zh-CN" dirty="0">
                <a:cs typeface="Times New Roman" pitchFamily="18" charset="0"/>
              </a:rPr>
              <a:t>64</a:t>
            </a:r>
            <a:r>
              <a:rPr lang="zh-CN" altLang="en-US" dirty="0">
                <a:cs typeface="Times New Roman" pitchFamily="18" charset="0"/>
              </a:rPr>
              <a:t>位</a:t>
            </a:r>
          </a:p>
          <a:p>
            <a:pPr algn="just" eaLnBrk="1" hangingPunct="1">
              <a:lnSpc>
                <a:spcPct val="160000"/>
              </a:lnSpc>
              <a:buClr>
                <a:srgbClr val="0066FF"/>
              </a:buClr>
              <a:buFont typeface="Wingdings" pitchFamily="2" charset="2"/>
              <a:buChar char="u"/>
            </a:pPr>
            <a:r>
              <a:rPr lang="zh-CN" altLang="en-US" dirty="0">
                <a:cs typeface="Times New Roman" pitchFamily="18" charset="0"/>
              </a:rPr>
              <a:t>主频：几</a:t>
            </a:r>
            <a:r>
              <a:rPr lang="en-US" altLang="zh-CN" dirty="0">
                <a:cs typeface="Times New Roman" pitchFamily="18" charset="0"/>
              </a:rPr>
              <a:t>MHz</a:t>
            </a:r>
            <a:r>
              <a:rPr lang="en-US" altLang="zh-CN" dirty="0">
                <a:cs typeface="Times New Roman" pitchFamily="18" charset="0"/>
                <a:sym typeface="Wingdings" pitchFamily="2" charset="2"/>
              </a:rPr>
              <a:t></a:t>
            </a:r>
            <a:r>
              <a:rPr lang="zh-CN" altLang="en-US" dirty="0">
                <a:cs typeface="Times New Roman" pitchFamily="18" charset="0"/>
              </a:rPr>
              <a:t>几百</a:t>
            </a:r>
            <a:r>
              <a:rPr lang="en-US" altLang="zh-CN" dirty="0">
                <a:cs typeface="Times New Roman" pitchFamily="18" charset="0"/>
              </a:rPr>
              <a:t>MHz</a:t>
            </a:r>
            <a:r>
              <a:rPr lang="en-US" altLang="zh-CN" dirty="0">
                <a:cs typeface="Times New Roman" pitchFamily="18" charset="0"/>
                <a:sym typeface="Wingdings" pitchFamily="2" charset="2"/>
              </a:rPr>
              <a:t></a:t>
            </a:r>
            <a:r>
              <a:rPr lang="zh-CN" altLang="en-US" dirty="0">
                <a:cs typeface="Times New Roman" pitchFamily="18" charset="0"/>
              </a:rPr>
              <a:t>几</a:t>
            </a:r>
            <a:r>
              <a:rPr lang="en-US" altLang="zh-CN" dirty="0">
                <a:cs typeface="Times New Roman" pitchFamily="18" charset="0"/>
              </a:rPr>
              <a:t>GHz</a:t>
            </a:r>
          </a:p>
          <a:p>
            <a:pPr algn="just" eaLnBrk="1" hangingPunct="1">
              <a:lnSpc>
                <a:spcPct val="160000"/>
              </a:lnSpc>
              <a:buClr>
                <a:srgbClr val="0066FF"/>
              </a:buClr>
              <a:buFont typeface="Wingdings" pitchFamily="2" charset="2"/>
              <a:buChar char="u"/>
            </a:pPr>
            <a:r>
              <a:rPr lang="zh-CN" altLang="en-US" dirty="0">
                <a:cs typeface="Times New Roman" pitchFamily="18" charset="0"/>
              </a:rPr>
              <a:t>晶体管数量：几万</a:t>
            </a:r>
            <a:r>
              <a:rPr lang="zh-CN" altLang="en-US" dirty="0">
                <a:cs typeface="Times New Roman" pitchFamily="18" charset="0"/>
                <a:sym typeface="Wingdings" pitchFamily="2" charset="2"/>
              </a:rPr>
              <a:t></a:t>
            </a:r>
            <a:r>
              <a:rPr lang="zh-CN" altLang="en-US" dirty="0">
                <a:cs typeface="Times New Roman" pitchFamily="18" charset="0"/>
              </a:rPr>
              <a:t>几百万</a:t>
            </a:r>
            <a:r>
              <a:rPr lang="zh-CN" altLang="en-US" dirty="0">
                <a:cs typeface="Times New Roman" pitchFamily="18" charset="0"/>
                <a:sym typeface="Wingdings" pitchFamily="2" charset="2"/>
              </a:rPr>
              <a:t></a:t>
            </a:r>
            <a:r>
              <a:rPr lang="zh-CN" altLang="en-US" dirty="0">
                <a:cs typeface="Times New Roman" pitchFamily="18" charset="0"/>
              </a:rPr>
              <a:t>几亿颗</a:t>
            </a:r>
          </a:p>
          <a:p>
            <a:pPr algn="just" eaLnBrk="1" hangingPunct="1">
              <a:lnSpc>
                <a:spcPct val="160000"/>
              </a:lnSpc>
              <a:buClr>
                <a:srgbClr val="0066FF"/>
              </a:buClr>
              <a:buFont typeface="Wingdings" pitchFamily="2" charset="2"/>
              <a:buChar char="u"/>
            </a:pPr>
            <a:r>
              <a:rPr lang="zh-CN" altLang="en-US" dirty="0">
                <a:cs typeface="Times New Roman" pitchFamily="18" charset="0"/>
              </a:rPr>
              <a:t>功能</a:t>
            </a:r>
            <a:r>
              <a:rPr lang="en-US" altLang="zh-CN" dirty="0">
                <a:cs typeface="Times New Roman" pitchFamily="18" charset="0"/>
              </a:rPr>
              <a:t>/</a:t>
            </a:r>
            <a:r>
              <a:rPr lang="zh-CN" altLang="en-US" dirty="0">
                <a:cs typeface="Times New Roman" pitchFamily="18" charset="0"/>
              </a:rPr>
              <a:t>规模：微处理器</a:t>
            </a:r>
            <a:r>
              <a:rPr lang="zh-CN" altLang="en-US" dirty="0">
                <a:cs typeface="Times New Roman" pitchFamily="18" charset="0"/>
                <a:sym typeface="Wingdings" pitchFamily="2" charset="2"/>
              </a:rPr>
              <a:t></a:t>
            </a:r>
            <a:r>
              <a:rPr lang="zh-CN" altLang="en-US" dirty="0">
                <a:cs typeface="Times New Roman" pitchFamily="18" charset="0"/>
              </a:rPr>
              <a:t>微处理器</a:t>
            </a:r>
            <a:r>
              <a:rPr lang="en-US" altLang="zh-CN" dirty="0">
                <a:cs typeface="Times New Roman" pitchFamily="18" charset="0"/>
              </a:rPr>
              <a:t>+</a:t>
            </a:r>
            <a:r>
              <a:rPr lang="zh-CN" altLang="en-US" dirty="0">
                <a:cs typeface="Times New Roman" pitchFamily="18" charset="0"/>
              </a:rPr>
              <a:t>协处理器</a:t>
            </a:r>
            <a:r>
              <a:rPr lang="en-US" altLang="zh-CN" dirty="0">
                <a:cs typeface="Times New Roman" pitchFamily="18" charset="0"/>
              </a:rPr>
              <a:t>(</a:t>
            </a:r>
            <a:r>
              <a:rPr lang="zh-CN" altLang="en-US" dirty="0">
                <a:cs typeface="Times New Roman" pitchFamily="18" charset="0"/>
              </a:rPr>
              <a:t>浮点运算</a:t>
            </a:r>
            <a:r>
              <a:rPr lang="en-US" altLang="zh-CN" dirty="0">
                <a:cs typeface="Times New Roman" pitchFamily="18" charset="0"/>
              </a:rPr>
              <a:t>)</a:t>
            </a:r>
            <a:r>
              <a:rPr lang="en-US" altLang="zh-CN" dirty="0">
                <a:cs typeface="Times New Roman" pitchFamily="18" charset="0"/>
                <a:sym typeface="Wingdings" pitchFamily="2" charset="2"/>
              </a:rPr>
              <a:t></a:t>
            </a:r>
            <a:r>
              <a:rPr lang="zh-CN" altLang="en-US" dirty="0">
                <a:cs typeface="Times New Roman" pitchFamily="18" charset="0"/>
              </a:rPr>
              <a:t>微处理器</a:t>
            </a:r>
            <a:r>
              <a:rPr lang="en-US" altLang="zh-CN" dirty="0">
                <a:cs typeface="Times New Roman" pitchFamily="18" charset="0"/>
              </a:rPr>
              <a:t>+</a:t>
            </a:r>
            <a:r>
              <a:rPr lang="zh-CN" altLang="en-US" dirty="0">
                <a:cs typeface="Times New Roman" pitchFamily="18" charset="0"/>
              </a:rPr>
              <a:t>图形处理单元</a:t>
            </a:r>
            <a:r>
              <a:rPr lang="en-US" altLang="zh-CN" dirty="0">
                <a:cs typeface="Times New Roman" pitchFamily="18" charset="0"/>
              </a:rPr>
              <a:t>GPU</a:t>
            </a:r>
            <a:r>
              <a:rPr lang="en-US" altLang="zh-CN" dirty="0">
                <a:cs typeface="Times New Roman" pitchFamily="18" charset="0"/>
                <a:sym typeface="Wingdings" pitchFamily="2" charset="2"/>
              </a:rPr>
              <a:t></a:t>
            </a:r>
            <a:r>
              <a:rPr lang="zh-CN" altLang="en-US" dirty="0">
                <a:cs typeface="Times New Roman" pitchFamily="18" charset="0"/>
              </a:rPr>
              <a:t>微处理器</a:t>
            </a:r>
            <a:r>
              <a:rPr lang="en-US" altLang="zh-CN" dirty="0">
                <a:cs typeface="Times New Roman" pitchFamily="18" charset="0"/>
              </a:rPr>
              <a:t>+3D</a:t>
            </a:r>
            <a:r>
              <a:rPr lang="zh-CN" altLang="en-US" dirty="0">
                <a:cs typeface="Times New Roman" pitchFamily="18" charset="0"/>
              </a:rPr>
              <a:t>处理器</a:t>
            </a:r>
            <a:r>
              <a:rPr lang="en-US" altLang="zh-CN" dirty="0">
                <a:cs typeface="Times New Roman" pitchFamily="18" charset="0"/>
              </a:rPr>
              <a:t>+</a:t>
            </a:r>
            <a:r>
              <a:rPr lang="zh-CN" altLang="en-US" dirty="0">
                <a:cs typeface="Times New Roman" pitchFamily="18" charset="0"/>
              </a:rPr>
              <a:t>多媒体处理器</a:t>
            </a:r>
            <a:r>
              <a:rPr lang="en-US" altLang="zh-CN" dirty="0">
                <a:cs typeface="Times New Roman" pitchFamily="18" charset="0"/>
                <a:sym typeface="Wingdings" pitchFamily="2" charset="2"/>
              </a:rPr>
              <a:t></a:t>
            </a:r>
            <a:r>
              <a:rPr lang="zh-CN" altLang="en-US" dirty="0">
                <a:cs typeface="Times New Roman" pitchFamily="18" charset="0"/>
              </a:rPr>
              <a:t>多核微处理器</a:t>
            </a:r>
            <a:endParaRPr lang="en-US" altLang="zh-CN" dirty="0">
              <a:cs typeface="Times New Roman" pitchFamily="18" charset="0"/>
            </a:endParaRPr>
          </a:p>
        </p:txBody>
      </p:sp>
      <p:sp>
        <p:nvSpPr>
          <p:cNvPr id="78853" name="Text Box 5"/>
          <p:cNvSpPr txBox="1">
            <a:spLocks noChangeArrowheads="1"/>
          </p:cNvSpPr>
          <p:nvPr/>
        </p:nvSpPr>
        <p:spPr bwMode="auto">
          <a:xfrm>
            <a:off x="6012160" y="404664"/>
            <a:ext cx="2317750" cy="457200"/>
          </a:xfrm>
          <a:prstGeom prst="rect">
            <a:avLst/>
          </a:prstGeom>
          <a:noFill/>
          <a:ln w="9525">
            <a:noFill/>
            <a:miter lim="800000"/>
            <a:headEnd/>
            <a:tailEnd/>
          </a:ln>
        </p:spPr>
        <p:txBody>
          <a:bodyPr wrap="none">
            <a:spAutoFit/>
          </a:bodyPr>
          <a:lstStyle/>
          <a:p>
            <a:pPr eaLnBrk="1" hangingPunct="1"/>
            <a:r>
              <a:rPr lang="zh-CN" altLang="zh-CN" b="1" dirty="0">
                <a:ea typeface="华文中宋" pitchFamily="2" charset="-122"/>
              </a:rPr>
              <a:t>微处理器的发展</a:t>
            </a:r>
            <a:endParaRPr lang="en-US" altLang="zh-CN" b="1" dirty="0">
              <a:ea typeface="华文中宋" pitchFamily="2" charset="-122"/>
            </a:endParaRPr>
          </a:p>
        </p:txBody>
      </p:sp>
      <p:sp>
        <p:nvSpPr>
          <p:cNvPr id="78854" name="Line 6"/>
          <p:cNvSpPr>
            <a:spLocks noChangeShapeType="1"/>
          </p:cNvSpPr>
          <p:nvPr/>
        </p:nvSpPr>
        <p:spPr bwMode="auto">
          <a:xfrm>
            <a:off x="363538" y="5876925"/>
            <a:ext cx="8280400" cy="0"/>
          </a:xfrm>
          <a:prstGeom prst="line">
            <a:avLst/>
          </a:prstGeom>
          <a:noFill/>
          <a:ln w="38100">
            <a:solidFill>
              <a:schemeClr val="tx1"/>
            </a:solidFill>
            <a:round/>
            <a:headEnd/>
            <a:tailEnd type="triangle" w="med" len="med"/>
          </a:ln>
        </p:spPr>
        <p:txBody>
          <a:bodyPr/>
          <a:lstStyle/>
          <a:p>
            <a:endParaRPr lang="zh-CN" altLang="en-US"/>
          </a:p>
        </p:txBody>
      </p:sp>
      <p:sp>
        <p:nvSpPr>
          <p:cNvPr id="78855" name="Text Box 7"/>
          <p:cNvSpPr txBox="1">
            <a:spLocks noChangeArrowheads="1"/>
          </p:cNvSpPr>
          <p:nvPr/>
        </p:nvSpPr>
        <p:spPr bwMode="auto">
          <a:xfrm>
            <a:off x="5978525" y="6003925"/>
            <a:ext cx="577850" cy="304800"/>
          </a:xfrm>
          <a:prstGeom prst="rect">
            <a:avLst/>
          </a:prstGeom>
          <a:noFill/>
          <a:ln w="9525">
            <a:noFill/>
            <a:miter lim="800000"/>
            <a:headEnd/>
            <a:tailEnd/>
          </a:ln>
        </p:spPr>
        <p:txBody>
          <a:bodyPr wrap="none">
            <a:spAutoFit/>
          </a:bodyPr>
          <a:lstStyle/>
          <a:p>
            <a:pPr eaLnBrk="1" hangingPunct="1"/>
            <a:r>
              <a:rPr lang="en-US" altLang="zh-CN" sz="1400"/>
              <a:t>1999</a:t>
            </a:r>
          </a:p>
        </p:txBody>
      </p:sp>
      <p:sp>
        <p:nvSpPr>
          <p:cNvPr id="78856" name="Line 8"/>
          <p:cNvSpPr>
            <a:spLocks noChangeShapeType="1"/>
          </p:cNvSpPr>
          <p:nvPr/>
        </p:nvSpPr>
        <p:spPr bwMode="auto">
          <a:xfrm>
            <a:off x="6267450" y="5832475"/>
            <a:ext cx="0" cy="144463"/>
          </a:xfrm>
          <a:prstGeom prst="line">
            <a:avLst/>
          </a:prstGeom>
          <a:noFill/>
          <a:ln w="9525">
            <a:solidFill>
              <a:srgbClr val="CC0000"/>
            </a:solidFill>
            <a:round/>
            <a:headEnd/>
            <a:tailEnd/>
          </a:ln>
        </p:spPr>
        <p:txBody>
          <a:bodyPr/>
          <a:lstStyle/>
          <a:p>
            <a:endParaRPr lang="zh-CN" altLang="en-US"/>
          </a:p>
        </p:txBody>
      </p:sp>
      <p:sp>
        <p:nvSpPr>
          <p:cNvPr id="78857" name="Text Box 9"/>
          <p:cNvSpPr txBox="1">
            <a:spLocks noChangeArrowheads="1"/>
          </p:cNvSpPr>
          <p:nvPr/>
        </p:nvSpPr>
        <p:spPr bwMode="auto">
          <a:xfrm>
            <a:off x="5730875" y="5499100"/>
            <a:ext cx="1081088" cy="304800"/>
          </a:xfrm>
          <a:prstGeom prst="rect">
            <a:avLst/>
          </a:prstGeom>
          <a:noFill/>
          <a:ln w="9525">
            <a:noFill/>
            <a:miter lim="800000"/>
            <a:headEnd/>
            <a:tailEnd/>
          </a:ln>
        </p:spPr>
        <p:txBody>
          <a:bodyPr wrap="none">
            <a:spAutoFit/>
          </a:bodyPr>
          <a:lstStyle/>
          <a:p>
            <a:pPr eaLnBrk="1" hangingPunct="1"/>
            <a:r>
              <a:rPr lang="en-US" altLang="zh-CN" sz="1400"/>
              <a:t>Pentium III</a:t>
            </a:r>
          </a:p>
        </p:txBody>
      </p:sp>
      <p:sp>
        <p:nvSpPr>
          <p:cNvPr id="78858" name="Text Box 10"/>
          <p:cNvSpPr txBox="1">
            <a:spLocks noChangeArrowheads="1"/>
          </p:cNvSpPr>
          <p:nvPr/>
        </p:nvSpPr>
        <p:spPr bwMode="auto">
          <a:xfrm>
            <a:off x="6737350" y="5988050"/>
            <a:ext cx="577850" cy="304800"/>
          </a:xfrm>
          <a:prstGeom prst="rect">
            <a:avLst/>
          </a:prstGeom>
          <a:noFill/>
          <a:ln w="9525">
            <a:noFill/>
            <a:miter lim="800000"/>
            <a:headEnd/>
            <a:tailEnd/>
          </a:ln>
        </p:spPr>
        <p:txBody>
          <a:bodyPr wrap="none">
            <a:spAutoFit/>
          </a:bodyPr>
          <a:lstStyle/>
          <a:p>
            <a:pPr eaLnBrk="1" hangingPunct="1"/>
            <a:r>
              <a:rPr lang="en-US" altLang="zh-CN" sz="1400"/>
              <a:t>2005</a:t>
            </a:r>
          </a:p>
        </p:txBody>
      </p:sp>
      <p:sp>
        <p:nvSpPr>
          <p:cNvPr id="78859" name="Line 11"/>
          <p:cNvSpPr>
            <a:spLocks noChangeShapeType="1"/>
          </p:cNvSpPr>
          <p:nvPr/>
        </p:nvSpPr>
        <p:spPr bwMode="auto">
          <a:xfrm>
            <a:off x="7026275" y="5816600"/>
            <a:ext cx="0" cy="144463"/>
          </a:xfrm>
          <a:prstGeom prst="line">
            <a:avLst/>
          </a:prstGeom>
          <a:noFill/>
          <a:ln w="9525">
            <a:solidFill>
              <a:srgbClr val="CC0000"/>
            </a:solidFill>
            <a:round/>
            <a:headEnd/>
            <a:tailEnd/>
          </a:ln>
        </p:spPr>
        <p:txBody>
          <a:bodyPr/>
          <a:lstStyle/>
          <a:p>
            <a:endParaRPr lang="zh-CN" altLang="en-US"/>
          </a:p>
        </p:txBody>
      </p:sp>
      <p:sp>
        <p:nvSpPr>
          <p:cNvPr id="78860" name="Text Box 12"/>
          <p:cNvSpPr txBox="1">
            <a:spLocks noChangeArrowheads="1"/>
          </p:cNvSpPr>
          <p:nvPr/>
        </p:nvSpPr>
        <p:spPr bwMode="auto">
          <a:xfrm>
            <a:off x="6753225" y="5300663"/>
            <a:ext cx="698500" cy="517525"/>
          </a:xfrm>
          <a:prstGeom prst="rect">
            <a:avLst/>
          </a:prstGeom>
          <a:noFill/>
          <a:ln w="9525">
            <a:noFill/>
            <a:miter lim="800000"/>
            <a:headEnd/>
            <a:tailEnd/>
          </a:ln>
        </p:spPr>
        <p:txBody>
          <a:bodyPr wrap="none">
            <a:spAutoFit/>
          </a:bodyPr>
          <a:lstStyle/>
          <a:p>
            <a:pPr algn="ctr" eaLnBrk="1" hangingPunct="1"/>
            <a:r>
              <a:rPr lang="zh-CN" altLang="en-US" sz="1400"/>
              <a:t>双核</a:t>
            </a:r>
          </a:p>
          <a:p>
            <a:pPr algn="ctr" eaLnBrk="1" hangingPunct="1"/>
            <a:r>
              <a:rPr lang="en-US" altLang="zh-CN" sz="1400"/>
              <a:t>CORE</a:t>
            </a:r>
          </a:p>
        </p:txBody>
      </p:sp>
      <p:sp>
        <p:nvSpPr>
          <p:cNvPr id="78861" name="Text Box 13"/>
          <p:cNvSpPr txBox="1">
            <a:spLocks noChangeArrowheads="1"/>
          </p:cNvSpPr>
          <p:nvPr/>
        </p:nvSpPr>
        <p:spPr bwMode="auto">
          <a:xfrm>
            <a:off x="8105775" y="5991225"/>
            <a:ext cx="577850" cy="304800"/>
          </a:xfrm>
          <a:prstGeom prst="rect">
            <a:avLst/>
          </a:prstGeom>
          <a:noFill/>
          <a:ln w="9525">
            <a:noFill/>
            <a:miter lim="800000"/>
            <a:headEnd/>
            <a:tailEnd/>
          </a:ln>
        </p:spPr>
        <p:txBody>
          <a:bodyPr wrap="none">
            <a:spAutoFit/>
          </a:bodyPr>
          <a:lstStyle/>
          <a:p>
            <a:pPr eaLnBrk="1" hangingPunct="1"/>
            <a:r>
              <a:rPr lang="en-US" altLang="zh-CN" sz="1400"/>
              <a:t>2010</a:t>
            </a:r>
          </a:p>
        </p:txBody>
      </p:sp>
      <p:sp>
        <p:nvSpPr>
          <p:cNvPr id="78862" name="Line 14"/>
          <p:cNvSpPr>
            <a:spLocks noChangeShapeType="1"/>
          </p:cNvSpPr>
          <p:nvPr/>
        </p:nvSpPr>
        <p:spPr bwMode="auto">
          <a:xfrm>
            <a:off x="8394700" y="5819775"/>
            <a:ext cx="0" cy="144463"/>
          </a:xfrm>
          <a:prstGeom prst="line">
            <a:avLst/>
          </a:prstGeom>
          <a:noFill/>
          <a:ln w="9525">
            <a:solidFill>
              <a:srgbClr val="CC0000"/>
            </a:solidFill>
            <a:round/>
            <a:headEnd/>
            <a:tailEnd/>
          </a:ln>
        </p:spPr>
        <p:txBody>
          <a:bodyPr/>
          <a:lstStyle/>
          <a:p>
            <a:endParaRPr lang="zh-CN" altLang="en-US"/>
          </a:p>
        </p:txBody>
      </p:sp>
      <p:sp>
        <p:nvSpPr>
          <p:cNvPr id="78863" name="Text Box 15"/>
          <p:cNvSpPr txBox="1">
            <a:spLocks noChangeArrowheads="1"/>
          </p:cNvSpPr>
          <p:nvPr/>
        </p:nvSpPr>
        <p:spPr bwMode="auto">
          <a:xfrm>
            <a:off x="7631113" y="5316538"/>
            <a:ext cx="1201737" cy="517525"/>
          </a:xfrm>
          <a:prstGeom prst="rect">
            <a:avLst/>
          </a:prstGeom>
          <a:noFill/>
          <a:ln w="9525">
            <a:noFill/>
            <a:miter lim="800000"/>
            <a:headEnd/>
            <a:tailEnd/>
          </a:ln>
        </p:spPr>
        <p:txBody>
          <a:bodyPr wrap="none">
            <a:spAutoFit/>
          </a:bodyPr>
          <a:lstStyle/>
          <a:p>
            <a:pPr algn="ctr" eaLnBrk="1" hangingPunct="1"/>
            <a:r>
              <a:rPr lang="zh-CN" altLang="en-US" sz="1400"/>
              <a:t>八核</a:t>
            </a:r>
            <a:r>
              <a:rPr lang="en-US" altLang="zh-CN" sz="1400"/>
              <a:t>-</a:t>
            </a:r>
            <a:r>
              <a:rPr lang="zh-CN" altLang="en-US" sz="1400"/>
              <a:t>十核</a:t>
            </a:r>
            <a:endParaRPr lang="en-US" altLang="zh-CN" sz="1400"/>
          </a:p>
          <a:p>
            <a:pPr algn="ctr" eaLnBrk="1" hangingPunct="1"/>
            <a:r>
              <a:rPr lang="en-US" altLang="zh-CN" sz="1400"/>
              <a:t>CORE i </a:t>
            </a:r>
            <a:r>
              <a:rPr lang="zh-CN" altLang="en-US" sz="1400"/>
              <a:t>系列</a:t>
            </a:r>
          </a:p>
        </p:txBody>
      </p:sp>
      <p:sp>
        <p:nvSpPr>
          <p:cNvPr id="78865" name="Text Box 17"/>
          <p:cNvSpPr txBox="1">
            <a:spLocks noChangeArrowheads="1"/>
          </p:cNvSpPr>
          <p:nvPr/>
        </p:nvSpPr>
        <p:spPr bwMode="auto">
          <a:xfrm>
            <a:off x="282575" y="5978525"/>
            <a:ext cx="577850" cy="304800"/>
          </a:xfrm>
          <a:prstGeom prst="rect">
            <a:avLst/>
          </a:prstGeom>
          <a:noFill/>
          <a:ln w="9525">
            <a:noFill/>
            <a:miter lim="800000"/>
            <a:headEnd/>
            <a:tailEnd/>
          </a:ln>
        </p:spPr>
        <p:txBody>
          <a:bodyPr wrap="none">
            <a:spAutoFit/>
          </a:bodyPr>
          <a:lstStyle/>
          <a:p>
            <a:pPr eaLnBrk="1" hangingPunct="1"/>
            <a:r>
              <a:rPr lang="en-US" altLang="zh-CN" sz="1400"/>
              <a:t>1974</a:t>
            </a:r>
          </a:p>
        </p:txBody>
      </p:sp>
      <p:sp>
        <p:nvSpPr>
          <p:cNvPr id="78866" name="Line 18"/>
          <p:cNvSpPr>
            <a:spLocks noChangeShapeType="1"/>
          </p:cNvSpPr>
          <p:nvPr/>
        </p:nvSpPr>
        <p:spPr bwMode="auto">
          <a:xfrm>
            <a:off x="571500" y="5807075"/>
            <a:ext cx="0" cy="144463"/>
          </a:xfrm>
          <a:prstGeom prst="line">
            <a:avLst/>
          </a:prstGeom>
          <a:noFill/>
          <a:ln w="9525">
            <a:solidFill>
              <a:srgbClr val="CC0000"/>
            </a:solidFill>
            <a:round/>
            <a:headEnd/>
            <a:tailEnd/>
          </a:ln>
        </p:spPr>
        <p:txBody>
          <a:bodyPr/>
          <a:lstStyle/>
          <a:p>
            <a:endParaRPr lang="zh-CN" altLang="en-US"/>
          </a:p>
        </p:txBody>
      </p:sp>
      <p:sp>
        <p:nvSpPr>
          <p:cNvPr id="78867" name="Text Box 19"/>
          <p:cNvSpPr txBox="1">
            <a:spLocks noChangeArrowheads="1"/>
          </p:cNvSpPr>
          <p:nvPr/>
        </p:nvSpPr>
        <p:spPr bwMode="auto">
          <a:xfrm>
            <a:off x="34925" y="5473700"/>
            <a:ext cx="1020763" cy="304800"/>
          </a:xfrm>
          <a:prstGeom prst="rect">
            <a:avLst/>
          </a:prstGeom>
          <a:noFill/>
          <a:ln w="9525">
            <a:noFill/>
            <a:miter lim="800000"/>
            <a:headEnd/>
            <a:tailEnd/>
          </a:ln>
        </p:spPr>
        <p:txBody>
          <a:bodyPr wrap="none">
            <a:spAutoFit/>
          </a:bodyPr>
          <a:lstStyle/>
          <a:p>
            <a:pPr eaLnBrk="1" hangingPunct="1"/>
            <a:r>
              <a:rPr lang="en-US" altLang="zh-CN" sz="1400"/>
              <a:t>8086/8088</a:t>
            </a:r>
          </a:p>
        </p:txBody>
      </p:sp>
      <p:sp>
        <p:nvSpPr>
          <p:cNvPr id="78868" name="Text Box 20"/>
          <p:cNvSpPr txBox="1">
            <a:spLocks noChangeArrowheads="1"/>
          </p:cNvSpPr>
          <p:nvPr/>
        </p:nvSpPr>
        <p:spPr bwMode="auto">
          <a:xfrm>
            <a:off x="1217613" y="5978525"/>
            <a:ext cx="577850" cy="304800"/>
          </a:xfrm>
          <a:prstGeom prst="rect">
            <a:avLst/>
          </a:prstGeom>
          <a:noFill/>
          <a:ln w="9525">
            <a:noFill/>
            <a:miter lim="800000"/>
            <a:headEnd/>
            <a:tailEnd/>
          </a:ln>
        </p:spPr>
        <p:txBody>
          <a:bodyPr wrap="none">
            <a:spAutoFit/>
          </a:bodyPr>
          <a:lstStyle/>
          <a:p>
            <a:pPr eaLnBrk="1" hangingPunct="1"/>
            <a:r>
              <a:rPr lang="en-US" altLang="zh-CN" sz="1400"/>
              <a:t>1982</a:t>
            </a:r>
          </a:p>
        </p:txBody>
      </p:sp>
      <p:sp>
        <p:nvSpPr>
          <p:cNvPr id="78869" name="Line 21"/>
          <p:cNvSpPr>
            <a:spLocks noChangeShapeType="1"/>
          </p:cNvSpPr>
          <p:nvPr/>
        </p:nvSpPr>
        <p:spPr bwMode="auto">
          <a:xfrm>
            <a:off x="1506538" y="5807075"/>
            <a:ext cx="0" cy="144463"/>
          </a:xfrm>
          <a:prstGeom prst="line">
            <a:avLst/>
          </a:prstGeom>
          <a:noFill/>
          <a:ln w="9525">
            <a:solidFill>
              <a:srgbClr val="CC0000"/>
            </a:solidFill>
            <a:round/>
            <a:headEnd/>
            <a:tailEnd/>
          </a:ln>
        </p:spPr>
        <p:txBody>
          <a:bodyPr/>
          <a:lstStyle/>
          <a:p>
            <a:endParaRPr lang="zh-CN" altLang="en-US"/>
          </a:p>
        </p:txBody>
      </p:sp>
      <p:sp>
        <p:nvSpPr>
          <p:cNvPr id="78870" name="Text Box 22"/>
          <p:cNvSpPr txBox="1">
            <a:spLocks noChangeArrowheads="1"/>
          </p:cNvSpPr>
          <p:nvPr/>
        </p:nvSpPr>
        <p:spPr bwMode="auto">
          <a:xfrm>
            <a:off x="969963" y="5473700"/>
            <a:ext cx="1089025" cy="304800"/>
          </a:xfrm>
          <a:prstGeom prst="rect">
            <a:avLst/>
          </a:prstGeom>
          <a:noFill/>
          <a:ln w="9525">
            <a:noFill/>
            <a:miter lim="800000"/>
            <a:headEnd/>
            <a:tailEnd/>
          </a:ln>
        </p:spPr>
        <p:txBody>
          <a:bodyPr wrap="none">
            <a:spAutoFit/>
          </a:bodyPr>
          <a:lstStyle/>
          <a:p>
            <a:pPr eaLnBrk="1" hangingPunct="1"/>
            <a:r>
              <a:rPr lang="en-US" altLang="zh-CN" sz="1400"/>
              <a:t>Intel 80286</a:t>
            </a:r>
          </a:p>
        </p:txBody>
      </p:sp>
      <p:sp>
        <p:nvSpPr>
          <p:cNvPr id="78871" name="Text Box 23"/>
          <p:cNvSpPr txBox="1">
            <a:spLocks noChangeArrowheads="1"/>
          </p:cNvSpPr>
          <p:nvPr/>
        </p:nvSpPr>
        <p:spPr bwMode="auto">
          <a:xfrm>
            <a:off x="2217738" y="5978525"/>
            <a:ext cx="577850" cy="304800"/>
          </a:xfrm>
          <a:prstGeom prst="rect">
            <a:avLst/>
          </a:prstGeom>
          <a:noFill/>
          <a:ln w="9525">
            <a:noFill/>
            <a:miter lim="800000"/>
            <a:headEnd/>
            <a:tailEnd/>
          </a:ln>
        </p:spPr>
        <p:txBody>
          <a:bodyPr wrap="none">
            <a:spAutoFit/>
          </a:bodyPr>
          <a:lstStyle/>
          <a:p>
            <a:pPr eaLnBrk="1" hangingPunct="1"/>
            <a:r>
              <a:rPr lang="en-US" altLang="zh-CN" sz="1400"/>
              <a:t>1985</a:t>
            </a:r>
          </a:p>
        </p:txBody>
      </p:sp>
      <p:sp>
        <p:nvSpPr>
          <p:cNvPr id="78872" name="Line 24"/>
          <p:cNvSpPr>
            <a:spLocks noChangeShapeType="1"/>
          </p:cNvSpPr>
          <p:nvPr/>
        </p:nvSpPr>
        <p:spPr bwMode="auto">
          <a:xfrm>
            <a:off x="2506663" y="5807075"/>
            <a:ext cx="0" cy="144463"/>
          </a:xfrm>
          <a:prstGeom prst="line">
            <a:avLst/>
          </a:prstGeom>
          <a:noFill/>
          <a:ln w="9525">
            <a:solidFill>
              <a:srgbClr val="CC0000"/>
            </a:solidFill>
            <a:round/>
            <a:headEnd/>
            <a:tailEnd/>
          </a:ln>
        </p:spPr>
        <p:txBody>
          <a:bodyPr/>
          <a:lstStyle/>
          <a:p>
            <a:endParaRPr lang="zh-CN" altLang="en-US"/>
          </a:p>
        </p:txBody>
      </p:sp>
      <p:sp>
        <p:nvSpPr>
          <p:cNvPr id="78873" name="Text Box 25"/>
          <p:cNvSpPr txBox="1">
            <a:spLocks noChangeArrowheads="1"/>
          </p:cNvSpPr>
          <p:nvPr/>
        </p:nvSpPr>
        <p:spPr bwMode="auto">
          <a:xfrm>
            <a:off x="1970088" y="5473700"/>
            <a:ext cx="1089025" cy="304800"/>
          </a:xfrm>
          <a:prstGeom prst="rect">
            <a:avLst/>
          </a:prstGeom>
          <a:noFill/>
          <a:ln w="9525">
            <a:noFill/>
            <a:miter lim="800000"/>
            <a:headEnd/>
            <a:tailEnd/>
          </a:ln>
        </p:spPr>
        <p:txBody>
          <a:bodyPr wrap="none">
            <a:spAutoFit/>
          </a:bodyPr>
          <a:lstStyle/>
          <a:p>
            <a:pPr eaLnBrk="1" hangingPunct="1"/>
            <a:r>
              <a:rPr lang="en-US" altLang="zh-CN" sz="1400"/>
              <a:t>Intel 80386</a:t>
            </a:r>
          </a:p>
        </p:txBody>
      </p:sp>
      <p:sp>
        <p:nvSpPr>
          <p:cNvPr id="78874" name="Text Box 26"/>
          <p:cNvSpPr txBox="1">
            <a:spLocks noChangeArrowheads="1"/>
          </p:cNvSpPr>
          <p:nvPr/>
        </p:nvSpPr>
        <p:spPr bwMode="auto">
          <a:xfrm>
            <a:off x="3233738" y="5978525"/>
            <a:ext cx="577850" cy="304800"/>
          </a:xfrm>
          <a:prstGeom prst="rect">
            <a:avLst/>
          </a:prstGeom>
          <a:noFill/>
          <a:ln w="9525">
            <a:noFill/>
            <a:miter lim="800000"/>
            <a:headEnd/>
            <a:tailEnd/>
          </a:ln>
        </p:spPr>
        <p:txBody>
          <a:bodyPr wrap="none">
            <a:spAutoFit/>
          </a:bodyPr>
          <a:lstStyle/>
          <a:p>
            <a:pPr eaLnBrk="1" hangingPunct="1"/>
            <a:r>
              <a:rPr lang="en-US" altLang="zh-CN" sz="1400"/>
              <a:t>1989</a:t>
            </a:r>
          </a:p>
        </p:txBody>
      </p:sp>
      <p:sp>
        <p:nvSpPr>
          <p:cNvPr id="78875" name="Line 27"/>
          <p:cNvSpPr>
            <a:spLocks noChangeShapeType="1"/>
          </p:cNvSpPr>
          <p:nvPr/>
        </p:nvSpPr>
        <p:spPr bwMode="auto">
          <a:xfrm>
            <a:off x="3522663" y="5807075"/>
            <a:ext cx="0" cy="144463"/>
          </a:xfrm>
          <a:prstGeom prst="line">
            <a:avLst/>
          </a:prstGeom>
          <a:noFill/>
          <a:ln w="9525">
            <a:solidFill>
              <a:srgbClr val="CC0000"/>
            </a:solidFill>
            <a:round/>
            <a:headEnd/>
            <a:tailEnd/>
          </a:ln>
        </p:spPr>
        <p:txBody>
          <a:bodyPr/>
          <a:lstStyle/>
          <a:p>
            <a:endParaRPr lang="zh-CN" altLang="en-US"/>
          </a:p>
        </p:txBody>
      </p:sp>
      <p:sp>
        <p:nvSpPr>
          <p:cNvPr id="78876" name="Text Box 28"/>
          <p:cNvSpPr txBox="1">
            <a:spLocks noChangeArrowheads="1"/>
          </p:cNvSpPr>
          <p:nvPr/>
        </p:nvSpPr>
        <p:spPr bwMode="auto">
          <a:xfrm>
            <a:off x="2986088" y="5473700"/>
            <a:ext cx="1089025" cy="304800"/>
          </a:xfrm>
          <a:prstGeom prst="rect">
            <a:avLst/>
          </a:prstGeom>
          <a:noFill/>
          <a:ln w="9525">
            <a:noFill/>
            <a:miter lim="800000"/>
            <a:headEnd/>
            <a:tailEnd/>
          </a:ln>
        </p:spPr>
        <p:txBody>
          <a:bodyPr wrap="none">
            <a:spAutoFit/>
          </a:bodyPr>
          <a:lstStyle/>
          <a:p>
            <a:pPr eaLnBrk="1" hangingPunct="1"/>
            <a:r>
              <a:rPr lang="en-US" altLang="zh-CN" sz="1400"/>
              <a:t>Intel 80486</a:t>
            </a:r>
          </a:p>
        </p:txBody>
      </p:sp>
      <p:sp>
        <p:nvSpPr>
          <p:cNvPr id="78877" name="Text Box 29"/>
          <p:cNvSpPr txBox="1">
            <a:spLocks noChangeArrowheads="1"/>
          </p:cNvSpPr>
          <p:nvPr/>
        </p:nvSpPr>
        <p:spPr bwMode="auto">
          <a:xfrm>
            <a:off x="4222750" y="5994400"/>
            <a:ext cx="577850" cy="304800"/>
          </a:xfrm>
          <a:prstGeom prst="rect">
            <a:avLst/>
          </a:prstGeom>
          <a:noFill/>
          <a:ln w="9525">
            <a:noFill/>
            <a:miter lim="800000"/>
            <a:headEnd/>
            <a:tailEnd/>
          </a:ln>
        </p:spPr>
        <p:txBody>
          <a:bodyPr wrap="none">
            <a:spAutoFit/>
          </a:bodyPr>
          <a:lstStyle/>
          <a:p>
            <a:pPr eaLnBrk="1" hangingPunct="1"/>
            <a:r>
              <a:rPr lang="en-US" altLang="zh-CN" sz="1400"/>
              <a:t>1993</a:t>
            </a:r>
          </a:p>
        </p:txBody>
      </p:sp>
      <p:sp>
        <p:nvSpPr>
          <p:cNvPr id="78878" name="Line 30"/>
          <p:cNvSpPr>
            <a:spLocks noChangeShapeType="1"/>
          </p:cNvSpPr>
          <p:nvPr/>
        </p:nvSpPr>
        <p:spPr bwMode="auto">
          <a:xfrm>
            <a:off x="4511675" y="5822950"/>
            <a:ext cx="0" cy="144463"/>
          </a:xfrm>
          <a:prstGeom prst="line">
            <a:avLst/>
          </a:prstGeom>
          <a:noFill/>
          <a:ln w="9525">
            <a:solidFill>
              <a:srgbClr val="CC0000"/>
            </a:solidFill>
            <a:round/>
            <a:headEnd/>
            <a:tailEnd/>
          </a:ln>
        </p:spPr>
        <p:txBody>
          <a:bodyPr/>
          <a:lstStyle/>
          <a:p>
            <a:endParaRPr lang="zh-CN" altLang="en-US"/>
          </a:p>
        </p:txBody>
      </p:sp>
      <p:sp>
        <p:nvSpPr>
          <p:cNvPr id="78879" name="Text Box 31"/>
          <p:cNvSpPr txBox="1">
            <a:spLocks noChangeArrowheads="1"/>
          </p:cNvSpPr>
          <p:nvPr/>
        </p:nvSpPr>
        <p:spPr bwMode="auto">
          <a:xfrm>
            <a:off x="3975100" y="5489575"/>
            <a:ext cx="884238" cy="304800"/>
          </a:xfrm>
          <a:prstGeom prst="rect">
            <a:avLst/>
          </a:prstGeom>
          <a:noFill/>
          <a:ln w="9525">
            <a:noFill/>
            <a:miter lim="800000"/>
            <a:headEnd/>
            <a:tailEnd/>
          </a:ln>
        </p:spPr>
        <p:txBody>
          <a:bodyPr wrap="none">
            <a:spAutoFit/>
          </a:bodyPr>
          <a:lstStyle/>
          <a:p>
            <a:pPr eaLnBrk="1" hangingPunct="1"/>
            <a:r>
              <a:rPr lang="en-US" altLang="zh-CN" sz="1400"/>
              <a:t>Pentium</a:t>
            </a:r>
          </a:p>
        </p:txBody>
      </p:sp>
      <p:sp>
        <p:nvSpPr>
          <p:cNvPr id="78880" name="Text Box 32"/>
          <p:cNvSpPr txBox="1">
            <a:spLocks noChangeArrowheads="1"/>
          </p:cNvSpPr>
          <p:nvPr/>
        </p:nvSpPr>
        <p:spPr bwMode="auto">
          <a:xfrm>
            <a:off x="5033963" y="5994400"/>
            <a:ext cx="577850" cy="304800"/>
          </a:xfrm>
          <a:prstGeom prst="rect">
            <a:avLst/>
          </a:prstGeom>
          <a:noFill/>
          <a:ln w="9525">
            <a:noFill/>
            <a:miter lim="800000"/>
            <a:headEnd/>
            <a:tailEnd/>
          </a:ln>
        </p:spPr>
        <p:txBody>
          <a:bodyPr wrap="none">
            <a:spAutoFit/>
          </a:bodyPr>
          <a:lstStyle/>
          <a:p>
            <a:pPr eaLnBrk="1" hangingPunct="1"/>
            <a:r>
              <a:rPr lang="en-US" altLang="zh-CN" sz="1400"/>
              <a:t>1997</a:t>
            </a:r>
          </a:p>
        </p:txBody>
      </p:sp>
      <p:sp>
        <p:nvSpPr>
          <p:cNvPr id="78881" name="Line 33"/>
          <p:cNvSpPr>
            <a:spLocks noChangeShapeType="1"/>
          </p:cNvSpPr>
          <p:nvPr/>
        </p:nvSpPr>
        <p:spPr bwMode="auto">
          <a:xfrm>
            <a:off x="5322888" y="5822950"/>
            <a:ext cx="0" cy="144463"/>
          </a:xfrm>
          <a:prstGeom prst="line">
            <a:avLst/>
          </a:prstGeom>
          <a:noFill/>
          <a:ln w="9525">
            <a:solidFill>
              <a:srgbClr val="CC0000"/>
            </a:solidFill>
            <a:round/>
            <a:headEnd/>
            <a:tailEnd/>
          </a:ln>
        </p:spPr>
        <p:txBody>
          <a:bodyPr/>
          <a:lstStyle/>
          <a:p>
            <a:endParaRPr lang="zh-CN" altLang="en-US"/>
          </a:p>
        </p:txBody>
      </p:sp>
      <p:sp>
        <p:nvSpPr>
          <p:cNvPr id="78882" name="Text Box 34"/>
          <p:cNvSpPr txBox="1">
            <a:spLocks noChangeArrowheads="1"/>
          </p:cNvSpPr>
          <p:nvPr/>
        </p:nvSpPr>
        <p:spPr bwMode="auto">
          <a:xfrm>
            <a:off x="4786313" y="5489575"/>
            <a:ext cx="1031875" cy="304800"/>
          </a:xfrm>
          <a:prstGeom prst="rect">
            <a:avLst/>
          </a:prstGeom>
          <a:noFill/>
          <a:ln w="9525">
            <a:noFill/>
            <a:miter lim="800000"/>
            <a:headEnd/>
            <a:tailEnd/>
          </a:ln>
        </p:spPr>
        <p:txBody>
          <a:bodyPr wrap="none">
            <a:spAutoFit/>
          </a:bodyPr>
          <a:lstStyle/>
          <a:p>
            <a:pPr eaLnBrk="1" hangingPunct="1"/>
            <a:r>
              <a:rPr lang="en-US" altLang="zh-CN" sz="1400"/>
              <a:t>Pentium II</a:t>
            </a:r>
          </a:p>
        </p:txBody>
      </p:sp>
      <p:sp>
        <p:nvSpPr>
          <p:cNvPr id="78883" name="Text Box 16"/>
          <p:cNvSpPr txBox="1">
            <a:spLocks noChangeArrowheads="1"/>
          </p:cNvSpPr>
          <p:nvPr/>
        </p:nvSpPr>
        <p:spPr bwMode="auto">
          <a:xfrm>
            <a:off x="323850" y="115888"/>
            <a:ext cx="5402263"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(3) </a:t>
            </a:r>
            <a:r>
              <a:rPr lang="zh-CN" altLang="en-US" sz="2000">
                <a:ea typeface="华文中宋" pitchFamily="2" charset="-122"/>
              </a:rPr>
              <a:t>控制与计算</a:t>
            </a:r>
            <a:r>
              <a:rPr lang="en-US" altLang="zh-CN" sz="2000">
                <a:ea typeface="华文中宋" pitchFamily="2" charset="-122"/>
              </a:rPr>
              <a:t>-</a:t>
            </a:r>
            <a:r>
              <a:rPr lang="zh-CN" altLang="en-US" sz="2000">
                <a:ea typeface="华文中宋" pitchFamily="2" charset="-122"/>
              </a:rPr>
              <a:t>微处理器</a:t>
            </a:r>
            <a:r>
              <a:rPr lang="en-US" altLang="zh-CN" sz="2000">
                <a:ea typeface="华文中宋" pitchFamily="2" charset="-122"/>
              </a:rPr>
              <a:t>-</a:t>
            </a:r>
            <a:r>
              <a:rPr lang="zh-CN" altLang="en-US" sz="2000">
                <a:ea typeface="华文中宋" pitchFamily="2" charset="-122"/>
              </a:rPr>
              <a:t>计算机系统的核心？</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56484">
                                            <p:txEl>
                                              <p:pRg st="1" end="1"/>
                                            </p:txEl>
                                          </p:spTgt>
                                        </p:tgtEl>
                                        <p:attrNameLst>
                                          <p:attrName>style.visibility</p:attrName>
                                        </p:attrNameLst>
                                      </p:cBhvr>
                                      <p:to>
                                        <p:strVal val="visible"/>
                                      </p:to>
                                    </p:set>
                                    <p:anim calcmode="lin" valueType="num">
                                      <p:cBhvr additive="base">
                                        <p:cTn id="7" dur="500" fill="hold"/>
                                        <p:tgtEl>
                                          <p:spTgt spid="155648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56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56484">
                                            <p:txEl>
                                              <p:pRg st="2" end="2"/>
                                            </p:txEl>
                                          </p:spTgt>
                                        </p:tgtEl>
                                        <p:attrNameLst>
                                          <p:attrName>style.visibility</p:attrName>
                                        </p:attrNameLst>
                                      </p:cBhvr>
                                      <p:to>
                                        <p:strVal val="visible"/>
                                      </p:to>
                                    </p:set>
                                    <p:anim calcmode="lin" valueType="num">
                                      <p:cBhvr additive="base">
                                        <p:cTn id="13" dur="500" fill="hold"/>
                                        <p:tgtEl>
                                          <p:spTgt spid="155648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564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56484">
                                            <p:txEl>
                                              <p:pRg st="3" end="3"/>
                                            </p:txEl>
                                          </p:spTgt>
                                        </p:tgtEl>
                                        <p:attrNameLst>
                                          <p:attrName>style.visibility</p:attrName>
                                        </p:attrNameLst>
                                      </p:cBhvr>
                                      <p:to>
                                        <p:strVal val="visible"/>
                                      </p:to>
                                    </p:set>
                                    <p:anim calcmode="lin" valueType="num">
                                      <p:cBhvr additive="base">
                                        <p:cTn id="19" dur="500" fill="hold"/>
                                        <p:tgtEl>
                                          <p:spTgt spid="155648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5648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223838" y="1844675"/>
            <a:ext cx="5427662" cy="436563"/>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endParaRPr lang="en-US" altLang="zh-CN" sz="1600">
              <a:ea typeface="华文宋体" pitchFamily="2" charset="-122"/>
            </a:endParaRPr>
          </a:p>
        </p:txBody>
      </p:sp>
      <p:sp>
        <p:nvSpPr>
          <p:cNvPr id="80899" name="Text Box 3"/>
          <p:cNvSpPr txBox="1">
            <a:spLocks noChangeArrowheads="1"/>
          </p:cNvSpPr>
          <p:nvPr/>
        </p:nvSpPr>
        <p:spPr bwMode="auto">
          <a:xfrm>
            <a:off x="6300788" y="476250"/>
            <a:ext cx="14033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存储设备</a:t>
            </a:r>
            <a:endParaRPr lang="en-US" altLang="zh-CN">
              <a:ea typeface="华文中宋" pitchFamily="2" charset="-122"/>
            </a:endParaRPr>
          </a:p>
        </p:txBody>
      </p:sp>
      <p:sp>
        <p:nvSpPr>
          <p:cNvPr id="1558532" name="Text Box 4"/>
          <p:cNvSpPr txBox="1">
            <a:spLocks noChangeArrowheads="1"/>
          </p:cNvSpPr>
          <p:nvPr/>
        </p:nvSpPr>
        <p:spPr bwMode="auto">
          <a:xfrm>
            <a:off x="1285875" y="6138863"/>
            <a:ext cx="1003300" cy="336550"/>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存储设备</a:t>
            </a:r>
            <a:endParaRPr lang="en-US" altLang="zh-CN" sz="1600">
              <a:solidFill>
                <a:srgbClr val="0000CC"/>
              </a:solidFill>
            </a:endParaRPr>
          </a:p>
        </p:txBody>
      </p:sp>
      <p:grpSp>
        <p:nvGrpSpPr>
          <p:cNvPr id="2" name="Group 5"/>
          <p:cNvGrpSpPr>
            <a:grpSpLocks/>
          </p:cNvGrpSpPr>
          <p:nvPr/>
        </p:nvGrpSpPr>
        <p:grpSpPr bwMode="auto">
          <a:xfrm>
            <a:off x="280988" y="1695450"/>
            <a:ext cx="8296275" cy="4679950"/>
            <a:chOff x="177" y="1068"/>
            <a:chExt cx="5226" cy="2948"/>
          </a:xfrm>
        </p:grpSpPr>
        <p:sp>
          <p:nvSpPr>
            <p:cNvPr id="80930" name="Line 6"/>
            <p:cNvSpPr>
              <a:spLocks noChangeShapeType="1"/>
            </p:cNvSpPr>
            <p:nvPr/>
          </p:nvSpPr>
          <p:spPr bwMode="auto">
            <a:xfrm>
              <a:off x="402" y="3790"/>
              <a:ext cx="4808" cy="0"/>
            </a:xfrm>
            <a:prstGeom prst="line">
              <a:avLst/>
            </a:prstGeom>
            <a:noFill/>
            <a:ln w="9525">
              <a:solidFill>
                <a:srgbClr val="CC0000"/>
              </a:solidFill>
              <a:round/>
              <a:headEnd/>
              <a:tailEnd type="triangle" w="med" len="med"/>
            </a:ln>
          </p:spPr>
          <p:txBody>
            <a:bodyPr/>
            <a:lstStyle/>
            <a:p>
              <a:endParaRPr lang="zh-CN" altLang="en-US"/>
            </a:p>
          </p:txBody>
        </p:sp>
        <p:sp>
          <p:nvSpPr>
            <p:cNvPr id="80931" name="Line 7"/>
            <p:cNvSpPr>
              <a:spLocks noChangeShapeType="1"/>
            </p:cNvSpPr>
            <p:nvPr/>
          </p:nvSpPr>
          <p:spPr bwMode="auto">
            <a:xfrm flipV="1">
              <a:off x="402" y="1068"/>
              <a:ext cx="0" cy="2722"/>
            </a:xfrm>
            <a:prstGeom prst="line">
              <a:avLst/>
            </a:prstGeom>
            <a:noFill/>
            <a:ln w="9525">
              <a:solidFill>
                <a:srgbClr val="CC0000"/>
              </a:solidFill>
              <a:round/>
              <a:headEnd/>
              <a:tailEnd type="triangle" w="med" len="med"/>
            </a:ln>
          </p:spPr>
          <p:txBody>
            <a:bodyPr/>
            <a:lstStyle/>
            <a:p>
              <a:endParaRPr lang="zh-CN" altLang="en-US"/>
            </a:p>
          </p:txBody>
        </p:sp>
        <p:sp>
          <p:nvSpPr>
            <p:cNvPr id="80932" name="Text Box 8"/>
            <p:cNvSpPr txBox="1">
              <a:spLocks noChangeArrowheads="1"/>
            </p:cNvSpPr>
            <p:nvPr/>
          </p:nvSpPr>
          <p:spPr bwMode="auto">
            <a:xfrm>
              <a:off x="5029" y="3804"/>
              <a:ext cx="374" cy="212"/>
            </a:xfrm>
            <a:prstGeom prst="rect">
              <a:avLst/>
            </a:prstGeom>
            <a:noFill/>
            <a:ln w="9525">
              <a:noFill/>
              <a:miter lim="800000"/>
              <a:headEnd/>
              <a:tailEnd/>
            </a:ln>
          </p:spPr>
          <p:txBody>
            <a:bodyPr wrap="none">
              <a:spAutoFit/>
            </a:bodyPr>
            <a:lstStyle/>
            <a:p>
              <a:pPr eaLnBrk="1" hangingPunct="1"/>
              <a:r>
                <a:rPr lang="zh-CN" altLang="en-US" sz="1600">
                  <a:solidFill>
                    <a:srgbClr val="CC0000"/>
                  </a:solidFill>
                </a:rPr>
                <a:t>类别</a:t>
              </a:r>
            </a:p>
          </p:txBody>
        </p:sp>
        <p:sp>
          <p:nvSpPr>
            <p:cNvPr id="80933" name="Text Box 9"/>
            <p:cNvSpPr txBox="1">
              <a:spLocks noChangeArrowheads="1"/>
            </p:cNvSpPr>
            <p:nvPr/>
          </p:nvSpPr>
          <p:spPr bwMode="auto">
            <a:xfrm>
              <a:off x="177" y="1159"/>
              <a:ext cx="271" cy="575"/>
            </a:xfrm>
            <a:prstGeom prst="rect">
              <a:avLst/>
            </a:prstGeom>
            <a:noFill/>
            <a:ln w="9525">
              <a:noFill/>
              <a:miter lim="800000"/>
              <a:headEnd/>
              <a:tailEnd/>
            </a:ln>
          </p:spPr>
          <p:txBody>
            <a:bodyPr vert="eaVert" wrap="none">
              <a:spAutoFit/>
            </a:bodyPr>
            <a:lstStyle/>
            <a:p>
              <a:pPr eaLnBrk="1" hangingPunct="1"/>
              <a:r>
                <a:rPr lang="zh-CN" altLang="en-US" sz="1600">
                  <a:solidFill>
                    <a:srgbClr val="CC0000"/>
                  </a:solidFill>
                </a:rPr>
                <a:t>发展水平</a:t>
              </a:r>
              <a:endParaRPr lang="en-US" altLang="zh-CN" sz="1600">
                <a:solidFill>
                  <a:srgbClr val="CC0000"/>
                </a:solidFill>
              </a:endParaRPr>
            </a:p>
          </p:txBody>
        </p:sp>
      </p:grpSp>
      <p:sp>
        <p:nvSpPr>
          <p:cNvPr id="1558538" name="Line 10"/>
          <p:cNvSpPr>
            <a:spLocks noChangeShapeType="1"/>
          </p:cNvSpPr>
          <p:nvPr/>
        </p:nvSpPr>
        <p:spPr bwMode="auto">
          <a:xfrm flipV="1">
            <a:off x="2771800" y="1196752"/>
            <a:ext cx="0" cy="4805288"/>
          </a:xfrm>
          <a:prstGeom prst="line">
            <a:avLst/>
          </a:prstGeom>
          <a:noFill/>
          <a:ln w="38100">
            <a:solidFill>
              <a:srgbClr val="FF0000"/>
            </a:solidFill>
            <a:round/>
            <a:headEnd/>
            <a:tailEnd type="triangle" w="med" len="med"/>
          </a:ln>
        </p:spPr>
        <p:txBody>
          <a:bodyPr/>
          <a:lstStyle/>
          <a:p>
            <a:endParaRPr lang="zh-CN" altLang="en-US"/>
          </a:p>
        </p:txBody>
      </p:sp>
      <p:sp>
        <p:nvSpPr>
          <p:cNvPr id="1558539" name="Text Box 11"/>
          <p:cNvSpPr txBox="1">
            <a:spLocks noChangeArrowheads="1"/>
          </p:cNvSpPr>
          <p:nvPr/>
        </p:nvSpPr>
        <p:spPr bwMode="auto">
          <a:xfrm>
            <a:off x="1297732" y="1772816"/>
            <a:ext cx="2946256" cy="830997"/>
          </a:xfrm>
          <a:prstGeom prst="rect">
            <a:avLst/>
          </a:prstGeom>
          <a:noFill/>
          <a:ln w="9525">
            <a:noFill/>
            <a:miter lim="800000"/>
            <a:headEnd/>
            <a:tailEnd/>
          </a:ln>
        </p:spPr>
        <p:txBody>
          <a:bodyPr wrap="none">
            <a:spAutoFit/>
          </a:bodyPr>
          <a:lstStyle/>
          <a:p>
            <a:pPr algn="ctr" eaLnBrk="1" hangingPunct="1"/>
            <a:r>
              <a:rPr lang="zh-CN" altLang="en-US" dirty="0"/>
              <a:t>固态硬盘</a:t>
            </a:r>
            <a:endParaRPr lang="en-US" altLang="zh-CN" dirty="0"/>
          </a:p>
          <a:p>
            <a:pPr algn="ctr" eaLnBrk="1" hangingPunct="1"/>
            <a:r>
              <a:rPr lang="en-US" altLang="zh-CN" dirty="0"/>
              <a:t>USB Removable disk</a:t>
            </a:r>
          </a:p>
        </p:txBody>
      </p:sp>
      <p:sp>
        <p:nvSpPr>
          <p:cNvPr id="1558540" name="Text Box 12"/>
          <p:cNvSpPr txBox="1">
            <a:spLocks noChangeArrowheads="1"/>
          </p:cNvSpPr>
          <p:nvPr/>
        </p:nvSpPr>
        <p:spPr bwMode="auto">
          <a:xfrm>
            <a:off x="2029619" y="2617862"/>
            <a:ext cx="1499128" cy="461665"/>
          </a:xfrm>
          <a:prstGeom prst="rect">
            <a:avLst/>
          </a:prstGeom>
          <a:noFill/>
          <a:ln w="9525">
            <a:noFill/>
            <a:miter lim="800000"/>
            <a:headEnd/>
            <a:tailEnd/>
          </a:ln>
        </p:spPr>
        <p:txBody>
          <a:bodyPr wrap="none">
            <a:spAutoFit/>
          </a:bodyPr>
          <a:lstStyle/>
          <a:p>
            <a:pPr eaLnBrk="1" hangingPunct="1"/>
            <a:r>
              <a:rPr lang="en-US" altLang="zh-CN" dirty="0" err="1"/>
              <a:t>FlashRAM</a:t>
            </a:r>
            <a:endParaRPr lang="en-US" altLang="zh-CN" dirty="0"/>
          </a:p>
        </p:txBody>
      </p:sp>
      <p:sp>
        <p:nvSpPr>
          <p:cNvPr id="1558541" name="Text Box 13"/>
          <p:cNvSpPr txBox="1">
            <a:spLocks noChangeArrowheads="1"/>
          </p:cNvSpPr>
          <p:nvPr/>
        </p:nvSpPr>
        <p:spPr bwMode="auto">
          <a:xfrm>
            <a:off x="1332781" y="5013176"/>
            <a:ext cx="2880917" cy="461665"/>
          </a:xfrm>
          <a:prstGeom prst="rect">
            <a:avLst/>
          </a:prstGeom>
          <a:noFill/>
          <a:ln w="9525">
            <a:noFill/>
            <a:miter lim="800000"/>
            <a:headEnd/>
            <a:tailEnd/>
          </a:ln>
        </p:spPr>
        <p:txBody>
          <a:bodyPr wrap="none">
            <a:spAutoFit/>
          </a:bodyPr>
          <a:lstStyle/>
          <a:p>
            <a:pPr eaLnBrk="1" hangingPunct="1"/>
            <a:r>
              <a:rPr lang="zh-CN" altLang="en-US" dirty="0"/>
              <a:t>磁带</a:t>
            </a:r>
            <a:r>
              <a:rPr lang="en-US" altLang="zh-CN" dirty="0"/>
              <a:t>/</a:t>
            </a:r>
            <a:r>
              <a:rPr lang="zh-CN" altLang="en-US" dirty="0"/>
              <a:t>磁芯</a:t>
            </a:r>
            <a:r>
              <a:rPr lang="en-US" altLang="zh-CN" dirty="0"/>
              <a:t>/</a:t>
            </a:r>
            <a:r>
              <a:rPr lang="zh-CN" altLang="en-US" dirty="0"/>
              <a:t>磁鼓存储</a:t>
            </a:r>
            <a:endParaRPr lang="en-US" altLang="zh-CN" dirty="0"/>
          </a:p>
        </p:txBody>
      </p:sp>
      <p:sp>
        <p:nvSpPr>
          <p:cNvPr id="1558542" name="Text Box 14"/>
          <p:cNvSpPr txBox="1">
            <a:spLocks noChangeArrowheads="1"/>
          </p:cNvSpPr>
          <p:nvPr/>
        </p:nvSpPr>
        <p:spPr bwMode="auto">
          <a:xfrm>
            <a:off x="1187624" y="3996680"/>
            <a:ext cx="3191899" cy="461665"/>
          </a:xfrm>
          <a:prstGeom prst="rect">
            <a:avLst/>
          </a:prstGeom>
          <a:noFill/>
          <a:ln w="9525">
            <a:noFill/>
            <a:miter lim="800000"/>
            <a:headEnd/>
            <a:tailEnd/>
          </a:ln>
        </p:spPr>
        <p:txBody>
          <a:bodyPr wrap="none">
            <a:spAutoFit/>
          </a:bodyPr>
          <a:lstStyle/>
          <a:p>
            <a:pPr eaLnBrk="1" hangingPunct="1"/>
            <a:r>
              <a:rPr lang="zh-CN" altLang="en-US" dirty="0"/>
              <a:t>磁盘存储</a:t>
            </a:r>
            <a:r>
              <a:rPr lang="en-US" altLang="zh-CN" dirty="0"/>
              <a:t>(</a:t>
            </a:r>
            <a:r>
              <a:rPr lang="zh-CN" altLang="en-US" dirty="0"/>
              <a:t>硬盘与软盘</a:t>
            </a:r>
            <a:r>
              <a:rPr lang="en-US" altLang="zh-CN" dirty="0"/>
              <a:t>)</a:t>
            </a:r>
          </a:p>
        </p:txBody>
      </p:sp>
      <p:sp>
        <p:nvSpPr>
          <p:cNvPr id="1558543" name="Text Box 15"/>
          <p:cNvSpPr txBox="1">
            <a:spLocks noChangeArrowheads="1"/>
          </p:cNvSpPr>
          <p:nvPr/>
        </p:nvSpPr>
        <p:spPr bwMode="auto">
          <a:xfrm>
            <a:off x="1405930" y="3121918"/>
            <a:ext cx="2739355" cy="830997"/>
          </a:xfrm>
          <a:prstGeom prst="rect">
            <a:avLst/>
          </a:prstGeom>
          <a:noFill/>
          <a:ln w="9525">
            <a:noFill/>
            <a:miter lim="800000"/>
            <a:headEnd/>
            <a:tailEnd/>
          </a:ln>
        </p:spPr>
        <p:txBody>
          <a:bodyPr wrap="square">
            <a:spAutoFit/>
          </a:bodyPr>
          <a:lstStyle/>
          <a:p>
            <a:pPr eaLnBrk="1" hangingPunct="1"/>
            <a:r>
              <a:rPr lang="zh-CN" altLang="en-US" dirty="0"/>
              <a:t>光盘存储</a:t>
            </a:r>
            <a:r>
              <a:rPr lang="en-US" altLang="zh-CN" dirty="0"/>
              <a:t>(CD-ROM, </a:t>
            </a:r>
            <a:endParaRPr lang="en-US" altLang="zh-CN" dirty="0" smtClean="0"/>
          </a:p>
          <a:p>
            <a:pPr eaLnBrk="1" hangingPunct="1"/>
            <a:r>
              <a:rPr lang="en-US" altLang="zh-CN" dirty="0" smtClean="0"/>
              <a:t>    CD </a:t>
            </a:r>
            <a:r>
              <a:rPr lang="en-US" altLang="zh-CN" dirty="0"/>
              <a:t>R/W, DVD)</a:t>
            </a:r>
          </a:p>
        </p:txBody>
      </p:sp>
      <p:sp>
        <p:nvSpPr>
          <p:cNvPr id="1558544" name="Text Box 16"/>
          <p:cNvSpPr txBox="1">
            <a:spLocks noChangeArrowheads="1"/>
          </p:cNvSpPr>
          <p:nvPr/>
        </p:nvSpPr>
        <p:spPr bwMode="auto">
          <a:xfrm>
            <a:off x="2069629" y="5555332"/>
            <a:ext cx="1415772" cy="461665"/>
          </a:xfrm>
          <a:prstGeom prst="rect">
            <a:avLst/>
          </a:prstGeom>
          <a:noFill/>
          <a:ln w="9525">
            <a:noFill/>
            <a:miter lim="800000"/>
            <a:headEnd/>
            <a:tailEnd/>
          </a:ln>
        </p:spPr>
        <p:txBody>
          <a:bodyPr wrap="none">
            <a:spAutoFit/>
          </a:bodyPr>
          <a:lstStyle/>
          <a:p>
            <a:pPr eaLnBrk="1" hangingPunct="1"/>
            <a:r>
              <a:rPr lang="zh-CN" altLang="en-US" dirty="0"/>
              <a:t>汞延迟线</a:t>
            </a:r>
            <a:endParaRPr lang="en-US" altLang="zh-CN" dirty="0"/>
          </a:p>
        </p:txBody>
      </p:sp>
      <p:sp>
        <p:nvSpPr>
          <p:cNvPr id="1558545" name="Text Box 17"/>
          <p:cNvSpPr txBox="1">
            <a:spLocks noChangeArrowheads="1"/>
          </p:cNvSpPr>
          <p:nvPr/>
        </p:nvSpPr>
        <p:spPr bwMode="auto">
          <a:xfrm>
            <a:off x="1399456" y="1340768"/>
            <a:ext cx="2763898" cy="461665"/>
          </a:xfrm>
          <a:prstGeom prst="rect">
            <a:avLst/>
          </a:prstGeom>
          <a:noFill/>
          <a:ln w="9525">
            <a:noFill/>
            <a:miter lim="800000"/>
            <a:headEnd/>
            <a:tailEnd/>
          </a:ln>
        </p:spPr>
        <p:txBody>
          <a:bodyPr wrap="none">
            <a:spAutoFit/>
          </a:bodyPr>
          <a:lstStyle/>
          <a:p>
            <a:pPr eaLnBrk="1" hangingPunct="1"/>
            <a:r>
              <a:rPr lang="zh-CN" altLang="en-US" dirty="0"/>
              <a:t>纳米存储</a:t>
            </a:r>
            <a:r>
              <a:rPr lang="en-US" altLang="zh-CN" dirty="0"/>
              <a:t>/</a:t>
            </a:r>
            <a:r>
              <a:rPr lang="zh-CN" altLang="en-US" dirty="0"/>
              <a:t>量子存储</a:t>
            </a:r>
            <a:endParaRPr lang="en-US" altLang="zh-CN" dirty="0"/>
          </a:p>
        </p:txBody>
      </p:sp>
      <p:sp>
        <p:nvSpPr>
          <p:cNvPr id="1558546" name="Text Box 18"/>
          <p:cNvSpPr txBox="1">
            <a:spLocks noChangeArrowheads="1"/>
          </p:cNvSpPr>
          <p:nvPr/>
        </p:nvSpPr>
        <p:spPr bwMode="auto">
          <a:xfrm>
            <a:off x="1111424" y="4481686"/>
            <a:ext cx="3336170" cy="461665"/>
          </a:xfrm>
          <a:prstGeom prst="rect">
            <a:avLst/>
          </a:prstGeom>
          <a:noFill/>
          <a:ln w="9525">
            <a:noFill/>
            <a:miter lim="800000"/>
            <a:headEnd/>
            <a:tailEnd/>
          </a:ln>
        </p:spPr>
        <p:txBody>
          <a:bodyPr wrap="none">
            <a:spAutoFit/>
          </a:bodyPr>
          <a:lstStyle/>
          <a:p>
            <a:pPr eaLnBrk="1" hangingPunct="1"/>
            <a:r>
              <a:rPr lang="zh-CN" altLang="en-US" dirty="0"/>
              <a:t>半导体存储</a:t>
            </a:r>
            <a:r>
              <a:rPr lang="en-US" altLang="zh-CN" dirty="0"/>
              <a:t>(ROM/RAM)</a:t>
            </a:r>
          </a:p>
        </p:txBody>
      </p:sp>
      <p:sp>
        <p:nvSpPr>
          <p:cNvPr id="1558547" name="Text Box 19"/>
          <p:cNvSpPr txBox="1">
            <a:spLocks noChangeArrowheads="1"/>
          </p:cNvSpPr>
          <p:nvPr/>
        </p:nvSpPr>
        <p:spPr bwMode="auto">
          <a:xfrm>
            <a:off x="4860032" y="1988840"/>
            <a:ext cx="3456384" cy="3453253"/>
          </a:xfrm>
          <a:prstGeom prst="rect">
            <a:avLst/>
          </a:prstGeom>
          <a:noFill/>
          <a:ln w="9525">
            <a:noFill/>
            <a:miter lim="800000"/>
            <a:headEnd/>
            <a:tailEnd/>
          </a:ln>
        </p:spPr>
        <p:txBody>
          <a:bodyPr wrap="square">
            <a:spAutoFit/>
          </a:bodyPr>
          <a:lstStyle/>
          <a:p>
            <a:pPr eaLnBrk="1" hangingPunct="1">
              <a:lnSpc>
                <a:spcPct val="130000"/>
              </a:lnSpc>
              <a:buFontTx/>
              <a:buChar char="•"/>
            </a:pPr>
            <a:r>
              <a:rPr lang="zh-CN" altLang="en-US" sz="2800" dirty="0"/>
              <a:t>体积越来越小</a:t>
            </a:r>
          </a:p>
          <a:p>
            <a:pPr eaLnBrk="1" hangingPunct="1">
              <a:lnSpc>
                <a:spcPct val="130000"/>
              </a:lnSpc>
              <a:buFontTx/>
              <a:buChar char="•"/>
            </a:pPr>
            <a:r>
              <a:rPr lang="zh-CN" altLang="en-US" sz="2800" dirty="0"/>
              <a:t>容量越来越大</a:t>
            </a:r>
          </a:p>
          <a:p>
            <a:pPr eaLnBrk="1" hangingPunct="1">
              <a:lnSpc>
                <a:spcPct val="130000"/>
              </a:lnSpc>
              <a:buFontTx/>
              <a:buChar char="•"/>
            </a:pPr>
            <a:r>
              <a:rPr lang="zh-CN" altLang="en-US" sz="2800" dirty="0"/>
              <a:t>访问速度越来越快</a:t>
            </a:r>
          </a:p>
          <a:p>
            <a:pPr eaLnBrk="1" hangingPunct="1">
              <a:lnSpc>
                <a:spcPct val="130000"/>
              </a:lnSpc>
              <a:buFontTx/>
              <a:buChar char="•"/>
            </a:pPr>
            <a:r>
              <a:rPr lang="zh-CN" altLang="en-US" sz="2800" dirty="0"/>
              <a:t>可靠性越来越高</a:t>
            </a:r>
          </a:p>
          <a:p>
            <a:pPr eaLnBrk="1" hangingPunct="1">
              <a:lnSpc>
                <a:spcPct val="130000"/>
              </a:lnSpc>
              <a:buFontTx/>
              <a:buChar char="•"/>
            </a:pPr>
            <a:r>
              <a:rPr lang="zh-CN" altLang="en-US" sz="2800" dirty="0"/>
              <a:t>功耗越来越低</a:t>
            </a:r>
          </a:p>
          <a:p>
            <a:pPr eaLnBrk="1" hangingPunct="1">
              <a:lnSpc>
                <a:spcPct val="130000"/>
              </a:lnSpc>
              <a:buFontTx/>
              <a:buChar char="•"/>
            </a:pPr>
            <a:r>
              <a:rPr lang="zh-CN" altLang="en-US" sz="2800" dirty="0"/>
              <a:t>持久性越来越好</a:t>
            </a:r>
            <a:endParaRPr lang="en-US" altLang="zh-CN" sz="2800" dirty="0"/>
          </a:p>
        </p:txBody>
      </p:sp>
      <p:sp>
        <p:nvSpPr>
          <p:cNvPr id="80919" name="Text Box 16"/>
          <p:cNvSpPr txBox="1">
            <a:spLocks noChangeArrowheads="1"/>
          </p:cNvSpPr>
          <p:nvPr/>
        </p:nvSpPr>
        <p:spPr bwMode="auto">
          <a:xfrm>
            <a:off x="323850" y="188913"/>
            <a:ext cx="4191000" cy="83026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(4) </a:t>
            </a:r>
            <a:r>
              <a:rPr lang="zh-CN" altLang="en-US" sz="2000">
                <a:ea typeface="华文中宋" pitchFamily="2" charset="-122"/>
              </a:rPr>
              <a:t>怎样解决大规模快速存储问题？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58532"/>
                                        </p:tgtEl>
                                        <p:attrNameLst>
                                          <p:attrName>style.visibility</p:attrName>
                                        </p:attrNameLst>
                                      </p:cBhvr>
                                      <p:to>
                                        <p:strVal val="visible"/>
                                      </p:to>
                                    </p:set>
                                    <p:anim calcmode="lin" valueType="num">
                                      <p:cBhvr additive="base">
                                        <p:cTn id="11" dur="500" fill="hold"/>
                                        <p:tgtEl>
                                          <p:spTgt spid="1558532"/>
                                        </p:tgtEl>
                                        <p:attrNameLst>
                                          <p:attrName>ppt_x</p:attrName>
                                        </p:attrNameLst>
                                      </p:cBhvr>
                                      <p:tavLst>
                                        <p:tav tm="0">
                                          <p:val>
                                            <p:strVal val="#ppt_x"/>
                                          </p:val>
                                        </p:tav>
                                        <p:tav tm="100000">
                                          <p:val>
                                            <p:strVal val="#ppt_x"/>
                                          </p:val>
                                        </p:tav>
                                      </p:tavLst>
                                    </p:anim>
                                    <p:anim calcmode="lin" valueType="num">
                                      <p:cBhvr additive="base">
                                        <p:cTn id="12" dur="500" fill="hold"/>
                                        <p:tgtEl>
                                          <p:spTgt spid="15585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58538"/>
                                        </p:tgtEl>
                                        <p:attrNameLst>
                                          <p:attrName>style.visibility</p:attrName>
                                        </p:attrNameLst>
                                      </p:cBhvr>
                                      <p:to>
                                        <p:strVal val="visible"/>
                                      </p:to>
                                    </p:set>
                                    <p:anim calcmode="lin" valueType="num">
                                      <p:cBhvr additive="base">
                                        <p:cTn id="15" dur="500" fill="hold"/>
                                        <p:tgtEl>
                                          <p:spTgt spid="1558538"/>
                                        </p:tgtEl>
                                        <p:attrNameLst>
                                          <p:attrName>ppt_x</p:attrName>
                                        </p:attrNameLst>
                                      </p:cBhvr>
                                      <p:tavLst>
                                        <p:tav tm="0">
                                          <p:val>
                                            <p:strVal val="#ppt_x"/>
                                          </p:val>
                                        </p:tav>
                                        <p:tav tm="100000">
                                          <p:val>
                                            <p:strVal val="#ppt_x"/>
                                          </p:val>
                                        </p:tav>
                                      </p:tavLst>
                                    </p:anim>
                                    <p:anim calcmode="lin" valueType="num">
                                      <p:cBhvr additive="base">
                                        <p:cTn id="16" dur="500" fill="hold"/>
                                        <p:tgtEl>
                                          <p:spTgt spid="1558538"/>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558544"/>
                                        </p:tgtEl>
                                        <p:attrNameLst>
                                          <p:attrName>style.visibility</p:attrName>
                                        </p:attrNameLst>
                                      </p:cBhvr>
                                      <p:to>
                                        <p:strVal val="visible"/>
                                      </p:to>
                                    </p:set>
                                    <p:anim calcmode="lin" valueType="num">
                                      <p:cBhvr additive="base">
                                        <p:cTn id="20" dur="500" fill="hold"/>
                                        <p:tgtEl>
                                          <p:spTgt spid="1558544"/>
                                        </p:tgtEl>
                                        <p:attrNameLst>
                                          <p:attrName>ppt_x</p:attrName>
                                        </p:attrNameLst>
                                      </p:cBhvr>
                                      <p:tavLst>
                                        <p:tav tm="0">
                                          <p:val>
                                            <p:strVal val="#ppt_x"/>
                                          </p:val>
                                        </p:tav>
                                        <p:tav tm="100000">
                                          <p:val>
                                            <p:strVal val="#ppt_x"/>
                                          </p:val>
                                        </p:tav>
                                      </p:tavLst>
                                    </p:anim>
                                    <p:anim calcmode="lin" valueType="num">
                                      <p:cBhvr additive="base">
                                        <p:cTn id="21" dur="500" fill="hold"/>
                                        <p:tgtEl>
                                          <p:spTgt spid="1558544"/>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558541"/>
                                        </p:tgtEl>
                                        <p:attrNameLst>
                                          <p:attrName>style.visibility</p:attrName>
                                        </p:attrNameLst>
                                      </p:cBhvr>
                                      <p:to>
                                        <p:strVal val="visible"/>
                                      </p:to>
                                    </p:set>
                                    <p:anim calcmode="lin" valueType="num">
                                      <p:cBhvr additive="base">
                                        <p:cTn id="25" dur="500" fill="hold"/>
                                        <p:tgtEl>
                                          <p:spTgt spid="1558541"/>
                                        </p:tgtEl>
                                        <p:attrNameLst>
                                          <p:attrName>ppt_x</p:attrName>
                                        </p:attrNameLst>
                                      </p:cBhvr>
                                      <p:tavLst>
                                        <p:tav tm="0">
                                          <p:val>
                                            <p:strVal val="#ppt_x"/>
                                          </p:val>
                                        </p:tav>
                                        <p:tav tm="100000">
                                          <p:val>
                                            <p:strVal val="#ppt_x"/>
                                          </p:val>
                                        </p:tav>
                                      </p:tavLst>
                                    </p:anim>
                                    <p:anim calcmode="lin" valueType="num">
                                      <p:cBhvr additive="base">
                                        <p:cTn id="26" dur="500" fill="hold"/>
                                        <p:tgtEl>
                                          <p:spTgt spid="155854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58546"/>
                                        </p:tgtEl>
                                        <p:attrNameLst>
                                          <p:attrName>style.visibility</p:attrName>
                                        </p:attrNameLst>
                                      </p:cBhvr>
                                      <p:to>
                                        <p:strVal val="visible"/>
                                      </p:to>
                                    </p:set>
                                    <p:anim calcmode="lin" valueType="num">
                                      <p:cBhvr additive="base">
                                        <p:cTn id="31" dur="500" fill="hold"/>
                                        <p:tgtEl>
                                          <p:spTgt spid="1558546"/>
                                        </p:tgtEl>
                                        <p:attrNameLst>
                                          <p:attrName>ppt_x</p:attrName>
                                        </p:attrNameLst>
                                      </p:cBhvr>
                                      <p:tavLst>
                                        <p:tav tm="0">
                                          <p:val>
                                            <p:strVal val="#ppt_x"/>
                                          </p:val>
                                        </p:tav>
                                        <p:tav tm="100000">
                                          <p:val>
                                            <p:strVal val="#ppt_x"/>
                                          </p:val>
                                        </p:tav>
                                      </p:tavLst>
                                    </p:anim>
                                    <p:anim calcmode="lin" valueType="num">
                                      <p:cBhvr additive="base">
                                        <p:cTn id="32" dur="500" fill="hold"/>
                                        <p:tgtEl>
                                          <p:spTgt spid="155854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58542"/>
                                        </p:tgtEl>
                                        <p:attrNameLst>
                                          <p:attrName>style.visibility</p:attrName>
                                        </p:attrNameLst>
                                      </p:cBhvr>
                                      <p:to>
                                        <p:strVal val="visible"/>
                                      </p:to>
                                    </p:set>
                                    <p:anim calcmode="lin" valueType="num">
                                      <p:cBhvr additive="base">
                                        <p:cTn id="37" dur="500" fill="hold"/>
                                        <p:tgtEl>
                                          <p:spTgt spid="1558542"/>
                                        </p:tgtEl>
                                        <p:attrNameLst>
                                          <p:attrName>ppt_x</p:attrName>
                                        </p:attrNameLst>
                                      </p:cBhvr>
                                      <p:tavLst>
                                        <p:tav tm="0">
                                          <p:val>
                                            <p:strVal val="#ppt_x"/>
                                          </p:val>
                                        </p:tav>
                                        <p:tav tm="100000">
                                          <p:val>
                                            <p:strVal val="#ppt_x"/>
                                          </p:val>
                                        </p:tav>
                                      </p:tavLst>
                                    </p:anim>
                                    <p:anim calcmode="lin" valueType="num">
                                      <p:cBhvr additive="base">
                                        <p:cTn id="38" dur="500" fill="hold"/>
                                        <p:tgtEl>
                                          <p:spTgt spid="155854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58543"/>
                                        </p:tgtEl>
                                        <p:attrNameLst>
                                          <p:attrName>style.visibility</p:attrName>
                                        </p:attrNameLst>
                                      </p:cBhvr>
                                      <p:to>
                                        <p:strVal val="visible"/>
                                      </p:to>
                                    </p:set>
                                    <p:anim calcmode="lin" valueType="num">
                                      <p:cBhvr additive="base">
                                        <p:cTn id="43" dur="500" fill="hold"/>
                                        <p:tgtEl>
                                          <p:spTgt spid="1558543"/>
                                        </p:tgtEl>
                                        <p:attrNameLst>
                                          <p:attrName>ppt_x</p:attrName>
                                        </p:attrNameLst>
                                      </p:cBhvr>
                                      <p:tavLst>
                                        <p:tav tm="0">
                                          <p:val>
                                            <p:strVal val="#ppt_x"/>
                                          </p:val>
                                        </p:tav>
                                        <p:tav tm="100000">
                                          <p:val>
                                            <p:strVal val="#ppt_x"/>
                                          </p:val>
                                        </p:tav>
                                      </p:tavLst>
                                    </p:anim>
                                    <p:anim calcmode="lin" valueType="num">
                                      <p:cBhvr additive="base">
                                        <p:cTn id="44" dur="500" fill="hold"/>
                                        <p:tgtEl>
                                          <p:spTgt spid="155854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58540"/>
                                        </p:tgtEl>
                                        <p:attrNameLst>
                                          <p:attrName>style.visibility</p:attrName>
                                        </p:attrNameLst>
                                      </p:cBhvr>
                                      <p:to>
                                        <p:strVal val="visible"/>
                                      </p:to>
                                    </p:set>
                                    <p:anim calcmode="lin" valueType="num">
                                      <p:cBhvr additive="base">
                                        <p:cTn id="49" dur="500" fill="hold"/>
                                        <p:tgtEl>
                                          <p:spTgt spid="1558540"/>
                                        </p:tgtEl>
                                        <p:attrNameLst>
                                          <p:attrName>ppt_x</p:attrName>
                                        </p:attrNameLst>
                                      </p:cBhvr>
                                      <p:tavLst>
                                        <p:tav tm="0">
                                          <p:val>
                                            <p:strVal val="#ppt_x"/>
                                          </p:val>
                                        </p:tav>
                                        <p:tav tm="100000">
                                          <p:val>
                                            <p:strVal val="#ppt_x"/>
                                          </p:val>
                                        </p:tav>
                                      </p:tavLst>
                                    </p:anim>
                                    <p:anim calcmode="lin" valueType="num">
                                      <p:cBhvr additive="base">
                                        <p:cTn id="50" dur="500" fill="hold"/>
                                        <p:tgtEl>
                                          <p:spTgt spid="1558540"/>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58539"/>
                                        </p:tgtEl>
                                        <p:attrNameLst>
                                          <p:attrName>style.visibility</p:attrName>
                                        </p:attrNameLst>
                                      </p:cBhvr>
                                      <p:to>
                                        <p:strVal val="visible"/>
                                      </p:to>
                                    </p:set>
                                    <p:anim calcmode="lin" valueType="num">
                                      <p:cBhvr additive="base">
                                        <p:cTn id="55" dur="500" fill="hold"/>
                                        <p:tgtEl>
                                          <p:spTgt spid="1558539"/>
                                        </p:tgtEl>
                                        <p:attrNameLst>
                                          <p:attrName>ppt_x</p:attrName>
                                        </p:attrNameLst>
                                      </p:cBhvr>
                                      <p:tavLst>
                                        <p:tav tm="0">
                                          <p:val>
                                            <p:strVal val="#ppt_x"/>
                                          </p:val>
                                        </p:tav>
                                        <p:tav tm="100000">
                                          <p:val>
                                            <p:strVal val="#ppt_x"/>
                                          </p:val>
                                        </p:tav>
                                      </p:tavLst>
                                    </p:anim>
                                    <p:anim calcmode="lin" valueType="num">
                                      <p:cBhvr additive="base">
                                        <p:cTn id="56" dur="500" fill="hold"/>
                                        <p:tgtEl>
                                          <p:spTgt spid="1558539"/>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58545"/>
                                        </p:tgtEl>
                                        <p:attrNameLst>
                                          <p:attrName>style.visibility</p:attrName>
                                        </p:attrNameLst>
                                      </p:cBhvr>
                                      <p:to>
                                        <p:strVal val="visible"/>
                                      </p:to>
                                    </p:set>
                                    <p:anim calcmode="lin" valueType="num">
                                      <p:cBhvr additive="base">
                                        <p:cTn id="61" dur="500" fill="hold"/>
                                        <p:tgtEl>
                                          <p:spTgt spid="1558545"/>
                                        </p:tgtEl>
                                        <p:attrNameLst>
                                          <p:attrName>ppt_x</p:attrName>
                                        </p:attrNameLst>
                                      </p:cBhvr>
                                      <p:tavLst>
                                        <p:tav tm="0">
                                          <p:val>
                                            <p:strVal val="#ppt_x"/>
                                          </p:val>
                                        </p:tav>
                                        <p:tav tm="100000">
                                          <p:val>
                                            <p:strVal val="#ppt_x"/>
                                          </p:val>
                                        </p:tav>
                                      </p:tavLst>
                                    </p:anim>
                                    <p:anim calcmode="lin" valueType="num">
                                      <p:cBhvr additive="base">
                                        <p:cTn id="62" dur="500" fill="hold"/>
                                        <p:tgtEl>
                                          <p:spTgt spid="1558545"/>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58547"/>
                                        </p:tgtEl>
                                        <p:attrNameLst>
                                          <p:attrName>style.visibility</p:attrName>
                                        </p:attrNameLst>
                                      </p:cBhvr>
                                      <p:to>
                                        <p:strVal val="visible"/>
                                      </p:to>
                                    </p:set>
                                    <p:anim calcmode="lin" valueType="num">
                                      <p:cBhvr additive="base">
                                        <p:cTn id="67" dur="500" fill="hold"/>
                                        <p:tgtEl>
                                          <p:spTgt spid="1558547"/>
                                        </p:tgtEl>
                                        <p:attrNameLst>
                                          <p:attrName>ppt_x</p:attrName>
                                        </p:attrNameLst>
                                      </p:cBhvr>
                                      <p:tavLst>
                                        <p:tav tm="0">
                                          <p:val>
                                            <p:strVal val="#ppt_x"/>
                                          </p:val>
                                        </p:tav>
                                        <p:tav tm="100000">
                                          <p:val>
                                            <p:strVal val="#ppt_x"/>
                                          </p:val>
                                        </p:tav>
                                      </p:tavLst>
                                    </p:anim>
                                    <p:anim calcmode="lin" valueType="num">
                                      <p:cBhvr additive="base">
                                        <p:cTn id="68" dur="500" fill="hold"/>
                                        <p:tgtEl>
                                          <p:spTgt spid="1558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8532" grpId="0"/>
      <p:bldP spid="1558538" grpId="0" animBg="1"/>
      <p:bldP spid="1558539" grpId="0"/>
      <p:bldP spid="1558540" grpId="0"/>
      <p:bldP spid="1558541" grpId="0"/>
      <p:bldP spid="1558542" grpId="0"/>
      <p:bldP spid="1558543" grpId="0"/>
      <p:bldP spid="1558544" grpId="0"/>
      <p:bldP spid="1558545" grpId="0"/>
      <p:bldP spid="1558546" grpId="0"/>
      <p:bldP spid="15585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34925" y="1844675"/>
            <a:ext cx="5427663" cy="476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endParaRPr lang="en-US" altLang="zh-CN" sz="1800">
              <a:ea typeface="华文宋体" pitchFamily="2" charset="-122"/>
            </a:endParaRPr>
          </a:p>
        </p:txBody>
      </p:sp>
      <p:sp>
        <p:nvSpPr>
          <p:cNvPr id="1560579" name="Text Box 3"/>
          <p:cNvSpPr txBox="1">
            <a:spLocks noChangeArrowheads="1"/>
          </p:cNvSpPr>
          <p:nvPr/>
        </p:nvSpPr>
        <p:spPr bwMode="auto">
          <a:xfrm>
            <a:off x="3255963" y="6030913"/>
            <a:ext cx="1416050" cy="461962"/>
          </a:xfrm>
          <a:prstGeom prst="rect">
            <a:avLst/>
          </a:prstGeom>
          <a:noFill/>
          <a:ln w="9525">
            <a:noFill/>
            <a:miter lim="800000"/>
            <a:headEnd/>
            <a:tailEnd/>
          </a:ln>
        </p:spPr>
        <p:txBody>
          <a:bodyPr wrap="none">
            <a:spAutoFit/>
          </a:bodyPr>
          <a:lstStyle/>
          <a:p>
            <a:pPr eaLnBrk="1" hangingPunct="1"/>
            <a:r>
              <a:rPr lang="zh-CN" altLang="en-US"/>
              <a:t>输入设备</a:t>
            </a:r>
            <a:endParaRPr lang="en-US" altLang="zh-CN"/>
          </a:p>
        </p:txBody>
      </p:sp>
      <p:grpSp>
        <p:nvGrpSpPr>
          <p:cNvPr id="2" name="Group 4"/>
          <p:cNvGrpSpPr>
            <a:grpSpLocks/>
          </p:cNvGrpSpPr>
          <p:nvPr/>
        </p:nvGrpSpPr>
        <p:grpSpPr bwMode="auto">
          <a:xfrm>
            <a:off x="282575" y="1695450"/>
            <a:ext cx="8294688" cy="4679950"/>
            <a:chOff x="178" y="1068"/>
            <a:chExt cx="5225" cy="2948"/>
          </a:xfrm>
        </p:grpSpPr>
        <p:sp>
          <p:nvSpPr>
            <p:cNvPr id="82963" name="Line 5"/>
            <p:cNvSpPr>
              <a:spLocks noChangeShapeType="1"/>
            </p:cNvSpPr>
            <p:nvPr/>
          </p:nvSpPr>
          <p:spPr bwMode="auto">
            <a:xfrm>
              <a:off x="402" y="3790"/>
              <a:ext cx="4808" cy="0"/>
            </a:xfrm>
            <a:prstGeom prst="line">
              <a:avLst/>
            </a:prstGeom>
            <a:noFill/>
            <a:ln w="9525">
              <a:solidFill>
                <a:srgbClr val="CC0000"/>
              </a:solidFill>
              <a:round/>
              <a:headEnd/>
              <a:tailEnd type="triangle" w="med" len="med"/>
            </a:ln>
          </p:spPr>
          <p:txBody>
            <a:bodyPr/>
            <a:lstStyle/>
            <a:p>
              <a:endParaRPr lang="zh-CN" altLang="en-US"/>
            </a:p>
          </p:txBody>
        </p:sp>
        <p:sp>
          <p:nvSpPr>
            <p:cNvPr id="82964" name="Line 6"/>
            <p:cNvSpPr>
              <a:spLocks noChangeShapeType="1"/>
            </p:cNvSpPr>
            <p:nvPr/>
          </p:nvSpPr>
          <p:spPr bwMode="auto">
            <a:xfrm flipV="1">
              <a:off x="402" y="1068"/>
              <a:ext cx="0" cy="2722"/>
            </a:xfrm>
            <a:prstGeom prst="line">
              <a:avLst/>
            </a:prstGeom>
            <a:noFill/>
            <a:ln w="9525">
              <a:solidFill>
                <a:srgbClr val="CC0000"/>
              </a:solidFill>
              <a:round/>
              <a:headEnd/>
              <a:tailEnd type="triangle" w="med" len="med"/>
            </a:ln>
          </p:spPr>
          <p:txBody>
            <a:bodyPr/>
            <a:lstStyle/>
            <a:p>
              <a:endParaRPr lang="zh-CN" altLang="en-US"/>
            </a:p>
          </p:txBody>
        </p:sp>
        <p:sp>
          <p:nvSpPr>
            <p:cNvPr id="82965" name="Text Box 7"/>
            <p:cNvSpPr txBox="1">
              <a:spLocks noChangeArrowheads="1"/>
            </p:cNvSpPr>
            <p:nvPr/>
          </p:nvSpPr>
          <p:spPr bwMode="auto">
            <a:xfrm>
              <a:off x="5029" y="3804"/>
              <a:ext cx="374" cy="212"/>
            </a:xfrm>
            <a:prstGeom prst="rect">
              <a:avLst/>
            </a:prstGeom>
            <a:noFill/>
            <a:ln w="9525">
              <a:noFill/>
              <a:miter lim="800000"/>
              <a:headEnd/>
              <a:tailEnd/>
            </a:ln>
          </p:spPr>
          <p:txBody>
            <a:bodyPr wrap="none">
              <a:spAutoFit/>
            </a:bodyPr>
            <a:lstStyle/>
            <a:p>
              <a:pPr eaLnBrk="1" hangingPunct="1"/>
              <a:r>
                <a:rPr lang="zh-CN" altLang="en-US">
                  <a:solidFill>
                    <a:srgbClr val="CC0000"/>
                  </a:solidFill>
                </a:rPr>
                <a:t>类别</a:t>
              </a:r>
            </a:p>
          </p:txBody>
        </p:sp>
        <p:sp>
          <p:nvSpPr>
            <p:cNvPr id="82966" name="Text Box 8"/>
            <p:cNvSpPr txBox="1">
              <a:spLocks noChangeArrowheads="1"/>
            </p:cNvSpPr>
            <p:nvPr/>
          </p:nvSpPr>
          <p:spPr bwMode="auto">
            <a:xfrm>
              <a:off x="178" y="1159"/>
              <a:ext cx="270" cy="562"/>
            </a:xfrm>
            <a:prstGeom prst="rect">
              <a:avLst/>
            </a:prstGeom>
            <a:noFill/>
            <a:ln w="9525">
              <a:noFill/>
              <a:miter lim="800000"/>
              <a:headEnd/>
              <a:tailEnd/>
            </a:ln>
          </p:spPr>
          <p:txBody>
            <a:bodyPr vert="eaVert" wrap="none">
              <a:spAutoFit/>
            </a:bodyPr>
            <a:lstStyle/>
            <a:p>
              <a:pPr eaLnBrk="1" hangingPunct="1"/>
              <a:r>
                <a:rPr lang="zh-CN" altLang="en-US">
                  <a:solidFill>
                    <a:srgbClr val="CC0000"/>
                  </a:solidFill>
                </a:rPr>
                <a:t>发展水平</a:t>
              </a:r>
              <a:endParaRPr lang="en-US" altLang="zh-CN">
                <a:solidFill>
                  <a:srgbClr val="CC0000"/>
                </a:solidFill>
              </a:endParaRPr>
            </a:p>
          </p:txBody>
        </p:sp>
      </p:grpSp>
      <p:sp>
        <p:nvSpPr>
          <p:cNvPr id="1560585" name="Line 9"/>
          <p:cNvSpPr>
            <a:spLocks noChangeShapeType="1"/>
          </p:cNvSpPr>
          <p:nvPr/>
        </p:nvSpPr>
        <p:spPr bwMode="auto">
          <a:xfrm flipV="1">
            <a:off x="2414588" y="2008188"/>
            <a:ext cx="0" cy="4013200"/>
          </a:xfrm>
          <a:prstGeom prst="line">
            <a:avLst/>
          </a:prstGeom>
          <a:noFill/>
          <a:ln w="38100">
            <a:solidFill>
              <a:srgbClr val="FF0000"/>
            </a:solidFill>
            <a:round/>
            <a:headEnd/>
            <a:tailEnd type="triangle" w="med" len="med"/>
          </a:ln>
        </p:spPr>
        <p:txBody>
          <a:bodyPr/>
          <a:lstStyle/>
          <a:p>
            <a:endParaRPr lang="zh-CN" altLang="en-US"/>
          </a:p>
        </p:txBody>
      </p:sp>
      <p:sp>
        <p:nvSpPr>
          <p:cNvPr id="1560586" name="Text Box 10"/>
          <p:cNvSpPr txBox="1">
            <a:spLocks noChangeArrowheads="1"/>
          </p:cNvSpPr>
          <p:nvPr/>
        </p:nvSpPr>
        <p:spPr bwMode="auto">
          <a:xfrm>
            <a:off x="1931988" y="5300663"/>
            <a:ext cx="1163637" cy="646112"/>
          </a:xfrm>
          <a:prstGeom prst="rect">
            <a:avLst/>
          </a:prstGeom>
          <a:noFill/>
          <a:ln w="9525">
            <a:noFill/>
            <a:miter lim="800000"/>
            <a:headEnd/>
            <a:tailEnd/>
          </a:ln>
        </p:spPr>
        <p:txBody>
          <a:bodyPr wrap="none">
            <a:spAutoFit/>
          </a:bodyPr>
          <a:lstStyle/>
          <a:p>
            <a:pPr eaLnBrk="1" hangingPunct="1"/>
            <a:r>
              <a:rPr lang="zh-CN" altLang="en-US" sz="1800"/>
              <a:t>穿孔纸带</a:t>
            </a:r>
          </a:p>
          <a:p>
            <a:pPr eaLnBrk="1" hangingPunct="1"/>
            <a:r>
              <a:rPr lang="en-US" altLang="zh-CN" sz="1800">
                <a:solidFill>
                  <a:srgbClr val="0000CC"/>
                </a:solidFill>
              </a:rPr>
              <a:t>(0/1</a:t>
            </a:r>
            <a:r>
              <a:rPr lang="zh-CN" altLang="en-US" sz="1800">
                <a:solidFill>
                  <a:srgbClr val="0000CC"/>
                </a:solidFill>
              </a:rPr>
              <a:t>输入</a:t>
            </a:r>
            <a:r>
              <a:rPr lang="en-US" altLang="zh-CN" sz="1800">
                <a:solidFill>
                  <a:srgbClr val="0000CC"/>
                </a:solidFill>
              </a:rPr>
              <a:t>)</a:t>
            </a:r>
          </a:p>
        </p:txBody>
      </p:sp>
      <p:sp>
        <p:nvSpPr>
          <p:cNvPr id="1560587" name="Text Box 11"/>
          <p:cNvSpPr txBox="1">
            <a:spLocks noChangeArrowheads="1"/>
          </p:cNvSpPr>
          <p:nvPr/>
        </p:nvSpPr>
        <p:spPr bwMode="auto">
          <a:xfrm>
            <a:off x="1781175" y="4437063"/>
            <a:ext cx="1285875" cy="646112"/>
          </a:xfrm>
          <a:prstGeom prst="rect">
            <a:avLst/>
          </a:prstGeom>
          <a:noFill/>
          <a:ln w="9525">
            <a:noFill/>
            <a:miter lim="800000"/>
            <a:headEnd/>
            <a:tailEnd/>
          </a:ln>
        </p:spPr>
        <p:txBody>
          <a:bodyPr wrap="none">
            <a:spAutoFit/>
          </a:bodyPr>
          <a:lstStyle/>
          <a:p>
            <a:pPr algn="ctr" eaLnBrk="1" hangingPunct="1"/>
            <a:r>
              <a:rPr lang="zh-CN" altLang="en-US" sz="1800"/>
              <a:t>键盘输入</a:t>
            </a:r>
          </a:p>
          <a:p>
            <a:pPr algn="ctr" eaLnBrk="1" hangingPunct="1"/>
            <a:r>
              <a:rPr lang="en-US" altLang="zh-CN" sz="1800">
                <a:solidFill>
                  <a:srgbClr val="0000CC"/>
                </a:solidFill>
              </a:rPr>
              <a:t>(</a:t>
            </a:r>
            <a:r>
              <a:rPr lang="zh-CN" altLang="en-US" sz="1800">
                <a:solidFill>
                  <a:srgbClr val="0000CC"/>
                </a:solidFill>
              </a:rPr>
              <a:t>符号输入</a:t>
            </a:r>
            <a:r>
              <a:rPr lang="en-US" altLang="zh-CN" sz="1800">
                <a:solidFill>
                  <a:srgbClr val="0000CC"/>
                </a:solidFill>
              </a:rPr>
              <a:t>)</a:t>
            </a:r>
          </a:p>
        </p:txBody>
      </p:sp>
      <p:sp>
        <p:nvSpPr>
          <p:cNvPr id="1560588" name="Text Box 12"/>
          <p:cNvSpPr txBox="1">
            <a:spLocks noChangeArrowheads="1"/>
          </p:cNvSpPr>
          <p:nvPr/>
        </p:nvSpPr>
        <p:spPr bwMode="auto">
          <a:xfrm>
            <a:off x="1874838" y="3424238"/>
            <a:ext cx="1108075" cy="646112"/>
          </a:xfrm>
          <a:prstGeom prst="rect">
            <a:avLst/>
          </a:prstGeom>
          <a:noFill/>
          <a:ln w="9525">
            <a:noFill/>
            <a:miter lim="800000"/>
            <a:headEnd/>
            <a:tailEnd/>
          </a:ln>
        </p:spPr>
        <p:txBody>
          <a:bodyPr wrap="none">
            <a:spAutoFit/>
          </a:bodyPr>
          <a:lstStyle/>
          <a:p>
            <a:pPr algn="ctr" eaLnBrk="1" hangingPunct="1"/>
            <a:r>
              <a:rPr lang="zh-CN" altLang="en-US" sz="1800"/>
              <a:t>鼠标输入</a:t>
            </a:r>
          </a:p>
          <a:p>
            <a:pPr algn="ctr" eaLnBrk="1" hangingPunct="1"/>
            <a:r>
              <a:rPr lang="en-US" altLang="zh-CN" sz="1800">
                <a:solidFill>
                  <a:srgbClr val="0000CC"/>
                </a:solidFill>
              </a:rPr>
              <a:t>(</a:t>
            </a:r>
            <a:r>
              <a:rPr lang="zh-CN" altLang="en-US" sz="1800">
                <a:solidFill>
                  <a:srgbClr val="0000CC"/>
                </a:solidFill>
              </a:rPr>
              <a:t>点输入</a:t>
            </a:r>
            <a:r>
              <a:rPr lang="en-US" altLang="zh-CN" sz="1800">
                <a:solidFill>
                  <a:srgbClr val="0000CC"/>
                </a:solidFill>
              </a:rPr>
              <a:t>)</a:t>
            </a:r>
          </a:p>
        </p:txBody>
      </p:sp>
      <p:sp>
        <p:nvSpPr>
          <p:cNvPr id="1560589" name="Text Box 13"/>
          <p:cNvSpPr txBox="1">
            <a:spLocks noChangeArrowheads="1"/>
          </p:cNvSpPr>
          <p:nvPr/>
        </p:nvSpPr>
        <p:spPr bwMode="auto">
          <a:xfrm>
            <a:off x="1433513" y="2276475"/>
            <a:ext cx="2119312" cy="923925"/>
          </a:xfrm>
          <a:prstGeom prst="rect">
            <a:avLst/>
          </a:prstGeom>
          <a:noFill/>
          <a:ln w="9525">
            <a:noFill/>
            <a:miter lim="800000"/>
            <a:headEnd/>
            <a:tailEnd/>
          </a:ln>
        </p:spPr>
        <p:txBody>
          <a:bodyPr wrap="none">
            <a:spAutoFit/>
          </a:bodyPr>
          <a:lstStyle/>
          <a:p>
            <a:pPr algn="ctr" eaLnBrk="1" hangingPunct="1"/>
            <a:r>
              <a:rPr lang="zh-CN" altLang="en-US" sz="1800" dirty="0"/>
              <a:t>感知输入</a:t>
            </a:r>
          </a:p>
          <a:p>
            <a:pPr algn="ctr" eaLnBrk="1" hangingPunct="1"/>
            <a:r>
              <a:rPr lang="en-US" altLang="zh-CN" sz="1800" dirty="0">
                <a:solidFill>
                  <a:srgbClr val="0000CC"/>
                </a:solidFill>
              </a:rPr>
              <a:t>(</a:t>
            </a:r>
            <a:r>
              <a:rPr lang="zh-CN" altLang="en-US" sz="1800" dirty="0">
                <a:solidFill>
                  <a:srgbClr val="0000CC"/>
                </a:solidFill>
              </a:rPr>
              <a:t>接触式感知输入</a:t>
            </a:r>
          </a:p>
          <a:p>
            <a:pPr algn="ctr" eaLnBrk="1" hangingPunct="1"/>
            <a:r>
              <a:rPr lang="zh-CN" altLang="en-US" sz="1800" dirty="0">
                <a:solidFill>
                  <a:srgbClr val="0000CC"/>
                </a:solidFill>
              </a:rPr>
              <a:t>非接触式感知输入</a:t>
            </a:r>
            <a:r>
              <a:rPr lang="en-US" altLang="zh-CN" sz="1800" dirty="0">
                <a:solidFill>
                  <a:srgbClr val="0000CC"/>
                </a:solidFill>
              </a:rPr>
              <a:t>)</a:t>
            </a:r>
          </a:p>
        </p:txBody>
      </p:sp>
      <p:pic>
        <p:nvPicPr>
          <p:cNvPr id="1560590" name="Picture 14"/>
          <p:cNvPicPr>
            <a:picLocks noChangeAspect="1" noChangeArrowheads="1"/>
          </p:cNvPicPr>
          <p:nvPr/>
        </p:nvPicPr>
        <p:blipFill>
          <a:blip r:embed="rId4" cstate="print"/>
          <a:srcRect/>
          <a:stretch>
            <a:fillRect/>
          </a:stretch>
        </p:blipFill>
        <p:spPr bwMode="auto">
          <a:xfrm>
            <a:off x="4859338" y="4149725"/>
            <a:ext cx="2232025" cy="1055688"/>
          </a:xfrm>
          <a:prstGeom prst="rect">
            <a:avLst/>
          </a:prstGeom>
          <a:noFill/>
          <a:ln w="9525">
            <a:noFill/>
            <a:miter lim="800000"/>
            <a:headEnd/>
            <a:tailEnd/>
          </a:ln>
        </p:spPr>
      </p:pic>
      <p:pic>
        <p:nvPicPr>
          <p:cNvPr id="1560591" name="Picture 15"/>
          <p:cNvPicPr>
            <a:picLocks noChangeAspect="1" noChangeArrowheads="1"/>
          </p:cNvPicPr>
          <p:nvPr/>
        </p:nvPicPr>
        <p:blipFill>
          <a:blip r:embed="rId5" cstate="print"/>
          <a:srcRect/>
          <a:stretch>
            <a:fillRect/>
          </a:stretch>
        </p:blipFill>
        <p:spPr bwMode="auto">
          <a:xfrm>
            <a:off x="7380288" y="4437063"/>
            <a:ext cx="738187" cy="1520825"/>
          </a:xfrm>
          <a:prstGeom prst="rect">
            <a:avLst/>
          </a:prstGeom>
          <a:noFill/>
          <a:ln w="9525">
            <a:noFill/>
            <a:miter lim="800000"/>
            <a:headEnd/>
            <a:tailEnd/>
          </a:ln>
        </p:spPr>
      </p:pic>
      <p:pic>
        <p:nvPicPr>
          <p:cNvPr id="1560592" name="Picture 1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356100" y="2636838"/>
            <a:ext cx="1054100" cy="1187450"/>
          </a:xfrm>
          <a:prstGeom prst="rect">
            <a:avLst/>
          </a:prstGeom>
          <a:noFill/>
          <a:ln w="9525">
            <a:noFill/>
            <a:miter lim="800000"/>
            <a:headEnd/>
            <a:tailEnd/>
          </a:ln>
        </p:spPr>
      </p:pic>
      <p:pic>
        <p:nvPicPr>
          <p:cNvPr id="1560593" name="Picture 17"/>
          <p:cNvPicPr>
            <a:picLocks noChangeAspect="1" noChangeArrowheads="1"/>
          </p:cNvPicPr>
          <p:nvPr/>
        </p:nvPicPr>
        <p:blipFill>
          <a:blip r:embed="rId7" cstate="print"/>
          <a:srcRect/>
          <a:stretch>
            <a:fillRect/>
          </a:stretch>
        </p:blipFill>
        <p:spPr bwMode="auto">
          <a:xfrm>
            <a:off x="4932363" y="1484313"/>
            <a:ext cx="2665412" cy="1322387"/>
          </a:xfrm>
          <a:prstGeom prst="rect">
            <a:avLst/>
          </a:prstGeom>
          <a:noFill/>
          <a:ln w="9525">
            <a:noFill/>
            <a:miter lim="800000"/>
            <a:headEnd/>
            <a:tailEnd/>
          </a:ln>
        </p:spPr>
      </p:pic>
      <p:sp>
        <p:nvSpPr>
          <p:cNvPr id="82958" name="Text Box 18"/>
          <p:cNvSpPr txBox="1">
            <a:spLocks noChangeArrowheads="1"/>
          </p:cNvSpPr>
          <p:nvPr/>
        </p:nvSpPr>
        <p:spPr bwMode="auto">
          <a:xfrm>
            <a:off x="5940425" y="549275"/>
            <a:ext cx="14033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输入</a:t>
            </a:r>
            <a:r>
              <a:rPr lang="zh-CN" altLang="en-US">
                <a:ea typeface="华文中宋" pitchFamily="2" charset="-122"/>
              </a:rPr>
              <a:t>设备</a:t>
            </a:r>
            <a:endParaRPr lang="en-US" altLang="zh-CN">
              <a:ea typeface="华文中宋" pitchFamily="2" charset="-122"/>
            </a:endParaRPr>
          </a:p>
        </p:txBody>
      </p:sp>
      <p:grpSp>
        <p:nvGrpSpPr>
          <p:cNvPr id="3" name="Group 19"/>
          <p:cNvGrpSpPr>
            <a:grpSpLocks/>
          </p:cNvGrpSpPr>
          <p:nvPr/>
        </p:nvGrpSpPr>
        <p:grpSpPr bwMode="auto">
          <a:xfrm>
            <a:off x="6948488" y="2420938"/>
            <a:ext cx="1984375" cy="1571625"/>
            <a:chOff x="4422" y="1616"/>
            <a:chExt cx="1250" cy="990"/>
          </a:xfrm>
        </p:grpSpPr>
        <p:pic>
          <p:nvPicPr>
            <p:cNvPr id="82961" name="Picture 20"/>
            <p:cNvPicPr>
              <a:picLocks noChangeAspect="1" noChangeArrowheads="1"/>
            </p:cNvPicPr>
            <p:nvPr/>
          </p:nvPicPr>
          <p:blipFill>
            <a:blip r:embed="rId8" cstate="print"/>
            <a:srcRect/>
            <a:stretch>
              <a:fillRect/>
            </a:stretch>
          </p:blipFill>
          <p:spPr bwMode="auto">
            <a:xfrm>
              <a:off x="4422" y="1616"/>
              <a:ext cx="806" cy="990"/>
            </a:xfrm>
            <a:prstGeom prst="rect">
              <a:avLst/>
            </a:prstGeom>
            <a:noFill/>
            <a:ln w="9525" algn="ctr">
              <a:noFill/>
              <a:miter lim="800000"/>
              <a:headEnd/>
              <a:tailEnd/>
            </a:ln>
          </p:spPr>
        </p:pic>
        <p:pic>
          <p:nvPicPr>
            <p:cNvPr id="82962" name="Picture 21"/>
            <p:cNvPicPr>
              <a:picLocks noChangeAspect="1" noChangeArrowheads="1"/>
            </p:cNvPicPr>
            <p:nvPr/>
          </p:nvPicPr>
          <p:blipFill>
            <a:blip r:embed="rId9" cstate="print"/>
            <a:srcRect/>
            <a:stretch>
              <a:fillRect/>
            </a:stretch>
          </p:blipFill>
          <p:spPr bwMode="auto">
            <a:xfrm>
              <a:off x="5239" y="1706"/>
              <a:ext cx="433" cy="781"/>
            </a:xfrm>
            <a:prstGeom prst="rect">
              <a:avLst/>
            </a:prstGeom>
            <a:noFill/>
            <a:ln w="9525" algn="ctr">
              <a:noFill/>
              <a:miter lim="800000"/>
              <a:headEnd/>
              <a:tailEnd/>
            </a:ln>
          </p:spPr>
        </p:pic>
      </p:grpSp>
      <p:sp>
        <p:nvSpPr>
          <p:cNvPr id="82960" name="Text Box 16"/>
          <p:cNvSpPr txBox="1">
            <a:spLocks noChangeArrowheads="1"/>
          </p:cNvSpPr>
          <p:nvPr/>
        </p:nvSpPr>
        <p:spPr bwMode="auto">
          <a:xfrm>
            <a:off x="468313" y="260350"/>
            <a:ext cx="3098800" cy="798513"/>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(5) </a:t>
            </a:r>
            <a:r>
              <a:rPr lang="zh-CN" altLang="en-US" sz="2000">
                <a:ea typeface="华文中宋" pitchFamily="2" charset="-122"/>
              </a:rPr>
              <a:t>怎样解决输入问题？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60579"/>
                                        </p:tgtEl>
                                        <p:attrNameLst>
                                          <p:attrName>style.visibility</p:attrName>
                                        </p:attrNameLst>
                                      </p:cBhvr>
                                      <p:to>
                                        <p:strVal val="visible"/>
                                      </p:to>
                                    </p:set>
                                    <p:anim calcmode="lin" valueType="num">
                                      <p:cBhvr additive="base">
                                        <p:cTn id="11" dur="500" fill="hold"/>
                                        <p:tgtEl>
                                          <p:spTgt spid="1560579"/>
                                        </p:tgtEl>
                                        <p:attrNameLst>
                                          <p:attrName>ppt_x</p:attrName>
                                        </p:attrNameLst>
                                      </p:cBhvr>
                                      <p:tavLst>
                                        <p:tav tm="0">
                                          <p:val>
                                            <p:strVal val="#ppt_x"/>
                                          </p:val>
                                        </p:tav>
                                        <p:tav tm="100000">
                                          <p:val>
                                            <p:strVal val="#ppt_x"/>
                                          </p:val>
                                        </p:tav>
                                      </p:tavLst>
                                    </p:anim>
                                    <p:anim calcmode="lin" valueType="num">
                                      <p:cBhvr additive="base">
                                        <p:cTn id="12" dur="500" fill="hold"/>
                                        <p:tgtEl>
                                          <p:spTgt spid="15605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60585"/>
                                        </p:tgtEl>
                                        <p:attrNameLst>
                                          <p:attrName>style.visibility</p:attrName>
                                        </p:attrNameLst>
                                      </p:cBhvr>
                                      <p:to>
                                        <p:strVal val="visible"/>
                                      </p:to>
                                    </p:set>
                                    <p:anim calcmode="lin" valueType="num">
                                      <p:cBhvr additive="base">
                                        <p:cTn id="15" dur="500" fill="hold"/>
                                        <p:tgtEl>
                                          <p:spTgt spid="1560585"/>
                                        </p:tgtEl>
                                        <p:attrNameLst>
                                          <p:attrName>ppt_x</p:attrName>
                                        </p:attrNameLst>
                                      </p:cBhvr>
                                      <p:tavLst>
                                        <p:tav tm="0">
                                          <p:val>
                                            <p:strVal val="#ppt_x"/>
                                          </p:val>
                                        </p:tav>
                                        <p:tav tm="100000">
                                          <p:val>
                                            <p:strVal val="#ppt_x"/>
                                          </p:val>
                                        </p:tav>
                                      </p:tavLst>
                                    </p:anim>
                                    <p:anim calcmode="lin" valueType="num">
                                      <p:cBhvr additive="base">
                                        <p:cTn id="16" dur="500" fill="hold"/>
                                        <p:tgtEl>
                                          <p:spTgt spid="1560585"/>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60586"/>
                                        </p:tgtEl>
                                        <p:attrNameLst>
                                          <p:attrName>style.visibility</p:attrName>
                                        </p:attrNameLst>
                                      </p:cBhvr>
                                      <p:to>
                                        <p:strVal val="visible"/>
                                      </p:to>
                                    </p:set>
                                    <p:anim calcmode="lin" valueType="num">
                                      <p:cBhvr additive="base">
                                        <p:cTn id="21" dur="500" fill="hold"/>
                                        <p:tgtEl>
                                          <p:spTgt spid="1560586"/>
                                        </p:tgtEl>
                                        <p:attrNameLst>
                                          <p:attrName>ppt_x</p:attrName>
                                        </p:attrNameLst>
                                      </p:cBhvr>
                                      <p:tavLst>
                                        <p:tav tm="0">
                                          <p:val>
                                            <p:strVal val="#ppt_x"/>
                                          </p:val>
                                        </p:tav>
                                        <p:tav tm="100000">
                                          <p:val>
                                            <p:strVal val="#ppt_x"/>
                                          </p:val>
                                        </p:tav>
                                      </p:tavLst>
                                    </p:anim>
                                    <p:anim calcmode="lin" valueType="num">
                                      <p:cBhvr additive="base">
                                        <p:cTn id="22" dur="500" fill="hold"/>
                                        <p:tgtEl>
                                          <p:spTgt spid="1560586"/>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2" presetClass="entr" presetSubtype="4" fill="hold" nodeType="afterEffect">
                                  <p:stCondLst>
                                    <p:cond delay="0"/>
                                  </p:stCondLst>
                                  <p:childTnLst>
                                    <p:set>
                                      <p:cBhvr>
                                        <p:cTn id="25" dur="1" fill="hold">
                                          <p:stCondLst>
                                            <p:cond delay="0"/>
                                          </p:stCondLst>
                                        </p:cTn>
                                        <p:tgtEl>
                                          <p:spTgt spid="1560591"/>
                                        </p:tgtEl>
                                        <p:attrNameLst>
                                          <p:attrName>style.visibility</p:attrName>
                                        </p:attrNameLst>
                                      </p:cBhvr>
                                      <p:to>
                                        <p:strVal val="visible"/>
                                      </p:to>
                                    </p:set>
                                    <p:anim calcmode="lin" valueType="num">
                                      <p:cBhvr additive="base">
                                        <p:cTn id="26" dur="500" fill="hold"/>
                                        <p:tgtEl>
                                          <p:spTgt spid="1560591"/>
                                        </p:tgtEl>
                                        <p:attrNameLst>
                                          <p:attrName>ppt_x</p:attrName>
                                        </p:attrNameLst>
                                      </p:cBhvr>
                                      <p:tavLst>
                                        <p:tav tm="0">
                                          <p:val>
                                            <p:strVal val="#ppt_x"/>
                                          </p:val>
                                        </p:tav>
                                        <p:tav tm="100000">
                                          <p:val>
                                            <p:strVal val="#ppt_x"/>
                                          </p:val>
                                        </p:tav>
                                      </p:tavLst>
                                    </p:anim>
                                    <p:anim calcmode="lin" valueType="num">
                                      <p:cBhvr additive="base">
                                        <p:cTn id="27" dur="500" fill="hold"/>
                                        <p:tgtEl>
                                          <p:spTgt spid="1560591"/>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60587"/>
                                        </p:tgtEl>
                                        <p:attrNameLst>
                                          <p:attrName>style.visibility</p:attrName>
                                        </p:attrNameLst>
                                      </p:cBhvr>
                                      <p:to>
                                        <p:strVal val="visible"/>
                                      </p:to>
                                    </p:set>
                                    <p:anim calcmode="lin" valueType="num">
                                      <p:cBhvr additive="base">
                                        <p:cTn id="32" dur="500" fill="hold"/>
                                        <p:tgtEl>
                                          <p:spTgt spid="1560587"/>
                                        </p:tgtEl>
                                        <p:attrNameLst>
                                          <p:attrName>ppt_x</p:attrName>
                                        </p:attrNameLst>
                                      </p:cBhvr>
                                      <p:tavLst>
                                        <p:tav tm="0">
                                          <p:val>
                                            <p:strVal val="#ppt_x"/>
                                          </p:val>
                                        </p:tav>
                                        <p:tav tm="100000">
                                          <p:val>
                                            <p:strVal val="#ppt_x"/>
                                          </p:val>
                                        </p:tav>
                                      </p:tavLst>
                                    </p:anim>
                                    <p:anim calcmode="lin" valueType="num">
                                      <p:cBhvr additive="base">
                                        <p:cTn id="33" dur="500" fill="hold"/>
                                        <p:tgtEl>
                                          <p:spTgt spid="1560587"/>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500"/>
                            </p:stCondLst>
                            <p:childTnLst>
                              <p:par>
                                <p:cTn id="35" presetID="2" presetClass="entr" presetSubtype="4" fill="hold" nodeType="afterEffect">
                                  <p:stCondLst>
                                    <p:cond delay="0"/>
                                  </p:stCondLst>
                                  <p:childTnLst>
                                    <p:set>
                                      <p:cBhvr>
                                        <p:cTn id="36" dur="1" fill="hold">
                                          <p:stCondLst>
                                            <p:cond delay="0"/>
                                          </p:stCondLst>
                                        </p:cTn>
                                        <p:tgtEl>
                                          <p:spTgt spid="1560590"/>
                                        </p:tgtEl>
                                        <p:attrNameLst>
                                          <p:attrName>style.visibility</p:attrName>
                                        </p:attrNameLst>
                                      </p:cBhvr>
                                      <p:to>
                                        <p:strVal val="visible"/>
                                      </p:to>
                                    </p:set>
                                    <p:anim calcmode="lin" valueType="num">
                                      <p:cBhvr additive="base">
                                        <p:cTn id="37" dur="500" fill="hold"/>
                                        <p:tgtEl>
                                          <p:spTgt spid="1560590"/>
                                        </p:tgtEl>
                                        <p:attrNameLst>
                                          <p:attrName>ppt_x</p:attrName>
                                        </p:attrNameLst>
                                      </p:cBhvr>
                                      <p:tavLst>
                                        <p:tav tm="0">
                                          <p:val>
                                            <p:strVal val="#ppt_x"/>
                                          </p:val>
                                        </p:tav>
                                        <p:tav tm="100000">
                                          <p:val>
                                            <p:strVal val="#ppt_x"/>
                                          </p:val>
                                        </p:tav>
                                      </p:tavLst>
                                    </p:anim>
                                    <p:anim calcmode="lin" valueType="num">
                                      <p:cBhvr additive="base">
                                        <p:cTn id="38" dur="500" fill="hold"/>
                                        <p:tgtEl>
                                          <p:spTgt spid="156059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60588"/>
                                        </p:tgtEl>
                                        <p:attrNameLst>
                                          <p:attrName>style.visibility</p:attrName>
                                        </p:attrNameLst>
                                      </p:cBhvr>
                                      <p:to>
                                        <p:strVal val="visible"/>
                                      </p:to>
                                    </p:set>
                                    <p:anim calcmode="lin" valueType="num">
                                      <p:cBhvr additive="base">
                                        <p:cTn id="43" dur="500" fill="hold"/>
                                        <p:tgtEl>
                                          <p:spTgt spid="1560588"/>
                                        </p:tgtEl>
                                        <p:attrNameLst>
                                          <p:attrName>ppt_x</p:attrName>
                                        </p:attrNameLst>
                                      </p:cBhvr>
                                      <p:tavLst>
                                        <p:tav tm="0">
                                          <p:val>
                                            <p:strVal val="#ppt_x"/>
                                          </p:val>
                                        </p:tav>
                                        <p:tav tm="100000">
                                          <p:val>
                                            <p:strVal val="#ppt_x"/>
                                          </p:val>
                                        </p:tav>
                                      </p:tavLst>
                                    </p:anim>
                                    <p:anim calcmode="lin" valueType="num">
                                      <p:cBhvr additive="base">
                                        <p:cTn id="44" dur="500" fill="hold"/>
                                        <p:tgtEl>
                                          <p:spTgt spid="1560588"/>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500"/>
                            </p:stCondLst>
                            <p:childTnLst>
                              <p:par>
                                <p:cTn id="46" presetID="2" presetClass="entr" presetSubtype="4" fill="hold" nodeType="afterEffect">
                                  <p:stCondLst>
                                    <p:cond delay="0"/>
                                  </p:stCondLst>
                                  <p:childTnLst>
                                    <p:set>
                                      <p:cBhvr>
                                        <p:cTn id="47" dur="1" fill="hold">
                                          <p:stCondLst>
                                            <p:cond delay="0"/>
                                          </p:stCondLst>
                                        </p:cTn>
                                        <p:tgtEl>
                                          <p:spTgt spid="1560592"/>
                                        </p:tgtEl>
                                        <p:attrNameLst>
                                          <p:attrName>style.visibility</p:attrName>
                                        </p:attrNameLst>
                                      </p:cBhvr>
                                      <p:to>
                                        <p:strVal val="visible"/>
                                      </p:to>
                                    </p:set>
                                    <p:anim calcmode="lin" valueType="num">
                                      <p:cBhvr additive="base">
                                        <p:cTn id="48" dur="500" fill="hold"/>
                                        <p:tgtEl>
                                          <p:spTgt spid="1560592"/>
                                        </p:tgtEl>
                                        <p:attrNameLst>
                                          <p:attrName>ppt_x</p:attrName>
                                        </p:attrNameLst>
                                      </p:cBhvr>
                                      <p:tavLst>
                                        <p:tav tm="0">
                                          <p:val>
                                            <p:strVal val="#ppt_x"/>
                                          </p:val>
                                        </p:tav>
                                        <p:tav tm="100000">
                                          <p:val>
                                            <p:strVal val="#ppt_x"/>
                                          </p:val>
                                        </p:tav>
                                      </p:tavLst>
                                    </p:anim>
                                    <p:anim calcmode="lin" valueType="num">
                                      <p:cBhvr additive="base">
                                        <p:cTn id="49" dur="500" fill="hold"/>
                                        <p:tgtEl>
                                          <p:spTgt spid="1560592"/>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560589"/>
                                        </p:tgtEl>
                                        <p:attrNameLst>
                                          <p:attrName>style.visibility</p:attrName>
                                        </p:attrNameLst>
                                      </p:cBhvr>
                                      <p:to>
                                        <p:strVal val="visible"/>
                                      </p:to>
                                    </p:set>
                                    <p:anim calcmode="lin" valueType="num">
                                      <p:cBhvr additive="base">
                                        <p:cTn id="54" dur="500" fill="hold"/>
                                        <p:tgtEl>
                                          <p:spTgt spid="1560589"/>
                                        </p:tgtEl>
                                        <p:attrNameLst>
                                          <p:attrName>ppt_x</p:attrName>
                                        </p:attrNameLst>
                                      </p:cBhvr>
                                      <p:tavLst>
                                        <p:tav tm="0">
                                          <p:val>
                                            <p:strVal val="#ppt_x"/>
                                          </p:val>
                                        </p:tav>
                                        <p:tav tm="100000">
                                          <p:val>
                                            <p:strVal val="#ppt_x"/>
                                          </p:val>
                                        </p:tav>
                                      </p:tavLst>
                                    </p:anim>
                                    <p:anim calcmode="lin" valueType="num">
                                      <p:cBhvr additive="base">
                                        <p:cTn id="55" dur="500" fill="hold"/>
                                        <p:tgtEl>
                                          <p:spTgt spid="1560589"/>
                                        </p:tgtEl>
                                        <p:attrNameLst>
                                          <p:attrName>ppt_y</p:attrName>
                                        </p:attrNameLst>
                                      </p:cBhvr>
                                      <p:tavLst>
                                        <p:tav tm="0">
                                          <p:val>
                                            <p:strVal val="1+#ppt_h/2"/>
                                          </p:val>
                                        </p:tav>
                                        <p:tav tm="100000">
                                          <p:val>
                                            <p:strVal val="#ppt_y"/>
                                          </p:val>
                                        </p:tav>
                                      </p:tavLst>
                                    </p:anim>
                                  </p:childTnLst>
                                </p:cTn>
                              </p:par>
                            </p:childTnLst>
                          </p:cTn>
                        </p:par>
                        <p:par>
                          <p:cTn id="56" fill="hold" nodeType="afterGroup">
                            <p:stCondLst>
                              <p:cond delay="500"/>
                            </p:stCondLst>
                            <p:childTnLst>
                              <p:par>
                                <p:cTn id="57" presetID="2" presetClass="entr" presetSubtype="4" fill="hold" nodeType="afterEffect">
                                  <p:stCondLst>
                                    <p:cond delay="0"/>
                                  </p:stCondLst>
                                  <p:childTnLst>
                                    <p:set>
                                      <p:cBhvr>
                                        <p:cTn id="58" dur="1" fill="hold">
                                          <p:stCondLst>
                                            <p:cond delay="0"/>
                                          </p:stCondLst>
                                        </p:cTn>
                                        <p:tgtEl>
                                          <p:spTgt spid="1560593"/>
                                        </p:tgtEl>
                                        <p:attrNameLst>
                                          <p:attrName>style.visibility</p:attrName>
                                        </p:attrNameLst>
                                      </p:cBhvr>
                                      <p:to>
                                        <p:strVal val="visible"/>
                                      </p:to>
                                    </p:set>
                                    <p:anim calcmode="lin" valueType="num">
                                      <p:cBhvr additive="base">
                                        <p:cTn id="59" dur="500" fill="hold"/>
                                        <p:tgtEl>
                                          <p:spTgt spid="1560593"/>
                                        </p:tgtEl>
                                        <p:attrNameLst>
                                          <p:attrName>ppt_x</p:attrName>
                                        </p:attrNameLst>
                                      </p:cBhvr>
                                      <p:tavLst>
                                        <p:tav tm="0">
                                          <p:val>
                                            <p:strVal val="#ppt_x"/>
                                          </p:val>
                                        </p:tav>
                                        <p:tav tm="100000">
                                          <p:val>
                                            <p:strVal val="#ppt_x"/>
                                          </p:val>
                                        </p:tav>
                                      </p:tavLst>
                                    </p:anim>
                                    <p:anim calcmode="lin" valueType="num">
                                      <p:cBhvr additive="base">
                                        <p:cTn id="60" dur="500" fill="hold"/>
                                        <p:tgtEl>
                                          <p:spTgt spid="1560593"/>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1000"/>
                            </p:stCondLst>
                            <p:childTnLst>
                              <p:par>
                                <p:cTn id="62" presetID="2" presetClass="entr" presetSubtype="4"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ppt_x"/>
                                          </p:val>
                                        </p:tav>
                                        <p:tav tm="100000">
                                          <p:val>
                                            <p:strVal val="#ppt_x"/>
                                          </p:val>
                                        </p:tav>
                                      </p:tavLst>
                                    </p:anim>
                                    <p:anim calcmode="lin" valueType="num">
                                      <p:cBhvr additive="base">
                                        <p:cTn id="6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579" grpId="0"/>
      <p:bldP spid="1560585" grpId="0" animBg="1"/>
      <p:bldP spid="1560586" grpId="0"/>
      <p:bldP spid="1560587" grpId="0"/>
      <p:bldP spid="1560588" grpId="0"/>
      <p:bldP spid="156058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7" name="Text Box 3"/>
          <p:cNvSpPr txBox="1">
            <a:spLocks noChangeArrowheads="1"/>
          </p:cNvSpPr>
          <p:nvPr/>
        </p:nvSpPr>
        <p:spPr bwMode="auto">
          <a:xfrm>
            <a:off x="1565275" y="6016625"/>
            <a:ext cx="1368425" cy="708025"/>
          </a:xfrm>
          <a:prstGeom prst="rect">
            <a:avLst/>
          </a:prstGeom>
          <a:noFill/>
          <a:ln w="9525">
            <a:noFill/>
            <a:miter lim="800000"/>
            <a:headEnd/>
            <a:tailEnd/>
          </a:ln>
        </p:spPr>
        <p:txBody>
          <a:bodyPr>
            <a:spAutoFit/>
          </a:bodyPr>
          <a:lstStyle/>
          <a:p>
            <a:pPr algn="ctr" eaLnBrk="1" hangingPunct="1"/>
            <a:r>
              <a:rPr lang="zh-CN" altLang="en-US" sz="2000">
                <a:solidFill>
                  <a:srgbClr val="0000CC"/>
                </a:solidFill>
              </a:rPr>
              <a:t>输出设备</a:t>
            </a:r>
          </a:p>
          <a:p>
            <a:pPr algn="ctr" eaLnBrk="1" hangingPunct="1"/>
            <a:r>
              <a:rPr lang="en-US" altLang="zh-CN" sz="2000">
                <a:solidFill>
                  <a:srgbClr val="0000CC"/>
                </a:solidFill>
              </a:rPr>
              <a:t>(</a:t>
            </a:r>
            <a:r>
              <a:rPr lang="zh-CN" altLang="en-US" sz="2000">
                <a:solidFill>
                  <a:srgbClr val="C00000"/>
                </a:solidFill>
              </a:rPr>
              <a:t>显示器</a:t>
            </a:r>
            <a:r>
              <a:rPr lang="en-US" altLang="zh-CN" sz="2000">
                <a:solidFill>
                  <a:srgbClr val="0000CC"/>
                </a:solidFill>
              </a:rPr>
              <a:t>)</a:t>
            </a:r>
          </a:p>
        </p:txBody>
      </p:sp>
      <p:grpSp>
        <p:nvGrpSpPr>
          <p:cNvPr id="2" name="Group 4"/>
          <p:cNvGrpSpPr>
            <a:grpSpLocks/>
          </p:cNvGrpSpPr>
          <p:nvPr/>
        </p:nvGrpSpPr>
        <p:grpSpPr bwMode="auto">
          <a:xfrm>
            <a:off x="282575" y="1695450"/>
            <a:ext cx="8294688" cy="4679950"/>
            <a:chOff x="178" y="1068"/>
            <a:chExt cx="5225" cy="2948"/>
          </a:xfrm>
        </p:grpSpPr>
        <p:sp>
          <p:nvSpPr>
            <p:cNvPr id="85013" name="Line 5"/>
            <p:cNvSpPr>
              <a:spLocks noChangeShapeType="1"/>
            </p:cNvSpPr>
            <p:nvPr/>
          </p:nvSpPr>
          <p:spPr bwMode="auto">
            <a:xfrm>
              <a:off x="402" y="3790"/>
              <a:ext cx="4808" cy="0"/>
            </a:xfrm>
            <a:prstGeom prst="line">
              <a:avLst/>
            </a:prstGeom>
            <a:noFill/>
            <a:ln w="9525">
              <a:solidFill>
                <a:srgbClr val="CC0000"/>
              </a:solidFill>
              <a:round/>
              <a:headEnd/>
              <a:tailEnd type="triangle" w="med" len="med"/>
            </a:ln>
          </p:spPr>
          <p:txBody>
            <a:bodyPr/>
            <a:lstStyle/>
            <a:p>
              <a:endParaRPr lang="zh-CN" altLang="en-US"/>
            </a:p>
          </p:txBody>
        </p:sp>
        <p:sp>
          <p:nvSpPr>
            <p:cNvPr id="85014" name="Line 6"/>
            <p:cNvSpPr>
              <a:spLocks noChangeShapeType="1"/>
            </p:cNvSpPr>
            <p:nvPr/>
          </p:nvSpPr>
          <p:spPr bwMode="auto">
            <a:xfrm flipV="1">
              <a:off x="402" y="1068"/>
              <a:ext cx="0" cy="2722"/>
            </a:xfrm>
            <a:prstGeom prst="line">
              <a:avLst/>
            </a:prstGeom>
            <a:noFill/>
            <a:ln w="9525">
              <a:solidFill>
                <a:srgbClr val="CC0000"/>
              </a:solidFill>
              <a:round/>
              <a:headEnd/>
              <a:tailEnd type="triangle" w="med" len="med"/>
            </a:ln>
          </p:spPr>
          <p:txBody>
            <a:bodyPr/>
            <a:lstStyle/>
            <a:p>
              <a:endParaRPr lang="zh-CN" altLang="en-US"/>
            </a:p>
          </p:txBody>
        </p:sp>
        <p:sp>
          <p:nvSpPr>
            <p:cNvPr id="85015" name="Text Box 7"/>
            <p:cNvSpPr txBox="1">
              <a:spLocks noChangeArrowheads="1"/>
            </p:cNvSpPr>
            <p:nvPr/>
          </p:nvSpPr>
          <p:spPr bwMode="auto">
            <a:xfrm>
              <a:off x="5029" y="3804"/>
              <a:ext cx="374" cy="212"/>
            </a:xfrm>
            <a:prstGeom prst="rect">
              <a:avLst/>
            </a:prstGeom>
            <a:noFill/>
            <a:ln w="9525">
              <a:noFill/>
              <a:miter lim="800000"/>
              <a:headEnd/>
              <a:tailEnd/>
            </a:ln>
          </p:spPr>
          <p:txBody>
            <a:bodyPr wrap="none">
              <a:spAutoFit/>
            </a:bodyPr>
            <a:lstStyle/>
            <a:p>
              <a:pPr eaLnBrk="1" hangingPunct="1"/>
              <a:r>
                <a:rPr lang="zh-CN" altLang="en-US">
                  <a:solidFill>
                    <a:srgbClr val="CC0000"/>
                  </a:solidFill>
                </a:rPr>
                <a:t>类别</a:t>
              </a:r>
            </a:p>
          </p:txBody>
        </p:sp>
        <p:sp>
          <p:nvSpPr>
            <p:cNvPr id="85016" name="Text Box 8"/>
            <p:cNvSpPr txBox="1">
              <a:spLocks noChangeArrowheads="1"/>
            </p:cNvSpPr>
            <p:nvPr/>
          </p:nvSpPr>
          <p:spPr bwMode="auto">
            <a:xfrm>
              <a:off x="178" y="1159"/>
              <a:ext cx="270" cy="562"/>
            </a:xfrm>
            <a:prstGeom prst="rect">
              <a:avLst/>
            </a:prstGeom>
            <a:noFill/>
            <a:ln w="9525">
              <a:noFill/>
              <a:miter lim="800000"/>
              <a:headEnd/>
              <a:tailEnd/>
            </a:ln>
          </p:spPr>
          <p:txBody>
            <a:bodyPr vert="eaVert" wrap="none">
              <a:spAutoFit/>
            </a:bodyPr>
            <a:lstStyle/>
            <a:p>
              <a:pPr eaLnBrk="1" hangingPunct="1"/>
              <a:r>
                <a:rPr lang="zh-CN" altLang="en-US">
                  <a:solidFill>
                    <a:srgbClr val="CC0000"/>
                  </a:solidFill>
                </a:rPr>
                <a:t>发展水平</a:t>
              </a:r>
              <a:endParaRPr lang="en-US" altLang="zh-CN">
                <a:solidFill>
                  <a:srgbClr val="CC0000"/>
                </a:solidFill>
              </a:endParaRPr>
            </a:p>
          </p:txBody>
        </p:sp>
      </p:grpSp>
      <p:sp>
        <p:nvSpPr>
          <p:cNvPr id="1562633" name="Line 9"/>
          <p:cNvSpPr>
            <a:spLocks noChangeShapeType="1"/>
          </p:cNvSpPr>
          <p:nvPr/>
        </p:nvSpPr>
        <p:spPr bwMode="auto">
          <a:xfrm flipV="1">
            <a:off x="2214563" y="2008188"/>
            <a:ext cx="0" cy="4013200"/>
          </a:xfrm>
          <a:prstGeom prst="line">
            <a:avLst/>
          </a:prstGeom>
          <a:noFill/>
          <a:ln w="38100">
            <a:solidFill>
              <a:srgbClr val="FF0000"/>
            </a:solidFill>
            <a:round/>
            <a:headEnd/>
            <a:tailEnd type="triangle" w="med" len="med"/>
          </a:ln>
        </p:spPr>
        <p:txBody>
          <a:bodyPr/>
          <a:lstStyle/>
          <a:p>
            <a:endParaRPr lang="zh-CN" altLang="en-US"/>
          </a:p>
        </p:txBody>
      </p:sp>
      <p:sp>
        <p:nvSpPr>
          <p:cNvPr id="1562634" name="Text Box 10"/>
          <p:cNvSpPr txBox="1">
            <a:spLocks noChangeArrowheads="1"/>
          </p:cNvSpPr>
          <p:nvPr/>
        </p:nvSpPr>
        <p:spPr bwMode="auto">
          <a:xfrm>
            <a:off x="898525" y="5159375"/>
            <a:ext cx="2900363" cy="646113"/>
          </a:xfrm>
          <a:prstGeom prst="rect">
            <a:avLst/>
          </a:prstGeom>
          <a:noFill/>
          <a:ln w="9525">
            <a:noFill/>
            <a:miter lim="800000"/>
            <a:headEnd/>
            <a:tailEnd/>
          </a:ln>
        </p:spPr>
        <p:txBody>
          <a:bodyPr wrap="none">
            <a:spAutoFit/>
          </a:bodyPr>
          <a:lstStyle/>
          <a:p>
            <a:pPr algn="ctr" eaLnBrk="1" hangingPunct="1"/>
            <a:r>
              <a:rPr lang="en-US" altLang="zh-CN" sz="1800">
                <a:solidFill>
                  <a:srgbClr val="0000CC"/>
                </a:solidFill>
              </a:rPr>
              <a:t>CRT</a:t>
            </a:r>
            <a:r>
              <a:rPr lang="zh-CN" altLang="en-US" sz="1800">
                <a:solidFill>
                  <a:srgbClr val="0000CC"/>
                </a:solidFill>
              </a:rPr>
              <a:t>：阴极射线管</a:t>
            </a:r>
          </a:p>
          <a:p>
            <a:pPr algn="ctr" eaLnBrk="1" hangingPunct="1"/>
            <a:r>
              <a:rPr lang="en-US" altLang="zh-CN" sz="1800">
                <a:solidFill>
                  <a:srgbClr val="0000CC"/>
                </a:solidFill>
              </a:rPr>
              <a:t>(</a:t>
            </a:r>
            <a:r>
              <a:rPr lang="zh-CN" altLang="en-US" sz="1800">
                <a:solidFill>
                  <a:srgbClr val="0000CC"/>
                </a:solidFill>
              </a:rPr>
              <a:t>模拟显示器：</a:t>
            </a:r>
            <a:r>
              <a:rPr lang="zh-CN" altLang="en-US" sz="1800">
                <a:solidFill>
                  <a:srgbClr val="C00000"/>
                </a:solidFill>
              </a:rPr>
              <a:t>黑白与彩色</a:t>
            </a:r>
            <a:r>
              <a:rPr lang="en-US" altLang="zh-CN" sz="1800">
                <a:solidFill>
                  <a:srgbClr val="0000CC"/>
                </a:solidFill>
              </a:rPr>
              <a:t>)</a:t>
            </a:r>
          </a:p>
        </p:txBody>
      </p:sp>
      <p:sp>
        <p:nvSpPr>
          <p:cNvPr id="1562635" name="Text Box 11"/>
          <p:cNvSpPr txBox="1">
            <a:spLocks noChangeArrowheads="1"/>
          </p:cNvSpPr>
          <p:nvPr/>
        </p:nvSpPr>
        <p:spPr bwMode="auto">
          <a:xfrm>
            <a:off x="644525" y="4310063"/>
            <a:ext cx="3284538" cy="646112"/>
          </a:xfrm>
          <a:prstGeom prst="rect">
            <a:avLst/>
          </a:prstGeom>
          <a:noFill/>
          <a:ln w="9525">
            <a:noFill/>
            <a:miter lim="800000"/>
            <a:headEnd/>
            <a:tailEnd/>
          </a:ln>
        </p:spPr>
        <p:txBody>
          <a:bodyPr wrap="none">
            <a:spAutoFit/>
          </a:bodyPr>
          <a:lstStyle/>
          <a:p>
            <a:pPr algn="ctr" eaLnBrk="1" hangingPunct="1"/>
            <a:r>
              <a:rPr lang="en-US" altLang="zh-CN" sz="1800">
                <a:solidFill>
                  <a:srgbClr val="0000CC"/>
                </a:solidFill>
              </a:rPr>
              <a:t>CRT: </a:t>
            </a:r>
            <a:r>
              <a:rPr lang="zh-CN" altLang="en-US" sz="1800">
                <a:solidFill>
                  <a:srgbClr val="0000CC"/>
                </a:solidFill>
              </a:rPr>
              <a:t>字符发生器</a:t>
            </a:r>
            <a:endParaRPr lang="en-US" altLang="zh-CN" sz="1800">
              <a:solidFill>
                <a:srgbClr val="0000CC"/>
              </a:solidFill>
            </a:endParaRPr>
          </a:p>
          <a:p>
            <a:pPr algn="ctr" eaLnBrk="1" hangingPunct="1"/>
            <a:r>
              <a:rPr lang="en-US" altLang="zh-CN" sz="1800">
                <a:solidFill>
                  <a:srgbClr val="0000CC"/>
                </a:solidFill>
              </a:rPr>
              <a:t>(</a:t>
            </a:r>
            <a:r>
              <a:rPr lang="zh-CN" altLang="en-US" sz="1800">
                <a:solidFill>
                  <a:srgbClr val="0000CC"/>
                </a:solidFill>
              </a:rPr>
              <a:t>向量式模拟显示器</a:t>
            </a:r>
            <a:r>
              <a:rPr lang="en-US" altLang="zh-CN" sz="1800">
                <a:solidFill>
                  <a:srgbClr val="0000CC"/>
                </a:solidFill>
              </a:rPr>
              <a:t>: </a:t>
            </a:r>
            <a:r>
              <a:rPr lang="zh-CN" altLang="en-US" sz="1800">
                <a:solidFill>
                  <a:srgbClr val="C00000"/>
                </a:solidFill>
              </a:rPr>
              <a:t>输出字符</a:t>
            </a:r>
            <a:r>
              <a:rPr lang="en-US" altLang="zh-CN" sz="1800">
                <a:solidFill>
                  <a:srgbClr val="0000CC"/>
                </a:solidFill>
              </a:rPr>
              <a:t>)</a:t>
            </a:r>
          </a:p>
        </p:txBody>
      </p:sp>
      <p:sp>
        <p:nvSpPr>
          <p:cNvPr id="1562636" name="Text Box 12"/>
          <p:cNvSpPr txBox="1">
            <a:spLocks noChangeArrowheads="1"/>
          </p:cNvSpPr>
          <p:nvPr/>
        </p:nvSpPr>
        <p:spPr bwMode="auto">
          <a:xfrm>
            <a:off x="762000" y="3573463"/>
            <a:ext cx="3054350" cy="646112"/>
          </a:xfrm>
          <a:prstGeom prst="rect">
            <a:avLst/>
          </a:prstGeom>
          <a:noFill/>
          <a:ln w="9525">
            <a:noFill/>
            <a:miter lim="800000"/>
            <a:headEnd/>
            <a:tailEnd/>
          </a:ln>
        </p:spPr>
        <p:txBody>
          <a:bodyPr wrap="none">
            <a:spAutoFit/>
          </a:bodyPr>
          <a:lstStyle/>
          <a:p>
            <a:pPr algn="ctr" eaLnBrk="1" hangingPunct="1"/>
            <a:r>
              <a:rPr lang="en-US" altLang="zh-CN" sz="1800">
                <a:solidFill>
                  <a:srgbClr val="0000CC"/>
                </a:solidFill>
              </a:rPr>
              <a:t>CRT: </a:t>
            </a:r>
            <a:r>
              <a:rPr lang="zh-CN" altLang="en-US" sz="1800">
                <a:solidFill>
                  <a:srgbClr val="0000CC"/>
                </a:solidFill>
              </a:rPr>
              <a:t>数字光栅扫描显示器</a:t>
            </a:r>
            <a:endParaRPr lang="en-US" altLang="zh-CN" sz="1800">
              <a:solidFill>
                <a:srgbClr val="0000CC"/>
              </a:solidFill>
            </a:endParaRPr>
          </a:p>
          <a:p>
            <a:pPr algn="ctr" eaLnBrk="1" hangingPunct="1"/>
            <a:r>
              <a:rPr lang="en-US" altLang="zh-CN" sz="1800">
                <a:solidFill>
                  <a:srgbClr val="0000CC"/>
                </a:solidFill>
              </a:rPr>
              <a:t>(</a:t>
            </a:r>
            <a:r>
              <a:rPr lang="zh-CN" altLang="en-US" sz="1800">
                <a:solidFill>
                  <a:srgbClr val="0000CC"/>
                </a:solidFill>
              </a:rPr>
              <a:t>基于内存的显示</a:t>
            </a:r>
            <a:r>
              <a:rPr lang="en-US" altLang="zh-CN" sz="1800">
                <a:solidFill>
                  <a:srgbClr val="0000CC"/>
                </a:solidFill>
              </a:rPr>
              <a:t>: </a:t>
            </a:r>
            <a:r>
              <a:rPr lang="zh-CN" altLang="en-US" sz="1800">
                <a:solidFill>
                  <a:srgbClr val="C00000"/>
                </a:solidFill>
              </a:rPr>
              <a:t>输出图形</a:t>
            </a:r>
            <a:r>
              <a:rPr lang="en-US" altLang="zh-CN" sz="1800">
                <a:solidFill>
                  <a:srgbClr val="0000CC"/>
                </a:solidFill>
              </a:rPr>
              <a:t>)</a:t>
            </a:r>
          </a:p>
        </p:txBody>
      </p:sp>
      <p:sp>
        <p:nvSpPr>
          <p:cNvPr id="1562637" name="Text Box 13"/>
          <p:cNvSpPr txBox="1">
            <a:spLocks noChangeArrowheads="1"/>
          </p:cNvSpPr>
          <p:nvPr/>
        </p:nvSpPr>
        <p:spPr bwMode="auto">
          <a:xfrm>
            <a:off x="1125538" y="2205038"/>
            <a:ext cx="2211387" cy="369887"/>
          </a:xfrm>
          <a:prstGeom prst="rect">
            <a:avLst/>
          </a:prstGeom>
          <a:noFill/>
          <a:ln w="9525">
            <a:noFill/>
            <a:miter lim="800000"/>
            <a:headEnd/>
            <a:tailEnd/>
          </a:ln>
        </p:spPr>
        <p:txBody>
          <a:bodyPr wrap="none">
            <a:spAutoFit/>
          </a:bodyPr>
          <a:lstStyle/>
          <a:p>
            <a:pPr algn="ctr" eaLnBrk="1" hangingPunct="1"/>
            <a:r>
              <a:rPr lang="en-US" altLang="zh-CN" sz="1800">
                <a:solidFill>
                  <a:srgbClr val="0000CC"/>
                </a:solidFill>
              </a:rPr>
              <a:t>3D</a:t>
            </a:r>
            <a:r>
              <a:rPr lang="zh-CN" altLang="en-US" sz="1800">
                <a:solidFill>
                  <a:srgbClr val="0000CC"/>
                </a:solidFill>
              </a:rPr>
              <a:t>显示器：</a:t>
            </a:r>
            <a:r>
              <a:rPr lang="en-US" altLang="zh-CN" sz="1800">
                <a:solidFill>
                  <a:srgbClr val="C00000"/>
                </a:solidFill>
              </a:rPr>
              <a:t>3</a:t>
            </a:r>
            <a:r>
              <a:rPr lang="zh-CN" altLang="en-US" sz="1800">
                <a:solidFill>
                  <a:srgbClr val="C00000"/>
                </a:solidFill>
              </a:rPr>
              <a:t>维图形</a:t>
            </a:r>
            <a:endParaRPr lang="en-US" altLang="zh-CN" sz="1800">
              <a:solidFill>
                <a:srgbClr val="C00000"/>
              </a:solidFill>
            </a:endParaRPr>
          </a:p>
        </p:txBody>
      </p:sp>
      <p:sp>
        <p:nvSpPr>
          <p:cNvPr id="1562638" name="Text Box 14"/>
          <p:cNvSpPr txBox="1">
            <a:spLocks noChangeArrowheads="1"/>
          </p:cNvSpPr>
          <p:nvPr/>
        </p:nvSpPr>
        <p:spPr bwMode="auto">
          <a:xfrm>
            <a:off x="998538" y="2771775"/>
            <a:ext cx="2492375" cy="646113"/>
          </a:xfrm>
          <a:prstGeom prst="rect">
            <a:avLst/>
          </a:prstGeom>
          <a:noFill/>
          <a:ln w="9525">
            <a:noFill/>
            <a:miter lim="800000"/>
            <a:headEnd/>
            <a:tailEnd/>
          </a:ln>
        </p:spPr>
        <p:txBody>
          <a:bodyPr wrap="none">
            <a:spAutoFit/>
          </a:bodyPr>
          <a:lstStyle/>
          <a:p>
            <a:pPr algn="ctr" eaLnBrk="1" hangingPunct="1"/>
            <a:r>
              <a:rPr lang="zh-CN" altLang="en-US" sz="1800">
                <a:solidFill>
                  <a:srgbClr val="0000CC"/>
                </a:solidFill>
              </a:rPr>
              <a:t>数字显示器：</a:t>
            </a:r>
            <a:r>
              <a:rPr lang="zh-CN" altLang="en-US" sz="1800">
                <a:solidFill>
                  <a:srgbClr val="C00000"/>
                </a:solidFill>
              </a:rPr>
              <a:t>高清图形</a:t>
            </a:r>
            <a:endParaRPr lang="en-US" altLang="zh-CN" sz="1800">
              <a:solidFill>
                <a:srgbClr val="C00000"/>
              </a:solidFill>
            </a:endParaRPr>
          </a:p>
          <a:p>
            <a:pPr algn="ctr" eaLnBrk="1" hangingPunct="1"/>
            <a:r>
              <a:rPr lang="en-US" altLang="zh-CN" sz="1800">
                <a:solidFill>
                  <a:srgbClr val="0000CC"/>
                </a:solidFill>
              </a:rPr>
              <a:t>(</a:t>
            </a:r>
            <a:r>
              <a:rPr lang="zh-CN" altLang="en-US" sz="1800">
                <a:solidFill>
                  <a:srgbClr val="0000CC"/>
                </a:solidFill>
              </a:rPr>
              <a:t>液晶、等离子技术</a:t>
            </a:r>
            <a:r>
              <a:rPr lang="en-US" altLang="zh-CN" sz="1800">
                <a:solidFill>
                  <a:srgbClr val="0000CC"/>
                </a:solidFill>
              </a:rPr>
              <a:t>)</a:t>
            </a:r>
          </a:p>
        </p:txBody>
      </p:sp>
      <p:grpSp>
        <p:nvGrpSpPr>
          <p:cNvPr id="85004" name="Group 17"/>
          <p:cNvGrpSpPr>
            <a:grpSpLocks/>
          </p:cNvGrpSpPr>
          <p:nvPr/>
        </p:nvGrpSpPr>
        <p:grpSpPr bwMode="auto">
          <a:xfrm>
            <a:off x="7253288" y="4508500"/>
            <a:ext cx="1422400" cy="1450975"/>
            <a:chOff x="2699" y="2614"/>
            <a:chExt cx="1318" cy="1648"/>
          </a:xfrm>
        </p:grpSpPr>
        <p:pic>
          <p:nvPicPr>
            <p:cNvPr id="85011" name="Picture 18" descr="pgf041213128"/>
            <p:cNvPicPr>
              <a:picLocks noChangeAspect="1" noChangeArrowheads="1"/>
            </p:cNvPicPr>
            <p:nvPr/>
          </p:nvPicPr>
          <p:blipFill>
            <a:blip r:embed="rId4" cstate="print"/>
            <a:srcRect/>
            <a:stretch>
              <a:fillRect/>
            </a:stretch>
          </p:blipFill>
          <p:spPr bwMode="auto">
            <a:xfrm>
              <a:off x="2699" y="2614"/>
              <a:ext cx="1200" cy="1200"/>
            </a:xfrm>
            <a:prstGeom prst="rect">
              <a:avLst/>
            </a:prstGeom>
            <a:noFill/>
            <a:ln w="9525">
              <a:noFill/>
              <a:miter lim="800000"/>
              <a:headEnd/>
              <a:tailEnd/>
            </a:ln>
          </p:spPr>
        </p:pic>
        <p:sp>
          <p:nvSpPr>
            <p:cNvPr id="85012" name="Text Box 19"/>
            <p:cNvSpPr txBox="1">
              <a:spLocks noChangeArrowheads="1"/>
            </p:cNvSpPr>
            <p:nvPr/>
          </p:nvSpPr>
          <p:spPr bwMode="auto">
            <a:xfrm>
              <a:off x="2925" y="3808"/>
              <a:ext cx="1092" cy="454"/>
            </a:xfrm>
            <a:prstGeom prst="rect">
              <a:avLst/>
            </a:prstGeom>
            <a:noFill/>
            <a:ln w="9525">
              <a:noFill/>
              <a:miter lim="800000"/>
              <a:headEnd/>
              <a:tailEnd/>
            </a:ln>
          </p:spPr>
          <p:txBody>
            <a:bodyPr wrap="none">
              <a:spAutoFit/>
            </a:bodyPr>
            <a:lstStyle/>
            <a:p>
              <a:pPr eaLnBrk="1" hangingPunct="1"/>
              <a:r>
                <a:rPr lang="en-US" altLang="zh-CN" sz="2000">
                  <a:solidFill>
                    <a:srgbClr val="FF5050"/>
                  </a:solidFill>
                </a:rPr>
                <a:t>GPU</a:t>
              </a:r>
              <a:r>
                <a:rPr lang="zh-CN" altLang="en-US" sz="2000">
                  <a:solidFill>
                    <a:srgbClr val="FF5050"/>
                  </a:solidFill>
                </a:rPr>
                <a:t>芯片</a:t>
              </a:r>
            </a:p>
          </p:txBody>
        </p:sp>
      </p:grpSp>
      <p:grpSp>
        <p:nvGrpSpPr>
          <p:cNvPr id="85005" name="Group 20"/>
          <p:cNvGrpSpPr>
            <a:grpSpLocks/>
          </p:cNvGrpSpPr>
          <p:nvPr/>
        </p:nvGrpSpPr>
        <p:grpSpPr bwMode="auto">
          <a:xfrm>
            <a:off x="6659563" y="1557338"/>
            <a:ext cx="2120900" cy="1489075"/>
            <a:chOff x="2714" y="2941"/>
            <a:chExt cx="1702" cy="1293"/>
          </a:xfrm>
        </p:grpSpPr>
        <p:pic>
          <p:nvPicPr>
            <p:cNvPr id="85009" name="Picture 21"/>
            <p:cNvPicPr>
              <a:picLocks noChangeAspect="1" noChangeArrowheads="1"/>
            </p:cNvPicPr>
            <p:nvPr/>
          </p:nvPicPr>
          <p:blipFill>
            <a:blip r:embed="rId5" cstate="print"/>
            <a:srcRect/>
            <a:stretch>
              <a:fillRect/>
            </a:stretch>
          </p:blipFill>
          <p:spPr bwMode="auto">
            <a:xfrm>
              <a:off x="2714" y="2941"/>
              <a:ext cx="1561" cy="943"/>
            </a:xfrm>
            <a:prstGeom prst="rect">
              <a:avLst/>
            </a:prstGeom>
            <a:noFill/>
            <a:ln w="9525">
              <a:noFill/>
              <a:miter lim="800000"/>
              <a:headEnd/>
              <a:tailEnd/>
            </a:ln>
          </p:spPr>
        </p:pic>
        <p:sp>
          <p:nvSpPr>
            <p:cNvPr id="85010" name="Rectangle 22"/>
            <p:cNvSpPr>
              <a:spLocks noChangeArrowheads="1"/>
            </p:cNvSpPr>
            <p:nvPr/>
          </p:nvSpPr>
          <p:spPr bwMode="auto">
            <a:xfrm>
              <a:off x="3033" y="3887"/>
              <a:ext cx="1383" cy="347"/>
            </a:xfrm>
            <a:prstGeom prst="rect">
              <a:avLst/>
            </a:prstGeom>
            <a:noFill/>
            <a:ln w="9525">
              <a:noFill/>
              <a:miter lim="800000"/>
              <a:headEnd/>
              <a:tailEnd/>
            </a:ln>
          </p:spPr>
          <p:txBody>
            <a:bodyPr wrap="none">
              <a:spAutoFit/>
            </a:bodyPr>
            <a:lstStyle/>
            <a:p>
              <a:pPr eaLnBrk="1" hangingPunct="1"/>
              <a:r>
                <a:rPr lang="zh-CN" altLang="en-US" sz="2000">
                  <a:solidFill>
                    <a:srgbClr val="FF5050"/>
                  </a:solidFill>
                </a:rPr>
                <a:t>多显示卡并联</a:t>
              </a:r>
              <a:endParaRPr lang="en-US" altLang="zh-CN" sz="2000">
                <a:solidFill>
                  <a:srgbClr val="FF5050"/>
                </a:solidFill>
              </a:endParaRPr>
            </a:p>
          </p:txBody>
        </p:sp>
      </p:grpSp>
      <p:sp>
        <p:nvSpPr>
          <p:cNvPr id="1562647" name="Text Box 23"/>
          <p:cNvSpPr txBox="1">
            <a:spLocks noChangeArrowheads="1"/>
          </p:cNvSpPr>
          <p:nvPr/>
        </p:nvSpPr>
        <p:spPr bwMode="auto">
          <a:xfrm>
            <a:off x="4139952" y="2636912"/>
            <a:ext cx="4464422" cy="2492990"/>
          </a:xfrm>
          <a:prstGeom prst="rect">
            <a:avLst/>
          </a:prstGeom>
          <a:noFill/>
          <a:ln w="9525">
            <a:noFill/>
            <a:miter lim="800000"/>
            <a:headEnd/>
            <a:tailEnd/>
          </a:ln>
        </p:spPr>
        <p:txBody>
          <a:bodyPr wrap="square">
            <a:spAutoFit/>
          </a:bodyPr>
          <a:lstStyle/>
          <a:p>
            <a:pPr eaLnBrk="1" hangingPunct="1">
              <a:lnSpc>
                <a:spcPct val="130000"/>
              </a:lnSpc>
              <a:buFontTx/>
              <a:buChar char="•"/>
            </a:pPr>
            <a:r>
              <a:rPr lang="zh-CN" altLang="en-US" sz="2000" dirty="0"/>
              <a:t>分辨率越来越高</a:t>
            </a:r>
            <a:endParaRPr lang="en-US" altLang="zh-CN" sz="2000" dirty="0"/>
          </a:p>
          <a:p>
            <a:pPr eaLnBrk="1" hangingPunct="1">
              <a:lnSpc>
                <a:spcPct val="130000"/>
              </a:lnSpc>
              <a:buFontTx/>
              <a:buChar char="•"/>
            </a:pPr>
            <a:r>
              <a:rPr lang="zh-CN" altLang="en-US" sz="2000" dirty="0"/>
              <a:t>颜色越来越逼真</a:t>
            </a:r>
            <a:endParaRPr lang="en-US" altLang="zh-CN" sz="2000" dirty="0"/>
          </a:p>
          <a:p>
            <a:pPr eaLnBrk="1" hangingPunct="1">
              <a:lnSpc>
                <a:spcPct val="130000"/>
              </a:lnSpc>
              <a:buFontTx/>
              <a:buChar char="•"/>
            </a:pPr>
            <a:r>
              <a:rPr lang="zh-CN" altLang="en-US" sz="2000" dirty="0"/>
              <a:t>显示速度越来越快</a:t>
            </a:r>
            <a:r>
              <a:rPr lang="en-US" altLang="zh-CN" sz="2000" dirty="0"/>
              <a:t>(</a:t>
            </a:r>
            <a:r>
              <a:rPr lang="zh-CN" altLang="en-US" sz="2000" dirty="0"/>
              <a:t>屏幕刷新速度和图形处理速度</a:t>
            </a:r>
            <a:r>
              <a:rPr lang="en-US" altLang="zh-CN" sz="2000" dirty="0"/>
              <a:t>)</a:t>
            </a:r>
          </a:p>
          <a:p>
            <a:pPr eaLnBrk="1" hangingPunct="1">
              <a:lnSpc>
                <a:spcPct val="130000"/>
              </a:lnSpc>
              <a:buFontTx/>
              <a:buChar char="•"/>
            </a:pPr>
            <a:r>
              <a:rPr lang="zh-CN" altLang="en-US" sz="2000" dirty="0"/>
              <a:t>越来越薄，越清晰</a:t>
            </a:r>
          </a:p>
          <a:p>
            <a:pPr eaLnBrk="1" hangingPunct="1">
              <a:lnSpc>
                <a:spcPct val="130000"/>
              </a:lnSpc>
              <a:buFontTx/>
              <a:buChar char="•"/>
            </a:pPr>
            <a:r>
              <a:rPr lang="zh-CN" altLang="en-US" sz="2000" dirty="0"/>
              <a:t>可视角度越来越接近平角</a:t>
            </a:r>
            <a:endParaRPr lang="en-US" altLang="zh-CN" sz="2000" dirty="0"/>
          </a:p>
        </p:txBody>
      </p:sp>
      <p:sp>
        <p:nvSpPr>
          <p:cNvPr id="85007" name="Text Box 24"/>
          <p:cNvSpPr txBox="1">
            <a:spLocks noChangeArrowheads="1"/>
          </p:cNvSpPr>
          <p:nvPr/>
        </p:nvSpPr>
        <p:spPr bwMode="auto">
          <a:xfrm>
            <a:off x="4572000" y="476250"/>
            <a:ext cx="3841750" cy="457200"/>
          </a:xfrm>
          <a:prstGeom prst="rect">
            <a:avLst/>
          </a:prstGeom>
          <a:noFill/>
          <a:ln w="9525">
            <a:noFill/>
            <a:miter lim="800000"/>
            <a:headEnd/>
            <a:tailEnd/>
          </a:ln>
        </p:spPr>
        <p:txBody>
          <a:bodyPr wrap="none">
            <a:spAutoFit/>
          </a:bodyPr>
          <a:lstStyle/>
          <a:p>
            <a:pPr eaLnBrk="1" hangingPunct="1"/>
            <a:r>
              <a:rPr lang="zh-CN" altLang="zh-CN">
                <a:ea typeface="华文中宋" pitchFamily="2" charset="-122"/>
              </a:rPr>
              <a:t>输出设备</a:t>
            </a:r>
            <a:r>
              <a:rPr lang="zh-CN" altLang="en-US">
                <a:ea typeface="华文中宋" pitchFamily="2" charset="-122"/>
              </a:rPr>
              <a:t>-</a:t>
            </a:r>
            <a:r>
              <a:rPr lang="en-US" altLang="zh-CN">
                <a:ea typeface="华文中宋" pitchFamily="2" charset="-122"/>
              </a:rPr>
              <a:t>--</a:t>
            </a:r>
            <a:r>
              <a:rPr lang="zh-CN" altLang="en-US">
                <a:ea typeface="华文中宋" pitchFamily="2" charset="-122"/>
              </a:rPr>
              <a:t>显示及显示控制</a:t>
            </a:r>
            <a:endParaRPr lang="en-US" altLang="zh-CN">
              <a:ea typeface="华文中宋" pitchFamily="2" charset="-122"/>
            </a:endParaRPr>
          </a:p>
        </p:txBody>
      </p:sp>
      <p:sp>
        <p:nvSpPr>
          <p:cNvPr id="85008" name="Text Box 16"/>
          <p:cNvSpPr txBox="1">
            <a:spLocks noChangeArrowheads="1"/>
          </p:cNvSpPr>
          <p:nvPr/>
        </p:nvSpPr>
        <p:spPr bwMode="auto">
          <a:xfrm>
            <a:off x="323850" y="188913"/>
            <a:ext cx="3098800"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(6) </a:t>
            </a:r>
            <a:r>
              <a:rPr lang="zh-CN" altLang="en-US" sz="2000">
                <a:ea typeface="华文中宋" pitchFamily="2" charset="-122"/>
              </a:rPr>
              <a:t>怎样解决输出问题？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62627"/>
                                        </p:tgtEl>
                                        <p:attrNameLst>
                                          <p:attrName>style.visibility</p:attrName>
                                        </p:attrNameLst>
                                      </p:cBhvr>
                                      <p:to>
                                        <p:strVal val="visible"/>
                                      </p:to>
                                    </p:set>
                                    <p:anim calcmode="lin" valueType="num">
                                      <p:cBhvr additive="base">
                                        <p:cTn id="11" dur="500" fill="hold"/>
                                        <p:tgtEl>
                                          <p:spTgt spid="1562627"/>
                                        </p:tgtEl>
                                        <p:attrNameLst>
                                          <p:attrName>ppt_x</p:attrName>
                                        </p:attrNameLst>
                                      </p:cBhvr>
                                      <p:tavLst>
                                        <p:tav tm="0">
                                          <p:val>
                                            <p:strVal val="#ppt_x"/>
                                          </p:val>
                                        </p:tav>
                                        <p:tav tm="100000">
                                          <p:val>
                                            <p:strVal val="#ppt_x"/>
                                          </p:val>
                                        </p:tav>
                                      </p:tavLst>
                                    </p:anim>
                                    <p:anim calcmode="lin" valueType="num">
                                      <p:cBhvr additive="base">
                                        <p:cTn id="12" dur="500" fill="hold"/>
                                        <p:tgtEl>
                                          <p:spTgt spid="15626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62633"/>
                                        </p:tgtEl>
                                        <p:attrNameLst>
                                          <p:attrName>style.visibility</p:attrName>
                                        </p:attrNameLst>
                                      </p:cBhvr>
                                      <p:to>
                                        <p:strVal val="visible"/>
                                      </p:to>
                                    </p:set>
                                    <p:anim calcmode="lin" valueType="num">
                                      <p:cBhvr additive="base">
                                        <p:cTn id="15" dur="500" fill="hold"/>
                                        <p:tgtEl>
                                          <p:spTgt spid="1562633"/>
                                        </p:tgtEl>
                                        <p:attrNameLst>
                                          <p:attrName>ppt_x</p:attrName>
                                        </p:attrNameLst>
                                      </p:cBhvr>
                                      <p:tavLst>
                                        <p:tav tm="0">
                                          <p:val>
                                            <p:strVal val="#ppt_x"/>
                                          </p:val>
                                        </p:tav>
                                        <p:tav tm="100000">
                                          <p:val>
                                            <p:strVal val="#ppt_x"/>
                                          </p:val>
                                        </p:tav>
                                      </p:tavLst>
                                    </p:anim>
                                    <p:anim calcmode="lin" valueType="num">
                                      <p:cBhvr additive="base">
                                        <p:cTn id="16" dur="500" fill="hold"/>
                                        <p:tgtEl>
                                          <p:spTgt spid="156263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62634"/>
                                        </p:tgtEl>
                                        <p:attrNameLst>
                                          <p:attrName>style.visibility</p:attrName>
                                        </p:attrNameLst>
                                      </p:cBhvr>
                                      <p:to>
                                        <p:strVal val="visible"/>
                                      </p:to>
                                    </p:set>
                                    <p:anim calcmode="lin" valueType="num">
                                      <p:cBhvr additive="base">
                                        <p:cTn id="21" dur="500" fill="hold"/>
                                        <p:tgtEl>
                                          <p:spTgt spid="1562634"/>
                                        </p:tgtEl>
                                        <p:attrNameLst>
                                          <p:attrName>ppt_x</p:attrName>
                                        </p:attrNameLst>
                                      </p:cBhvr>
                                      <p:tavLst>
                                        <p:tav tm="0">
                                          <p:val>
                                            <p:strVal val="#ppt_x"/>
                                          </p:val>
                                        </p:tav>
                                        <p:tav tm="100000">
                                          <p:val>
                                            <p:strVal val="#ppt_x"/>
                                          </p:val>
                                        </p:tav>
                                      </p:tavLst>
                                    </p:anim>
                                    <p:anim calcmode="lin" valueType="num">
                                      <p:cBhvr additive="base">
                                        <p:cTn id="22" dur="500" fill="hold"/>
                                        <p:tgtEl>
                                          <p:spTgt spid="1562634"/>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62635"/>
                                        </p:tgtEl>
                                        <p:attrNameLst>
                                          <p:attrName>style.visibility</p:attrName>
                                        </p:attrNameLst>
                                      </p:cBhvr>
                                      <p:to>
                                        <p:strVal val="visible"/>
                                      </p:to>
                                    </p:set>
                                    <p:anim calcmode="lin" valueType="num">
                                      <p:cBhvr additive="base">
                                        <p:cTn id="27" dur="500" fill="hold"/>
                                        <p:tgtEl>
                                          <p:spTgt spid="1562635"/>
                                        </p:tgtEl>
                                        <p:attrNameLst>
                                          <p:attrName>ppt_x</p:attrName>
                                        </p:attrNameLst>
                                      </p:cBhvr>
                                      <p:tavLst>
                                        <p:tav tm="0">
                                          <p:val>
                                            <p:strVal val="#ppt_x"/>
                                          </p:val>
                                        </p:tav>
                                        <p:tav tm="100000">
                                          <p:val>
                                            <p:strVal val="#ppt_x"/>
                                          </p:val>
                                        </p:tav>
                                      </p:tavLst>
                                    </p:anim>
                                    <p:anim calcmode="lin" valueType="num">
                                      <p:cBhvr additive="base">
                                        <p:cTn id="28" dur="500" fill="hold"/>
                                        <p:tgtEl>
                                          <p:spTgt spid="156263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62636"/>
                                        </p:tgtEl>
                                        <p:attrNameLst>
                                          <p:attrName>style.visibility</p:attrName>
                                        </p:attrNameLst>
                                      </p:cBhvr>
                                      <p:to>
                                        <p:strVal val="visible"/>
                                      </p:to>
                                    </p:set>
                                    <p:anim calcmode="lin" valueType="num">
                                      <p:cBhvr additive="base">
                                        <p:cTn id="33" dur="500" fill="hold"/>
                                        <p:tgtEl>
                                          <p:spTgt spid="1562636"/>
                                        </p:tgtEl>
                                        <p:attrNameLst>
                                          <p:attrName>ppt_x</p:attrName>
                                        </p:attrNameLst>
                                      </p:cBhvr>
                                      <p:tavLst>
                                        <p:tav tm="0">
                                          <p:val>
                                            <p:strVal val="#ppt_x"/>
                                          </p:val>
                                        </p:tav>
                                        <p:tav tm="100000">
                                          <p:val>
                                            <p:strVal val="#ppt_x"/>
                                          </p:val>
                                        </p:tav>
                                      </p:tavLst>
                                    </p:anim>
                                    <p:anim calcmode="lin" valueType="num">
                                      <p:cBhvr additive="base">
                                        <p:cTn id="34" dur="500" fill="hold"/>
                                        <p:tgtEl>
                                          <p:spTgt spid="156263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62638"/>
                                        </p:tgtEl>
                                        <p:attrNameLst>
                                          <p:attrName>style.visibility</p:attrName>
                                        </p:attrNameLst>
                                      </p:cBhvr>
                                      <p:to>
                                        <p:strVal val="visible"/>
                                      </p:to>
                                    </p:set>
                                    <p:anim calcmode="lin" valueType="num">
                                      <p:cBhvr additive="base">
                                        <p:cTn id="39" dur="500" fill="hold"/>
                                        <p:tgtEl>
                                          <p:spTgt spid="1562638"/>
                                        </p:tgtEl>
                                        <p:attrNameLst>
                                          <p:attrName>ppt_x</p:attrName>
                                        </p:attrNameLst>
                                      </p:cBhvr>
                                      <p:tavLst>
                                        <p:tav tm="0">
                                          <p:val>
                                            <p:strVal val="#ppt_x"/>
                                          </p:val>
                                        </p:tav>
                                        <p:tav tm="100000">
                                          <p:val>
                                            <p:strVal val="#ppt_x"/>
                                          </p:val>
                                        </p:tav>
                                      </p:tavLst>
                                    </p:anim>
                                    <p:anim calcmode="lin" valueType="num">
                                      <p:cBhvr additive="base">
                                        <p:cTn id="40" dur="500" fill="hold"/>
                                        <p:tgtEl>
                                          <p:spTgt spid="156263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62637"/>
                                        </p:tgtEl>
                                        <p:attrNameLst>
                                          <p:attrName>style.visibility</p:attrName>
                                        </p:attrNameLst>
                                      </p:cBhvr>
                                      <p:to>
                                        <p:strVal val="visible"/>
                                      </p:to>
                                    </p:set>
                                    <p:anim calcmode="lin" valueType="num">
                                      <p:cBhvr additive="base">
                                        <p:cTn id="45" dur="500" fill="hold"/>
                                        <p:tgtEl>
                                          <p:spTgt spid="1562637"/>
                                        </p:tgtEl>
                                        <p:attrNameLst>
                                          <p:attrName>ppt_x</p:attrName>
                                        </p:attrNameLst>
                                      </p:cBhvr>
                                      <p:tavLst>
                                        <p:tav tm="0">
                                          <p:val>
                                            <p:strVal val="#ppt_x"/>
                                          </p:val>
                                        </p:tav>
                                        <p:tav tm="100000">
                                          <p:val>
                                            <p:strVal val="#ppt_x"/>
                                          </p:val>
                                        </p:tav>
                                      </p:tavLst>
                                    </p:anim>
                                    <p:anim calcmode="lin" valueType="num">
                                      <p:cBhvr additive="base">
                                        <p:cTn id="46" dur="500" fill="hold"/>
                                        <p:tgtEl>
                                          <p:spTgt spid="1562637"/>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562647"/>
                                        </p:tgtEl>
                                        <p:attrNameLst>
                                          <p:attrName>style.visibility</p:attrName>
                                        </p:attrNameLst>
                                      </p:cBhvr>
                                      <p:to>
                                        <p:strVal val="visible"/>
                                      </p:to>
                                    </p:set>
                                    <p:anim calcmode="lin" valueType="num">
                                      <p:cBhvr additive="base">
                                        <p:cTn id="51" dur="500" fill="hold"/>
                                        <p:tgtEl>
                                          <p:spTgt spid="1562647"/>
                                        </p:tgtEl>
                                        <p:attrNameLst>
                                          <p:attrName>ppt_x</p:attrName>
                                        </p:attrNameLst>
                                      </p:cBhvr>
                                      <p:tavLst>
                                        <p:tav tm="0">
                                          <p:val>
                                            <p:strVal val="#ppt_x"/>
                                          </p:val>
                                        </p:tav>
                                        <p:tav tm="100000">
                                          <p:val>
                                            <p:strVal val="#ppt_x"/>
                                          </p:val>
                                        </p:tav>
                                      </p:tavLst>
                                    </p:anim>
                                    <p:anim calcmode="lin" valueType="num">
                                      <p:cBhvr additive="base">
                                        <p:cTn id="52" dur="500" fill="hold"/>
                                        <p:tgtEl>
                                          <p:spTgt spid="15626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7" grpId="0"/>
      <p:bldP spid="1562633" grpId="0" animBg="1"/>
      <p:bldP spid="1562634" grpId="0"/>
      <p:bldP spid="1562635" grpId="0"/>
      <p:bldP spid="1562636" grpId="0"/>
      <p:bldP spid="1562637" grpId="0"/>
      <p:bldP spid="1562638" grpId="0"/>
      <p:bldP spid="15626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2"/>
          <p:cNvGrpSpPr>
            <a:grpSpLocks/>
          </p:cNvGrpSpPr>
          <p:nvPr/>
        </p:nvGrpSpPr>
        <p:grpSpPr bwMode="auto">
          <a:xfrm>
            <a:off x="0" y="1340768"/>
            <a:ext cx="8734425" cy="5383212"/>
            <a:chOff x="22" y="845"/>
            <a:chExt cx="5502" cy="3391"/>
          </a:xfrm>
        </p:grpSpPr>
        <p:sp>
          <p:nvSpPr>
            <p:cNvPr id="87044" name="Text Box 3"/>
            <p:cNvSpPr txBox="1">
              <a:spLocks noChangeArrowheads="1"/>
            </p:cNvSpPr>
            <p:nvPr/>
          </p:nvSpPr>
          <p:spPr bwMode="auto">
            <a:xfrm>
              <a:off x="22" y="1162"/>
              <a:ext cx="3419" cy="275"/>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Char char="u"/>
              </a:pPr>
              <a:endParaRPr lang="en-US" altLang="zh-CN" sz="1600">
                <a:ea typeface="华文宋体" pitchFamily="2" charset="-122"/>
              </a:endParaRPr>
            </a:p>
          </p:txBody>
        </p:sp>
        <p:sp>
          <p:nvSpPr>
            <p:cNvPr id="87045" name="Text Box 4"/>
            <p:cNvSpPr txBox="1">
              <a:spLocks noChangeArrowheads="1"/>
            </p:cNvSpPr>
            <p:nvPr/>
          </p:nvSpPr>
          <p:spPr bwMode="auto">
            <a:xfrm>
              <a:off x="453" y="845"/>
              <a:ext cx="1409" cy="252"/>
            </a:xfrm>
            <a:prstGeom prst="rect">
              <a:avLst/>
            </a:prstGeom>
            <a:noFill/>
            <a:ln w="9525">
              <a:noFill/>
              <a:miter lim="800000"/>
              <a:headEnd/>
              <a:tailEnd/>
            </a:ln>
          </p:spPr>
          <p:txBody>
            <a:bodyPr wrap="none">
              <a:spAutoFit/>
            </a:bodyPr>
            <a:lstStyle/>
            <a:p>
              <a:pPr eaLnBrk="1" hangingPunct="1"/>
              <a:r>
                <a:rPr lang="zh-CN" altLang="zh-CN" sz="2000">
                  <a:ea typeface="华文中宋" pitchFamily="2" charset="-122"/>
                </a:rPr>
                <a:t>计算机系统的发展</a:t>
              </a:r>
              <a:endParaRPr lang="en-US" altLang="zh-CN" sz="2000">
                <a:ea typeface="华文中宋" pitchFamily="2" charset="-122"/>
              </a:endParaRPr>
            </a:p>
          </p:txBody>
        </p:sp>
        <p:sp>
          <p:nvSpPr>
            <p:cNvPr id="87046" name="Text Box 5"/>
            <p:cNvSpPr txBox="1">
              <a:spLocks noChangeArrowheads="1"/>
            </p:cNvSpPr>
            <p:nvPr/>
          </p:nvSpPr>
          <p:spPr bwMode="auto">
            <a:xfrm>
              <a:off x="674" y="3867"/>
              <a:ext cx="763" cy="252"/>
            </a:xfrm>
            <a:prstGeom prst="rect">
              <a:avLst/>
            </a:prstGeom>
            <a:noFill/>
            <a:ln w="9525">
              <a:noFill/>
              <a:miter lim="800000"/>
              <a:headEnd/>
              <a:tailEnd/>
            </a:ln>
          </p:spPr>
          <p:txBody>
            <a:bodyPr wrap="none">
              <a:spAutoFit/>
            </a:bodyPr>
            <a:lstStyle/>
            <a:p>
              <a:pPr eaLnBrk="1" hangingPunct="1"/>
              <a:r>
                <a:rPr lang="zh-CN" altLang="en-US" sz="2000"/>
                <a:t>微处理器</a:t>
              </a:r>
            </a:p>
          </p:txBody>
        </p:sp>
        <p:sp>
          <p:nvSpPr>
            <p:cNvPr id="87047" name="Text Box 6"/>
            <p:cNvSpPr txBox="1">
              <a:spLocks noChangeArrowheads="1"/>
            </p:cNvSpPr>
            <p:nvPr/>
          </p:nvSpPr>
          <p:spPr bwMode="auto">
            <a:xfrm>
              <a:off x="2118" y="3867"/>
              <a:ext cx="763" cy="252"/>
            </a:xfrm>
            <a:prstGeom prst="rect">
              <a:avLst/>
            </a:prstGeom>
            <a:noFill/>
            <a:ln w="9525">
              <a:noFill/>
              <a:miter lim="800000"/>
              <a:headEnd/>
              <a:tailEnd/>
            </a:ln>
          </p:spPr>
          <p:txBody>
            <a:bodyPr wrap="none">
              <a:spAutoFit/>
            </a:bodyPr>
            <a:lstStyle/>
            <a:p>
              <a:pPr eaLnBrk="1" hangingPunct="1"/>
              <a:r>
                <a:rPr lang="zh-CN" altLang="en-US" sz="2000">
                  <a:solidFill>
                    <a:srgbClr val="0000CC"/>
                  </a:solidFill>
                </a:rPr>
                <a:t>存储设备</a:t>
              </a:r>
              <a:endParaRPr lang="en-US" altLang="zh-CN" sz="2000">
                <a:solidFill>
                  <a:srgbClr val="0000CC"/>
                </a:solidFill>
              </a:endParaRPr>
            </a:p>
          </p:txBody>
        </p:sp>
        <p:sp>
          <p:nvSpPr>
            <p:cNvPr id="87048" name="Text Box 7"/>
            <p:cNvSpPr txBox="1">
              <a:spLocks noChangeArrowheads="1"/>
            </p:cNvSpPr>
            <p:nvPr/>
          </p:nvSpPr>
          <p:spPr bwMode="auto">
            <a:xfrm>
              <a:off x="4212" y="3790"/>
              <a:ext cx="862" cy="446"/>
            </a:xfrm>
            <a:prstGeom prst="rect">
              <a:avLst/>
            </a:prstGeom>
            <a:noFill/>
            <a:ln w="9525">
              <a:noFill/>
              <a:miter lim="800000"/>
              <a:headEnd/>
              <a:tailEnd/>
            </a:ln>
          </p:spPr>
          <p:txBody>
            <a:bodyPr>
              <a:spAutoFit/>
            </a:bodyPr>
            <a:lstStyle/>
            <a:p>
              <a:pPr algn="ctr" eaLnBrk="1" hangingPunct="1"/>
              <a:r>
                <a:rPr lang="zh-CN" altLang="en-US" sz="2000">
                  <a:solidFill>
                    <a:srgbClr val="0000CC"/>
                  </a:solidFill>
                </a:rPr>
                <a:t>输出设备</a:t>
              </a:r>
            </a:p>
            <a:p>
              <a:pPr algn="ctr" eaLnBrk="1" hangingPunct="1"/>
              <a:r>
                <a:rPr lang="en-US" altLang="zh-CN" sz="2000">
                  <a:solidFill>
                    <a:srgbClr val="0000CC"/>
                  </a:solidFill>
                </a:rPr>
                <a:t>(</a:t>
              </a:r>
              <a:r>
                <a:rPr lang="zh-CN" altLang="en-US" sz="2000">
                  <a:solidFill>
                    <a:srgbClr val="0000CC"/>
                  </a:solidFill>
                </a:rPr>
                <a:t>显示器</a:t>
              </a:r>
              <a:r>
                <a:rPr lang="en-US" altLang="zh-CN" sz="2000">
                  <a:solidFill>
                    <a:srgbClr val="0000CC"/>
                  </a:solidFill>
                </a:rPr>
                <a:t>)</a:t>
              </a:r>
            </a:p>
          </p:txBody>
        </p:sp>
        <p:sp>
          <p:nvSpPr>
            <p:cNvPr id="87049" name="Text Box 8"/>
            <p:cNvSpPr txBox="1">
              <a:spLocks noChangeArrowheads="1"/>
            </p:cNvSpPr>
            <p:nvPr/>
          </p:nvSpPr>
          <p:spPr bwMode="auto">
            <a:xfrm>
              <a:off x="3309" y="3867"/>
              <a:ext cx="763" cy="252"/>
            </a:xfrm>
            <a:prstGeom prst="rect">
              <a:avLst/>
            </a:prstGeom>
            <a:noFill/>
            <a:ln w="9525">
              <a:noFill/>
              <a:miter lim="800000"/>
              <a:headEnd/>
              <a:tailEnd/>
            </a:ln>
          </p:spPr>
          <p:txBody>
            <a:bodyPr wrap="none">
              <a:spAutoFit/>
            </a:bodyPr>
            <a:lstStyle/>
            <a:p>
              <a:pPr eaLnBrk="1" hangingPunct="1"/>
              <a:r>
                <a:rPr lang="zh-CN" altLang="en-US" sz="2000"/>
                <a:t>输入设备</a:t>
              </a:r>
              <a:endParaRPr lang="en-US" altLang="zh-CN" sz="2000"/>
            </a:p>
          </p:txBody>
        </p:sp>
        <p:grpSp>
          <p:nvGrpSpPr>
            <p:cNvPr id="87050" name="Group 9"/>
            <p:cNvGrpSpPr>
              <a:grpSpLocks/>
            </p:cNvGrpSpPr>
            <p:nvPr/>
          </p:nvGrpSpPr>
          <p:grpSpPr bwMode="auto">
            <a:xfrm>
              <a:off x="138" y="1068"/>
              <a:ext cx="5330" cy="2988"/>
              <a:chOff x="138" y="1068"/>
              <a:chExt cx="5330" cy="2988"/>
            </a:xfrm>
          </p:grpSpPr>
          <p:sp>
            <p:nvSpPr>
              <p:cNvPr id="87079" name="Line 10"/>
              <p:cNvSpPr>
                <a:spLocks noChangeShapeType="1"/>
              </p:cNvSpPr>
              <p:nvPr/>
            </p:nvSpPr>
            <p:spPr bwMode="auto">
              <a:xfrm>
                <a:off x="402" y="3790"/>
                <a:ext cx="4808" cy="0"/>
              </a:xfrm>
              <a:prstGeom prst="line">
                <a:avLst/>
              </a:prstGeom>
              <a:noFill/>
              <a:ln w="9525">
                <a:solidFill>
                  <a:srgbClr val="CC0000"/>
                </a:solidFill>
                <a:round/>
                <a:headEnd/>
                <a:tailEnd type="triangle" w="med" len="med"/>
              </a:ln>
            </p:spPr>
            <p:txBody>
              <a:bodyPr/>
              <a:lstStyle/>
              <a:p>
                <a:endParaRPr lang="zh-CN" altLang="en-US"/>
              </a:p>
            </p:txBody>
          </p:sp>
          <p:sp>
            <p:nvSpPr>
              <p:cNvPr id="87080" name="Line 11"/>
              <p:cNvSpPr>
                <a:spLocks noChangeShapeType="1"/>
              </p:cNvSpPr>
              <p:nvPr/>
            </p:nvSpPr>
            <p:spPr bwMode="auto">
              <a:xfrm flipV="1">
                <a:off x="402" y="1068"/>
                <a:ext cx="0" cy="2722"/>
              </a:xfrm>
              <a:prstGeom prst="line">
                <a:avLst/>
              </a:prstGeom>
              <a:noFill/>
              <a:ln w="9525">
                <a:solidFill>
                  <a:srgbClr val="CC0000"/>
                </a:solidFill>
                <a:round/>
                <a:headEnd/>
                <a:tailEnd type="triangle" w="med" len="med"/>
              </a:ln>
            </p:spPr>
            <p:txBody>
              <a:bodyPr/>
              <a:lstStyle/>
              <a:p>
                <a:endParaRPr lang="zh-CN" altLang="en-US"/>
              </a:p>
            </p:txBody>
          </p:sp>
          <p:sp>
            <p:nvSpPr>
              <p:cNvPr id="87081" name="Text Box 12"/>
              <p:cNvSpPr txBox="1">
                <a:spLocks noChangeArrowheads="1"/>
              </p:cNvSpPr>
              <p:nvPr/>
            </p:nvSpPr>
            <p:spPr bwMode="auto">
              <a:xfrm>
                <a:off x="5029" y="3804"/>
                <a:ext cx="439" cy="252"/>
              </a:xfrm>
              <a:prstGeom prst="rect">
                <a:avLst/>
              </a:prstGeom>
              <a:noFill/>
              <a:ln w="9525">
                <a:noFill/>
                <a:miter lim="800000"/>
                <a:headEnd/>
                <a:tailEnd/>
              </a:ln>
            </p:spPr>
            <p:txBody>
              <a:bodyPr wrap="none">
                <a:spAutoFit/>
              </a:bodyPr>
              <a:lstStyle/>
              <a:p>
                <a:pPr eaLnBrk="1" hangingPunct="1"/>
                <a:r>
                  <a:rPr lang="zh-CN" altLang="en-US" sz="2000">
                    <a:solidFill>
                      <a:srgbClr val="CC0000"/>
                    </a:solidFill>
                  </a:rPr>
                  <a:t>类别</a:t>
                </a:r>
              </a:p>
            </p:txBody>
          </p:sp>
          <p:sp>
            <p:nvSpPr>
              <p:cNvPr id="87082" name="Text Box 13"/>
              <p:cNvSpPr txBox="1">
                <a:spLocks noChangeArrowheads="1"/>
              </p:cNvSpPr>
              <p:nvPr/>
            </p:nvSpPr>
            <p:spPr bwMode="auto">
              <a:xfrm>
                <a:off x="138" y="1159"/>
                <a:ext cx="310" cy="704"/>
              </a:xfrm>
              <a:prstGeom prst="rect">
                <a:avLst/>
              </a:prstGeom>
              <a:noFill/>
              <a:ln w="9525">
                <a:noFill/>
                <a:miter lim="800000"/>
                <a:headEnd/>
                <a:tailEnd/>
              </a:ln>
            </p:spPr>
            <p:txBody>
              <a:bodyPr vert="eaVert" wrap="none">
                <a:spAutoFit/>
              </a:bodyPr>
              <a:lstStyle/>
              <a:p>
                <a:pPr eaLnBrk="1" hangingPunct="1"/>
                <a:r>
                  <a:rPr lang="zh-CN" altLang="en-US" sz="2000">
                    <a:solidFill>
                      <a:srgbClr val="CC0000"/>
                    </a:solidFill>
                  </a:rPr>
                  <a:t>发展水平</a:t>
                </a:r>
                <a:endParaRPr lang="en-US" altLang="zh-CN" sz="2000">
                  <a:solidFill>
                    <a:srgbClr val="CC0000"/>
                  </a:solidFill>
                </a:endParaRPr>
              </a:p>
            </p:txBody>
          </p:sp>
        </p:grpSp>
        <p:sp>
          <p:nvSpPr>
            <p:cNvPr id="87055" name="Text Box 18"/>
            <p:cNvSpPr txBox="1">
              <a:spLocks noChangeArrowheads="1"/>
            </p:cNvSpPr>
            <p:nvPr/>
          </p:nvSpPr>
          <p:spPr bwMode="auto">
            <a:xfrm>
              <a:off x="352" y="3566"/>
              <a:ext cx="1469" cy="213"/>
            </a:xfrm>
            <a:prstGeom prst="rect">
              <a:avLst/>
            </a:prstGeom>
            <a:noFill/>
            <a:ln w="9525">
              <a:noFill/>
              <a:miter lim="800000"/>
              <a:headEnd/>
              <a:tailEnd/>
            </a:ln>
          </p:spPr>
          <p:txBody>
            <a:bodyPr wrap="none">
              <a:spAutoFit/>
            </a:bodyPr>
            <a:lstStyle/>
            <a:p>
              <a:pPr eaLnBrk="1" hangingPunct="1"/>
              <a:r>
                <a:rPr lang="en-US" altLang="zh-CN" sz="1600">
                  <a:solidFill>
                    <a:srgbClr val="CC0000"/>
                  </a:solidFill>
                </a:rPr>
                <a:t>(</a:t>
              </a:r>
              <a:r>
                <a:rPr lang="zh-CN" altLang="en-US" sz="1600">
                  <a:solidFill>
                    <a:srgbClr val="CC0000"/>
                  </a:solidFill>
                </a:rPr>
                <a:t>字长</a:t>
              </a:r>
              <a:r>
                <a:rPr lang="en-US" altLang="zh-CN" sz="1600">
                  <a:solidFill>
                    <a:srgbClr val="CC0000"/>
                  </a:solidFill>
                </a:rPr>
                <a:t>;</a:t>
              </a:r>
              <a:r>
                <a:rPr lang="zh-CN" altLang="en-US" sz="1600">
                  <a:solidFill>
                    <a:srgbClr val="CC0000"/>
                  </a:solidFill>
                </a:rPr>
                <a:t>主频</a:t>
              </a:r>
              <a:r>
                <a:rPr lang="en-US" altLang="zh-CN" sz="1600">
                  <a:solidFill>
                    <a:srgbClr val="CC0000"/>
                  </a:solidFill>
                </a:rPr>
                <a:t>;</a:t>
              </a:r>
              <a:r>
                <a:rPr lang="zh-CN" altLang="en-US" sz="1600">
                  <a:solidFill>
                    <a:srgbClr val="CC0000"/>
                  </a:solidFill>
                </a:rPr>
                <a:t>晶体管数目</a:t>
              </a:r>
              <a:r>
                <a:rPr lang="en-US" altLang="zh-CN" sz="1600">
                  <a:solidFill>
                    <a:srgbClr val="CC0000"/>
                  </a:solidFill>
                </a:rPr>
                <a:t>)</a:t>
              </a:r>
            </a:p>
          </p:txBody>
        </p:sp>
        <p:sp>
          <p:nvSpPr>
            <p:cNvPr id="87056" name="Text Box 19"/>
            <p:cNvSpPr txBox="1">
              <a:spLocks noChangeArrowheads="1"/>
            </p:cNvSpPr>
            <p:nvPr/>
          </p:nvSpPr>
          <p:spPr bwMode="auto">
            <a:xfrm>
              <a:off x="581" y="3329"/>
              <a:ext cx="1046" cy="213"/>
            </a:xfrm>
            <a:prstGeom prst="rect">
              <a:avLst/>
            </a:prstGeom>
            <a:noFill/>
            <a:ln w="9525">
              <a:noFill/>
              <a:miter lim="800000"/>
              <a:headEnd/>
              <a:tailEnd/>
            </a:ln>
          </p:spPr>
          <p:txBody>
            <a:bodyPr wrap="none">
              <a:spAutoFit/>
            </a:bodyPr>
            <a:lstStyle/>
            <a:p>
              <a:pPr eaLnBrk="1" hangingPunct="1"/>
              <a:r>
                <a:rPr lang="en-US" altLang="zh-CN" sz="1600"/>
                <a:t>(8</a:t>
              </a:r>
              <a:r>
                <a:rPr lang="zh-CN" altLang="en-US" sz="1600"/>
                <a:t>位</a:t>
              </a:r>
              <a:r>
                <a:rPr lang="en-US" altLang="zh-CN" sz="1600"/>
                <a:t>;</a:t>
              </a:r>
              <a:r>
                <a:rPr lang="zh-CN" altLang="en-US" sz="1600"/>
                <a:t> </a:t>
              </a:r>
              <a:r>
                <a:rPr lang="en-US" altLang="zh-CN" sz="1600"/>
                <a:t>5M;1</a:t>
              </a:r>
              <a:r>
                <a:rPr lang="zh-CN" altLang="en-US" sz="1600"/>
                <a:t>万颗</a:t>
              </a:r>
              <a:r>
                <a:rPr lang="en-US" altLang="zh-CN" sz="1600"/>
                <a:t>)</a:t>
              </a:r>
            </a:p>
          </p:txBody>
        </p:sp>
        <p:sp>
          <p:nvSpPr>
            <p:cNvPr id="87057" name="Text Box 20"/>
            <p:cNvSpPr txBox="1">
              <a:spLocks noChangeArrowheads="1"/>
            </p:cNvSpPr>
            <p:nvPr/>
          </p:nvSpPr>
          <p:spPr bwMode="auto">
            <a:xfrm>
              <a:off x="474" y="2946"/>
              <a:ext cx="1258" cy="213"/>
            </a:xfrm>
            <a:prstGeom prst="rect">
              <a:avLst/>
            </a:prstGeom>
            <a:noFill/>
            <a:ln w="9525">
              <a:noFill/>
              <a:miter lim="800000"/>
              <a:headEnd/>
              <a:tailEnd/>
            </a:ln>
          </p:spPr>
          <p:txBody>
            <a:bodyPr wrap="none">
              <a:spAutoFit/>
            </a:bodyPr>
            <a:lstStyle/>
            <a:p>
              <a:pPr eaLnBrk="1" hangingPunct="1"/>
              <a:r>
                <a:rPr lang="en-US" altLang="zh-CN" sz="1600"/>
                <a:t>(16</a:t>
              </a:r>
              <a:r>
                <a:rPr lang="zh-CN" altLang="en-US" sz="1600"/>
                <a:t>位</a:t>
              </a:r>
              <a:r>
                <a:rPr lang="en-US" altLang="zh-CN" sz="1600"/>
                <a:t>;</a:t>
              </a:r>
              <a:r>
                <a:rPr lang="zh-CN" altLang="en-US" sz="1600"/>
                <a:t> </a:t>
              </a:r>
              <a:r>
                <a:rPr lang="en-US" altLang="zh-CN" sz="1600"/>
                <a:t>20M;10</a:t>
              </a:r>
              <a:r>
                <a:rPr lang="zh-CN" altLang="en-US" sz="1600"/>
                <a:t>万颗</a:t>
              </a:r>
              <a:r>
                <a:rPr lang="en-US" altLang="zh-CN" sz="1600"/>
                <a:t>)</a:t>
              </a:r>
            </a:p>
          </p:txBody>
        </p:sp>
        <p:sp>
          <p:nvSpPr>
            <p:cNvPr id="87058" name="Text Box 21"/>
            <p:cNvSpPr txBox="1">
              <a:spLocks noChangeArrowheads="1"/>
            </p:cNvSpPr>
            <p:nvPr/>
          </p:nvSpPr>
          <p:spPr bwMode="auto">
            <a:xfrm>
              <a:off x="439" y="2523"/>
              <a:ext cx="1329" cy="213"/>
            </a:xfrm>
            <a:prstGeom prst="rect">
              <a:avLst/>
            </a:prstGeom>
            <a:noFill/>
            <a:ln w="9525">
              <a:noFill/>
              <a:miter lim="800000"/>
              <a:headEnd/>
              <a:tailEnd/>
            </a:ln>
          </p:spPr>
          <p:txBody>
            <a:bodyPr wrap="none">
              <a:spAutoFit/>
            </a:bodyPr>
            <a:lstStyle/>
            <a:p>
              <a:pPr eaLnBrk="1" hangingPunct="1"/>
              <a:r>
                <a:rPr lang="en-US" altLang="zh-CN" sz="1600"/>
                <a:t>(32</a:t>
              </a:r>
              <a:r>
                <a:rPr lang="zh-CN" altLang="en-US" sz="1600"/>
                <a:t>位</a:t>
              </a:r>
              <a:r>
                <a:rPr lang="en-US" altLang="zh-CN" sz="1600"/>
                <a:t>;</a:t>
              </a:r>
              <a:r>
                <a:rPr lang="zh-CN" altLang="en-US" sz="1600"/>
                <a:t> </a:t>
              </a:r>
              <a:r>
                <a:rPr lang="en-US" altLang="zh-CN" sz="1600"/>
                <a:t>60M;300</a:t>
              </a:r>
              <a:r>
                <a:rPr lang="zh-CN" altLang="en-US" sz="1600"/>
                <a:t>万颗</a:t>
              </a:r>
              <a:r>
                <a:rPr lang="en-US" altLang="zh-CN" sz="1600"/>
                <a:t>)</a:t>
              </a:r>
            </a:p>
          </p:txBody>
        </p:sp>
        <p:sp>
          <p:nvSpPr>
            <p:cNvPr id="87059" name="Text Box 22"/>
            <p:cNvSpPr txBox="1">
              <a:spLocks noChangeArrowheads="1"/>
            </p:cNvSpPr>
            <p:nvPr/>
          </p:nvSpPr>
          <p:spPr bwMode="auto">
            <a:xfrm>
              <a:off x="442" y="2084"/>
              <a:ext cx="1308" cy="212"/>
            </a:xfrm>
            <a:prstGeom prst="rect">
              <a:avLst/>
            </a:prstGeom>
            <a:noFill/>
            <a:ln w="9525">
              <a:noFill/>
              <a:miter lim="800000"/>
              <a:headEnd/>
              <a:tailEnd/>
            </a:ln>
          </p:spPr>
          <p:txBody>
            <a:bodyPr wrap="none">
              <a:spAutoFit/>
            </a:bodyPr>
            <a:lstStyle/>
            <a:p>
              <a:pPr eaLnBrk="1" hangingPunct="1"/>
              <a:r>
                <a:rPr lang="en-US" altLang="zh-CN" sz="1600"/>
                <a:t>(32</a:t>
              </a:r>
              <a:r>
                <a:rPr lang="zh-CN" altLang="en-US" sz="1600"/>
                <a:t>位</a:t>
              </a:r>
              <a:r>
                <a:rPr lang="en-US" altLang="zh-CN" sz="1600"/>
                <a:t>;</a:t>
              </a:r>
              <a:r>
                <a:rPr lang="zh-CN" altLang="en-US" sz="1600"/>
                <a:t> </a:t>
              </a:r>
              <a:r>
                <a:rPr lang="en-US" altLang="zh-CN" sz="1600"/>
                <a:t>1G;2800</a:t>
              </a:r>
              <a:r>
                <a:rPr lang="zh-CN" altLang="en-US" sz="1600"/>
                <a:t>万颗</a:t>
              </a:r>
              <a:r>
                <a:rPr lang="en-US" altLang="zh-CN" sz="1600"/>
                <a:t>)</a:t>
              </a:r>
            </a:p>
          </p:txBody>
        </p:sp>
        <p:sp>
          <p:nvSpPr>
            <p:cNvPr id="87060" name="Text Box 23"/>
            <p:cNvSpPr txBox="1">
              <a:spLocks noChangeArrowheads="1"/>
            </p:cNvSpPr>
            <p:nvPr/>
          </p:nvSpPr>
          <p:spPr bwMode="auto">
            <a:xfrm>
              <a:off x="495" y="1661"/>
              <a:ext cx="1214" cy="213"/>
            </a:xfrm>
            <a:prstGeom prst="rect">
              <a:avLst/>
            </a:prstGeom>
            <a:noFill/>
            <a:ln w="9525">
              <a:noFill/>
              <a:miter lim="800000"/>
              <a:headEnd/>
              <a:tailEnd/>
            </a:ln>
          </p:spPr>
          <p:txBody>
            <a:bodyPr wrap="none">
              <a:spAutoFit/>
            </a:bodyPr>
            <a:lstStyle/>
            <a:p>
              <a:pPr eaLnBrk="1" hangingPunct="1"/>
              <a:r>
                <a:rPr lang="en-US" altLang="zh-CN" sz="1600" dirty="0"/>
                <a:t>(64</a:t>
              </a:r>
              <a:r>
                <a:rPr lang="zh-CN" altLang="en-US" sz="1600" dirty="0"/>
                <a:t>位</a:t>
              </a:r>
              <a:r>
                <a:rPr lang="en-US" altLang="zh-CN" sz="1600" dirty="0"/>
                <a:t>;</a:t>
              </a:r>
              <a:r>
                <a:rPr lang="zh-CN" altLang="en-US" sz="1600" dirty="0"/>
                <a:t> </a:t>
              </a:r>
              <a:r>
                <a:rPr lang="en-US" altLang="zh-CN" sz="1600" dirty="0"/>
                <a:t>10G; 3</a:t>
              </a:r>
              <a:r>
                <a:rPr lang="zh-CN" altLang="en-US" sz="1600" dirty="0"/>
                <a:t>亿颗</a:t>
              </a:r>
              <a:r>
                <a:rPr lang="en-US" altLang="zh-CN" sz="1600" dirty="0"/>
                <a:t>)</a:t>
              </a:r>
            </a:p>
          </p:txBody>
        </p:sp>
        <p:sp>
          <p:nvSpPr>
            <p:cNvPr id="87061" name="Text Box 24"/>
            <p:cNvSpPr txBox="1">
              <a:spLocks noChangeArrowheads="1"/>
            </p:cNvSpPr>
            <p:nvPr/>
          </p:nvSpPr>
          <p:spPr bwMode="auto">
            <a:xfrm>
              <a:off x="385" y="1298"/>
              <a:ext cx="1472" cy="213"/>
            </a:xfrm>
            <a:prstGeom prst="rect">
              <a:avLst/>
            </a:prstGeom>
            <a:noFill/>
            <a:ln w="9525">
              <a:noFill/>
              <a:miter lim="800000"/>
              <a:headEnd/>
              <a:tailEnd/>
            </a:ln>
          </p:spPr>
          <p:txBody>
            <a:bodyPr wrap="none">
              <a:spAutoFit/>
            </a:bodyPr>
            <a:lstStyle/>
            <a:p>
              <a:pPr eaLnBrk="1" hangingPunct="1"/>
              <a:r>
                <a:rPr lang="en-US" altLang="zh-CN" sz="1600"/>
                <a:t>(64</a:t>
              </a:r>
              <a:r>
                <a:rPr lang="zh-CN" altLang="en-US" sz="1600"/>
                <a:t>位</a:t>
              </a:r>
              <a:r>
                <a:rPr lang="en-US" altLang="zh-CN" sz="1600"/>
                <a:t>;</a:t>
              </a:r>
              <a:r>
                <a:rPr lang="zh-CN" altLang="en-US" sz="1600"/>
                <a:t> </a:t>
              </a:r>
              <a:r>
                <a:rPr lang="en-US" altLang="zh-CN" sz="1600"/>
                <a:t>&gt;10G; &gt;10</a:t>
              </a:r>
              <a:r>
                <a:rPr lang="zh-CN" altLang="en-US" sz="1600"/>
                <a:t>亿颗</a:t>
              </a:r>
              <a:r>
                <a:rPr lang="en-US" altLang="zh-CN" sz="1600"/>
                <a:t>)</a:t>
              </a:r>
            </a:p>
          </p:txBody>
        </p:sp>
        <p:sp>
          <p:nvSpPr>
            <p:cNvPr id="87062" name="Text Box 25"/>
            <p:cNvSpPr txBox="1">
              <a:spLocks noChangeArrowheads="1"/>
            </p:cNvSpPr>
            <p:nvPr/>
          </p:nvSpPr>
          <p:spPr bwMode="auto">
            <a:xfrm>
              <a:off x="3309" y="3339"/>
              <a:ext cx="665" cy="368"/>
            </a:xfrm>
            <a:prstGeom prst="rect">
              <a:avLst/>
            </a:prstGeom>
            <a:noFill/>
            <a:ln w="9525">
              <a:noFill/>
              <a:miter lim="800000"/>
              <a:headEnd/>
              <a:tailEnd/>
            </a:ln>
          </p:spPr>
          <p:txBody>
            <a:bodyPr wrap="none">
              <a:spAutoFit/>
            </a:bodyPr>
            <a:lstStyle/>
            <a:p>
              <a:pPr eaLnBrk="1" hangingPunct="1"/>
              <a:r>
                <a:rPr lang="zh-CN" altLang="en-US" sz="1600"/>
                <a:t>穿孔纸带</a:t>
              </a:r>
            </a:p>
            <a:p>
              <a:pPr eaLnBrk="1" hangingPunct="1"/>
              <a:r>
                <a:rPr lang="en-US" altLang="zh-CN" sz="1600"/>
                <a:t>(0/1</a:t>
              </a:r>
              <a:r>
                <a:rPr lang="zh-CN" altLang="en-US" sz="1600"/>
                <a:t>输入</a:t>
              </a:r>
              <a:r>
                <a:rPr lang="en-US" altLang="zh-CN" sz="1600"/>
                <a:t>)</a:t>
              </a:r>
            </a:p>
          </p:txBody>
        </p:sp>
        <p:sp>
          <p:nvSpPr>
            <p:cNvPr id="87063" name="Text Box 26"/>
            <p:cNvSpPr txBox="1">
              <a:spLocks noChangeArrowheads="1"/>
            </p:cNvSpPr>
            <p:nvPr/>
          </p:nvSpPr>
          <p:spPr bwMode="auto">
            <a:xfrm>
              <a:off x="3253" y="2795"/>
              <a:ext cx="732" cy="368"/>
            </a:xfrm>
            <a:prstGeom prst="rect">
              <a:avLst/>
            </a:prstGeom>
            <a:noFill/>
            <a:ln w="9525">
              <a:noFill/>
              <a:miter lim="800000"/>
              <a:headEnd/>
              <a:tailEnd/>
            </a:ln>
          </p:spPr>
          <p:txBody>
            <a:bodyPr wrap="none">
              <a:spAutoFit/>
            </a:bodyPr>
            <a:lstStyle/>
            <a:p>
              <a:pPr algn="ctr" eaLnBrk="1" hangingPunct="1"/>
              <a:r>
                <a:rPr lang="zh-CN" altLang="en-US" sz="1600"/>
                <a:t>键盘输入</a:t>
              </a:r>
            </a:p>
            <a:p>
              <a:pPr algn="ctr" eaLnBrk="1" hangingPunct="1"/>
              <a:r>
                <a:rPr lang="en-US" altLang="zh-CN" sz="1600"/>
                <a:t>(</a:t>
              </a:r>
              <a:r>
                <a:rPr lang="zh-CN" altLang="en-US" sz="1600"/>
                <a:t>符号输入</a:t>
              </a:r>
              <a:r>
                <a:rPr lang="en-US" altLang="zh-CN" sz="1600"/>
                <a:t>)</a:t>
              </a:r>
            </a:p>
          </p:txBody>
        </p:sp>
        <p:sp>
          <p:nvSpPr>
            <p:cNvPr id="87064" name="Text Box 27"/>
            <p:cNvSpPr txBox="1">
              <a:spLocks noChangeArrowheads="1"/>
            </p:cNvSpPr>
            <p:nvPr/>
          </p:nvSpPr>
          <p:spPr bwMode="auto">
            <a:xfrm>
              <a:off x="3306" y="2157"/>
              <a:ext cx="632" cy="366"/>
            </a:xfrm>
            <a:prstGeom prst="rect">
              <a:avLst/>
            </a:prstGeom>
            <a:noFill/>
            <a:ln w="9525">
              <a:noFill/>
              <a:miter lim="800000"/>
              <a:headEnd/>
              <a:tailEnd/>
            </a:ln>
          </p:spPr>
          <p:txBody>
            <a:bodyPr wrap="none">
              <a:spAutoFit/>
            </a:bodyPr>
            <a:lstStyle/>
            <a:p>
              <a:pPr algn="ctr" eaLnBrk="1" hangingPunct="1"/>
              <a:r>
                <a:rPr lang="zh-CN" altLang="en-US" sz="1600"/>
                <a:t>鼠标输入</a:t>
              </a:r>
            </a:p>
            <a:p>
              <a:pPr algn="ctr" eaLnBrk="1" hangingPunct="1"/>
              <a:r>
                <a:rPr lang="en-US" altLang="zh-CN" sz="1600"/>
                <a:t>(</a:t>
              </a:r>
              <a:r>
                <a:rPr lang="zh-CN" altLang="en-US" sz="1600"/>
                <a:t>点输入</a:t>
              </a:r>
              <a:r>
                <a:rPr lang="en-US" altLang="zh-CN" sz="1600"/>
                <a:t>)</a:t>
              </a:r>
            </a:p>
          </p:txBody>
        </p:sp>
        <p:sp>
          <p:nvSpPr>
            <p:cNvPr id="87065" name="Text Box 28"/>
            <p:cNvSpPr txBox="1">
              <a:spLocks noChangeArrowheads="1"/>
            </p:cNvSpPr>
            <p:nvPr/>
          </p:nvSpPr>
          <p:spPr bwMode="auto">
            <a:xfrm>
              <a:off x="3067" y="1434"/>
              <a:ext cx="1191" cy="520"/>
            </a:xfrm>
            <a:prstGeom prst="rect">
              <a:avLst/>
            </a:prstGeom>
            <a:noFill/>
            <a:ln w="9525">
              <a:noFill/>
              <a:miter lim="800000"/>
              <a:headEnd/>
              <a:tailEnd/>
            </a:ln>
          </p:spPr>
          <p:txBody>
            <a:bodyPr wrap="none">
              <a:spAutoFit/>
            </a:bodyPr>
            <a:lstStyle/>
            <a:p>
              <a:pPr algn="ctr" eaLnBrk="1" hangingPunct="1"/>
              <a:r>
                <a:rPr lang="zh-CN" altLang="en-US" sz="1600"/>
                <a:t>感知输入</a:t>
              </a:r>
            </a:p>
            <a:p>
              <a:pPr algn="ctr" eaLnBrk="1" hangingPunct="1"/>
              <a:r>
                <a:rPr lang="en-US" altLang="zh-CN" sz="1600"/>
                <a:t>(</a:t>
              </a:r>
              <a:r>
                <a:rPr lang="zh-CN" altLang="en-US" sz="1600"/>
                <a:t>接触式感知输入</a:t>
              </a:r>
            </a:p>
            <a:p>
              <a:pPr algn="ctr" eaLnBrk="1" hangingPunct="1"/>
              <a:r>
                <a:rPr lang="zh-CN" altLang="en-US" sz="1600"/>
                <a:t>非接触式感知输入</a:t>
              </a:r>
              <a:r>
                <a:rPr lang="en-US" altLang="zh-CN" sz="1600"/>
                <a:t>)</a:t>
              </a:r>
            </a:p>
          </p:txBody>
        </p:sp>
        <p:sp>
          <p:nvSpPr>
            <p:cNvPr id="87066" name="Text Box 29"/>
            <p:cNvSpPr txBox="1">
              <a:spLocks noChangeArrowheads="1"/>
            </p:cNvSpPr>
            <p:nvPr/>
          </p:nvSpPr>
          <p:spPr bwMode="auto">
            <a:xfrm>
              <a:off x="3887" y="3346"/>
              <a:ext cx="1637" cy="368"/>
            </a:xfrm>
            <a:prstGeom prst="rect">
              <a:avLst/>
            </a:prstGeom>
            <a:noFill/>
            <a:ln w="9525">
              <a:noFill/>
              <a:miter lim="800000"/>
              <a:headEnd/>
              <a:tailEnd/>
            </a:ln>
          </p:spPr>
          <p:txBody>
            <a:bodyPr wrap="none">
              <a:spAutoFit/>
            </a:bodyPr>
            <a:lstStyle/>
            <a:p>
              <a:pPr algn="ctr" eaLnBrk="1" hangingPunct="1"/>
              <a:r>
                <a:rPr lang="en-US" altLang="zh-CN" sz="1600">
                  <a:solidFill>
                    <a:srgbClr val="0000CC"/>
                  </a:solidFill>
                </a:rPr>
                <a:t>CRT</a:t>
              </a:r>
              <a:r>
                <a:rPr lang="zh-CN" altLang="en-US" sz="1600">
                  <a:solidFill>
                    <a:srgbClr val="0000CC"/>
                  </a:solidFill>
                </a:rPr>
                <a:t>：阴极射线管</a:t>
              </a:r>
            </a:p>
            <a:p>
              <a:pPr algn="ctr" eaLnBrk="1" hangingPunct="1"/>
              <a:r>
                <a:rPr lang="en-US" altLang="zh-CN" sz="1600">
                  <a:solidFill>
                    <a:srgbClr val="0000CC"/>
                  </a:solidFill>
                </a:rPr>
                <a:t>(</a:t>
              </a:r>
              <a:r>
                <a:rPr lang="zh-CN" altLang="en-US" sz="1600">
                  <a:solidFill>
                    <a:srgbClr val="0000CC"/>
                  </a:solidFill>
                </a:rPr>
                <a:t>模拟显示器：黑白与彩色</a:t>
              </a:r>
              <a:r>
                <a:rPr lang="en-US" altLang="zh-CN" sz="1600">
                  <a:solidFill>
                    <a:srgbClr val="0000CC"/>
                  </a:solidFill>
                </a:rPr>
                <a:t>)</a:t>
              </a:r>
            </a:p>
          </p:txBody>
        </p:sp>
        <p:sp>
          <p:nvSpPr>
            <p:cNvPr id="87067" name="Text Box 30"/>
            <p:cNvSpPr txBox="1">
              <a:spLocks noChangeArrowheads="1"/>
            </p:cNvSpPr>
            <p:nvPr/>
          </p:nvSpPr>
          <p:spPr bwMode="auto">
            <a:xfrm>
              <a:off x="4039" y="2802"/>
              <a:ext cx="1249" cy="368"/>
            </a:xfrm>
            <a:prstGeom prst="rect">
              <a:avLst/>
            </a:prstGeom>
            <a:noFill/>
            <a:ln w="9525">
              <a:noFill/>
              <a:miter lim="800000"/>
              <a:headEnd/>
              <a:tailEnd/>
            </a:ln>
          </p:spPr>
          <p:txBody>
            <a:bodyPr wrap="none">
              <a:spAutoFit/>
            </a:bodyPr>
            <a:lstStyle/>
            <a:p>
              <a:pPr algn="ctr" eaLnBrk="1" hangingPunct="1"/>
              <a:r>
                <a:rPr lang="en-US" altLang="zh-CN" sz="1600">
                  <a:solidFill>
                    <a:srgbClr val="0000CC"/>
                  </a:solidFill>
                </a:rPr>
                <a:t>CRT: </a:t>
              </a:r>
              <a:r>
                <a:rPr lang="zh-CN" altLang="en-US" sz="1600">
                  <a:solidFill>
                    <a:srgbClr val="0000CC"/>
                  </a:solidFill>
                </a:rPr>
                <a:t>字符发生器</a:t>
              </a:r>
              <a:endParaRPr lang="en-US" altLang="zh-CN" sz="1600">
                <a:solidFill>
                  <a:srgbClr val="0000CC"/>
                </a:solidFill>
              </a:endParaRPr>
            </a:p>
            <a:p>
              <a:pPr algn="ctr" eaLnBrk="1" hangingPunct="1"/>
              <a:r>
                <a:rPr lang="en-US" altLang="zh-CN" sz="1600">
                  <a:solidFill>
                    <a:srgbClr val="0000CC"/>
                  </a:solidFill>
                </a:rPr>
                <a:t>(</a:t>
              </a:r>
              <a:r>
                <a:rPr lang="zh-CN" altLang="en-US" sz="1600">
                  <a:solidFill>
                    <a:srgbClr val="0000CC"/>
                  </a:solidFill>
                </a:rPr>
                <a:t>向量式模拟显示器</a:t>
              </a:r>
              <a:r>
                <a:rPr lang="en-US" altLang="zh-CN" sz="1600">
                  <a:solidFill>
                    <a:srgbClr val="0000CC"/>
                  </a:solidFill>
                </a:rPr>
                <a:t>)</a:t>
              </a:r>
            </a:p>
          </p:txBody>
        </p:sp>
        <p:sp>
          <p:nvSpPr>
            <p:cNvPr id="87068" name="Text Box 31"/>
            <p:cNvSpPr txBox="1">
              <a:spLocks noChangeArrowheads="1"/>
            </p:cNvSpPr>
            <p:nvPr/>
          </p:nvSpPr>
          <p:spPr bwMode="auto">
            <a:xfrm>
              <a:off x="3859" y="2338"/>
              <a:ext cx="1618" cy="366"/>
            </a:xfrm>
            <a:prstGeom prst="rect">
              <a:avLst/>
            </a:prstGeom>
            <a:noFill/>
            <a:ln w="9525">
              <a:noFill/>
              <a:miter lim="800000"/>
              <a:headEnd/>
              <a:tailEnd/>
            </a:ln>
          </p:spPr>
          <p:txBody>
            <a:bodyPr wrap="none">
              <a:spAutoFit/>
            </a:bodyPr>
            <a:lstStyle/>
            <a:p>
              <a:pPr algn="ctr" eaLnBrk="1" hangingPunct="1"/>
              <a:r>
                <a:rPr lang="en-US" altLang="zh-CN" sz="1600">
                  <a:solidFill>
                    <a:srgbClr val="0000CC"/>
                  </a:solidFill>
                </a:rPr>
                <a:t>CRT: </a:t>
              </a:r>
              <a:r>
                <a:rPr lang="zh-CN" altLang="en-US" sz="1600">
                  <a:solidFill>
                    <a:srgbClr val="0000CC"/>
                  </a:solidFill>
                </a:rPr>
                <a:t>数字光栅扫描显示器</a:t>
              </a:r>
              <a:endParaRPr lang="en-US" altLang="zh-CN" sz="1600">
                <a:solidFill>
                  <a:srgbClr val="0000CC"/>
                </a:solidFill>
              </a:endParaRPr>
            </a:p>
            <a:p>
              <a:pPr algn="ctr" eaLnBrk="1" hangingPunct="1"/>
              <a:r>
                <a:rPr lang="en-US" altLang="zh-CN" sz="1600">
                  <a:solidFill>
                    <a:srgbClr val="0000CC"/>
                  </a:solidFill>
                </a:rPr>
                <a:t>(</a:t>
              </a:r>
              <a:r>
                <a:rPr lang="zh-CN" altLang="en-US" sz="1600">
                  <a:solidFill>
                    <a:srgbClr val="0000CC"/>
                  </a:solidFill>
                </a:rPr>
                <a:t>基于内存的显示</a:t>
              </a:r>
              <a:r>
                <a:rPr lang="en-US" altLang="zh-CN" sz="1600">
                  <a:solidFill>
                    <a:srgbClr val="0000CC"/>
                  </a:solidFill>
                </a:rPr>
                <a:t>)</a:t>
              </a:r>
            </a:p>
          </p:txBody>
        </p:sp>
        <p:sp>
          <p:nvSpPr>
            <p:cNvPr id="87069" name="Text Box 32"/>
            <p:cNvSpPr txBox="1">
              <a:spLocks noChangeArrowheads="1"/>
            </p:cNvSpPr>
            <p:nvPr/>
          </p:nvSpPr>
          <p:spPr bwMode="auto">
            <a:xfrm>
              <a:off x="4296" y="1441"/>
              <a:ext cx="666" cy="212"/>
            </a:xfrm>
            <a:prstGeom prst="rect">
              <a:avLst/>
            </a:prstGeom>
            <a:noFill/>
            <a:ln w="9525">
              <a:noFill/>
              <a:miter lim="800000"/>
              <a:headEnd/>
              <a:tailEnd/>
            </a:ln>
          </p:spPr>
          <p:txBody>
            <a:bodyPr wrap="none">
              <a:spAutoFit/>
            </a:bodyPr>
            <a:lstStyle/>
            <a:p>
              <a:pPr algn="ctr" eaLnBrk="1" hangingPunct="1"/>
              <a:r>
                <a:rPr lang="en-US" altLang="zh-CN" sz="1600">
                  <a:solidFill>
                    <a:srgbClr val="0000CC"/>
                  </a:solidFill>
                </a:rPr>
                <a:t>3D</a:t>
              </a:r>
              <a:r>
                <a:rPr lang="zh-CN" altLang="en-US" sz="1600">
                  <a:solidFill>
                    <a:srgbClr val="0000CC"/>
                  </a:solidFill>
                </a:rPr>
                <a:t>显示器</a:t>
              </a:r>
              <a:endParaRPr lang="en-US" altLang="zh-CN" sz="1600">
                <a:solidFill>
                  <a:srgbClr val="0000CC"/>
                </a:solidFill>
              </a:endParaRPr>
            </a:p>
          </p:txBody>
        </p:sp>
        <p:sp>
          <p:nvSpPr>
            <p:cNvPr id="87070" name="Text Box 33"/>
            <p:cNvSpPr txBox="1">
              <a:spLocks noChangeArrowheads="1"/>
            </p:cNvSpPr>
            <p:nvPr/>
          </p:nvSpPr>
          <p:spPr bwMode="auto">
            <a:xfrm>
              <a:off x="4014" y="1797"/>
              <a:ext cx="1249" cy="368"/>
            </a:xfrm>
            <a:prstGeom prst="rect">
              <a:avLst/>
            </a:prstGeom>
            <a:noFill/>
            <a:ln w="9525">
              <a:noFill/>
              <a:miter lim="800000"/>
              <a:headEnd/>
              <a:tailEnd/>
            </a:ln>
          </p:spPr>
          <p:txBody>
            <a:bodyPr wrap="none">
              <a:spAutoFit/>
            </a:bodyPr>
            <a:lstStyle/>
            <a:p>
              <a:pPr algn="ctr" eaLnBrk="1" hangingPunct="1"/>
              <a:r>
                <a:rPr lang="zh-CN" altLang="en-US" sz="1600">
                  <a:solidFill>
                    <a:srgbClr val="0000CC"/>
                  </a:solidFill>
                </a:rPr>
                <a:t>数字显示器</a:t>
              </a:r>
            </a:p>
            <a:p>
              <a:pPr algn="ctr" eaLnBrk="1" hangingPunct="1"/>
              <a:r>
                <a:rPr lang="en-US" altLang="zh-CN" sz="1600">
                  <a:solidFill>
                    <a:srgbClr val="0000CC"/>
                  </a:solidFill>
                </a:rPr>
                <a:t>(</a:t>
              </a:r>
              <a:r>
                <a:rPr lang="zh-CN" altLang="en-US" sz="1600">
                  <a:solidFill>
                    <a:srgbClr val="0000CC"/>
                  </a:solidFill>
                </a:rPr>
                <a:t>液晶、等离子技术</a:t>
              </a:r>
              <a:r>
                <a:rPr lang="en-US" altLang="zh-CN" sz="1600">
                  <a:solidFill>
                    <a:srgbClr val="0000CC"/>
                  </a:solidFill>
                </a:rPr>
                <a:t>)</a:t>
              </a:r>
            </a:p>
          </p:txBody>
        </p:sp>
        <p:sp>
          <p:nvSpPr>
            <p:cNvPr id="87071" name="Text Box 34"/>
            <p:cNvSpPr txBox="1">
              <a:spLocks noChangeArrowheads="1"/>
            </p:cNvSpPr>
            <p:nvPr/>
          </p:nvSpPr>
          <p:spPr bwMode="auto">
            <a:xfrm>
              <a:off x="1837" y="1658"/>
              <a:ext cx="1275" cy="368"/>
            </a:xfrm>
            <a:prstGeom prst="rect">
              <a:avLst/>
            </a:prstGeom>
            <a:noFill/>
            <a:ln w="9525">
              <a:noFill/>
              <a:miter lim="800000"/>
              <a:headEnd/>
              <a:tailEnd/>
            </a:ln>
          </p:spPr>
          <p:txBody>
            <a:bodyPr wrap="none">
              <a:spAutoFit/>
            </a:bodyPr>
            <a:lstStyle/>
            <a:p>
              <a:pPr algn="ctr" eaLnBrk="1" hangingPunct="1"/>
              <a:r>
                <a:rPr lang="zh-CN" altLang="en-US" sz="1600">
                  <a:solidFill>
                    <a:srgbClr val="0000CC"/>
                  </a:solidFill>
                </a:rPr>
                <a:t>固态硬盘</a:t>
              </a:r>
              <a:endParaRPr lang="en-US" altLang="zh-CN" sz="1600">
                <a:solidFill>
                  <a:srgbClr val="0000CC"/>
                </a:solidFill>
              </a:endParaRPr>
            </a:p>
            <a:p>
              <a:pPr algn="ctr" eaLnBrk="1" hangingPunct="1"/>
              <a:r>
                <a:rPr lang="en-US" altLang="zh-CN" sz="1600">
                  <a:solidFill>
                    <a:srgbClr val="0000CC"/>
                  </a:solidFill>
                </a:rPr>
                <a:t>USB Removable disk</a:t>
              </a:r>
            </a:p>
          </p:txBody>
        </p:sp>
        <p:sp>
          <p:nvSpPr>
            <p:cNvPr id="87072" name="Text Box 35"/>
            <p:cNvSpPr txBox="1">
              <a:spLocks noChangeArrowheads="1"/>
            </p:cNvSpPr>
            <p:nvPr/>
          </p:nvSpPr>
          <p:spPr bwMode="auto">
            <a:xfrm>
              <a:off x="2104" y="2039"/>
              <a:ext cx="668" cy="213"/>
            </a:xfrm>
            <a:prstGeom prst="rect">
              <a:avLst/>
            </a:prstGeom>
            <a:noFill/>
            <a:ln w="9525">
              <a:noFill/>
              <a:miter lim="800000"/>
              <a:headEnd/>
              <a:tailEnd/>
            </a:ln>
          </p:spPr>
          <p:txBody>
            <a:bodyPr wrap="none">
              <a:spAutoFit/>
            </a:bodyPr>
            <a:lstStyle/>
            <a:p>
              <a:pPr eaLnBrk="1" hangingPunct="1"/>
              <a:r>
                <a:rPr lang="en-US" altLang="zh-CN" sz="1600">
                  <a:solidFill>
                    <a:srgbClr val="0000CC"/>
                  </a:solidFill>
                </a:rPr>
                <a:t>FlashRAM</a:t>
              </a:r>
            </a:p>
          </p:txBody>
        </p:sp>
        <p:sp>
          <p:nvSpPr>
            <p:cNvPr id="87073" name="Text Box 36"/>
            <p:cNvSpPr txBox="1">
              <a:spLocks noChangeArrowheads="1"/>
            </p:cNvSpPr>
            <p:nvPr/>
          </p:nvSpPr>
          <p:spPr bwMode="auto">
            <a:xfrm>
              <a:off x="1865" y="3251"/>
              <a:ext cx="1249" cy="213"/>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磁带</a:t>
              </a:r>
              <a:r>
                <a:rPr lang="en-US" altLang="zh-CN" sz="1600">
                  <a:solidFill>
                    <a:srgbClr val="0000CC"/>
                  </a:solidFill>
                </a:rPr>
                <a:t>/</a:t>
              </a:r>
              <a:r>
                <a:rPr lang="zh-CN" altLang="en-US" sz="1600">
                  <a:solidFill>
                    <a:srgbClr val="0000CC"/>
                  </a:solidFill>
                </a:rPr>
                <a:t>磁芯</a:t>
              </a:r>
              <a:r>
                <a:rPr lang="en-US" altLang="zh-CN" sz="1600">
                  <a:solidFill>
                    <a:srgbClr val="0000CC"/>
                  </a:solidFill>
                </a:rPr>
                <a:t>/</a:t>
              </a:r>
              <a:r>
                <a:rPr lang="zh-CN" altLang="en-US" sz="1600">
                  <a:solidFill>
                    <a:srgbClr val="0000CC"/>
                  </a:solidFill>
                </a:rPr>
                <a:t>磁鼓存储</a:t>
              </a:r>
              <a:endParaRPr lang="en-US" altLang="zh-CN" sz="1600">
                <a:solidFill>
                  <a:srgbClr val="0000CC"/>
                </a:solidFill>
              </a:endParaRPr>
            </a:p>
          </p:txBody>
        </p:sp>
        <p:sp>
          <p:nvSpPr>
            <p:cNvPr id="87074" name="Text Box 37"/>
            <p:cNvSpPr txBox="1">
              <a:spLocks noChangeArrowheads="1"/>
            </p:cNvSpPr>
            <p:nvPr/>
          </p:nvSpPr>
          <p:spPr bwMode="auto">
            <a:xfrm>
              <a:off x="1794" y="2697"/>
              <a:ext cx="1379" cy="213"/>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磁盘存储</a:t>
              </a:r>
              <a:r>
                <a:rPr lang="en-US" altLang="zh-CN" sz="1600">
                  <a:solidFill>
                    <a:srgbClr val="0000CC"/>
                  </a:solidFill>
                </a:rPr>
                <a:t>(</a:t>
              </a:r>
              <a:r>
                <a:rPr lang="zh-CN" altLang="en-US" sz="1600">
                  <a:solidFill>
                    <a:srgbClr val="0000CC"/>
                  </a:solidFill>
                </a:rPr>
                <a:t>硬盘与软盘</a:t>
              </a:r>
              <a:r>
                <a:rPr lang="en-US" altLang="zh-CN" sz="1600">
                  <a:solidFill>
                    <a:srgbClr val="0000CC"/>
                  </a:solidFill>
                </a:rPr>
                <a:t>)</a:t>
              </a:r>
            </a:p>
          </p:txBody>
        </p:sp>
        <p:sp>
          <p:nvSpPr>
            <p:cNvPr id="87075" name="Text Box 38"/>
            <p:cNvSpPr txBox="1">
              <a:spLocks noChangeArrowheads="1"/>
            </p:cNvSpPr>
            <p:nvPr/>
          </p:nvSpPr>
          <p:spPr bwMode="auto">
            <a:xfrm>
              <a:off x="1770" y="2266"/>
              <a:ext cx="1410" cy="366"/>
            </a:xfrm>
            <a:prstGeom prst="rect">
              <a:avLst/>
            </a:prstGeom>
            <a:noFill/>
            <a:ln w="9525">
              <a:noFill/>
              <a:miter lim="800000"/>
              <a:headEnd/>
              <a:tailEnd/>
            </a:ln>
          </p:spPr>
          <p:txBody>
            <a:bodyPr>
              <a:spAutoFit/>
            </a:bodyPr>
            <a:lstStyle/>
            <a:p>
              <a:pPr eaLnBrk="1" hangingPunct="1"/>
              <a:r>
                <a:rPr lang="zh-CN" altLang="en-US" sz="1600">
                  <a:solidFill>
                    <a:srgbClr val="0000CC"/>
                  </a:solidFill>
                </a:rPr>
                <a:t>光盘存储</a:t>
              </a:r>
              <a:r>
                <a:rPr lang="en-US" altLang="zh-CN" sz="1600">
                  <a:solidFill>
                    <a:srgbClr val="0000CC"/>
                  </a:solidFill>
                </a:rPr>
                <a:t>(CD-ROM, CD R/W, DVD)</a:t>
              </a:r>
            </a:p>
          </p:txBody>
        </p:sp>
        <p:sp>
          <p:nvSpPr>
            <p:cNvPr id="87076" name="Text Box 39"/>
            <p:cNvSpPr txBox="1">
              <a:spLocks noChangeArrowheads="1"/>
            </p:cNvSpPr>
            <p:nvPr/>
          </p:nvSpPr>
          <p:spPr bwMode="auto">
            <a:xfrm>
              <a:off x="2159" y="3529"/>
              <a:ext cx="632" cy="212"/>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汞延迟线</a:t>
              </a:r>
              <a:endParaRPr lang="en-US" altLang="zh-CN" sz="1600">
                <a:solidFill>
                  <a:srgbClr val="0000CC"/>
                </a:solidFill>
              </a:endParaRPr>
            </a:p>
          </p:txBody>
        </p:sp>
        <p:sp>
          <p:nvSpPr>
            <p:cNvPr id="87077" name="Text Box 40"/>
            <p:cNvSpPr txBox="1">
              <a:spLocks noChangeArrowheads="1"/>
            </p:cNvSpPr>
            <p:nvPr/>
          </p:nvSpPr>
          <p:spPr bwMode="auto">
            <a:xfrm>
              <a:off x="1883" y="1435"/>
              <a:ext cx="1200" cy="213"/>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纳米存储</a:t>
              </a:r>
              <a:r>
                <a:rPr lang="en-US" altLang="zh-CN" sz="1600">
                  <a:solidFill>
                    <a:srgbClr val="0000CC"/>
                  </a:solidFill>
                </a:rPr>
                <a:t>/</a:t>
              </a:r>
              <a:r>
                <a:rPr lang="zh-CN" altLang="en-US" sz="1600">
                  <a:solidFill>
                    <a:srgbClr val="0000CC"/>
                  </a:solidFill>
                </a:rPr>
                <a:t>量子存储</a:t>
              </a:r>
              <a:endParaRPr lang="en-US" altLang="zh-CN" sz="1600">
                <a:solidFill>
                  <a:srgbClr val="0000CC"/>
                </a:solidFill>
              </a:endParaRPr>
            </a:p>
          </p:txBody>
        </p:sp>
        <p:sp>
          <p:nvSpPr>
            <p:cNvPr id="87078" name="Text Box 41"/>
            <p:cNvSpPr txBox="1">
              <a:spLocks noChangeArrowheads="1"/>
            </p:cNvSpPr>
            <p:nvPr/>
          </p:nvSpPr>
          <p:spPr bwMode="auto">
            <a:xfrm>
              <a:off x="1739" y="2974"/>
              <a:ext cx="1473" cy="212"/>
            </a:xfrm>
            <a:prstGeom prst="rect">
              <a:avLst/>
            </a:prstGeom>
            <a:noFill/>
            <a:ln w="9525">
              <a:noFill/>
              <a:miter lim="800000"/>
              <a:headEnd/>
              <a:tailEnd/>
            </a:ln>
          </p:spPr>
          <p:txBody>
            <a:bodyPr wrap="none">
              <a:spAutoFit/>
            </a:bodyPr>
            <a:lstStyle/>
            <a:p>
              <a:pPr eaLnBrk="1" hangingPunct="1"/>
              <a:r>
                <a:rPr lang="zh-CN" altLang="en-US" sz="1600">
                  <a:solidFill>
                    <a:srgbClr val="0000CC"/>
                  </a:solidFill>
                </a:rPr>
                <a:t>半导体存储</a:t>
              </a:r>
              <a:r>
                <a:rPr lang="en-US" altLang="zh-CN" sz="1600">
                  <a:solidFill>
                    <a:srgbClr val="0000CC"/>
                  </a:solidFill>
                </a:rPr>
                <a:t>(ROM/RAM)</a:t>
              </a:r>
            </a:p>
          </p:txBody>
        </p:sp>
      </p:grpSp>
      <p:sp>
        <p:nvSpPr>
          <p:cNvPr id="87043" name="Text Box 16"/>
          <p:cNvSpPr txBox="1">
            <a:spLocks noChangeArrowheads="1"/>
          </p:cNvSpPr>
          <p:nvPr/>
        </p:nvSpPr>
        <p:spPr bwMode="auto">
          <a:xfrm>
            <a:off x="323850" y="188913"/>
            <a:ext cx="5472113"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(7) </a:t>
            </a:r>
            <a:r>
              <a:rPr lang="zh-CN" altLang="en-US" sz="2000">
                <a:ea typeface="华文中宋" pitchFamily="2" charset="-122"/>
              </a:rPr>
              <a:t>计算机系统各主要部件的发展趋势是什么？</a:t>
            </a:r>
          </a:p>
        </p:txBody>
      </p:sp>
    </p:spTree>
    <p:custDataLst>
      <p:tags r:id="rId1"/>
    </p:custData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6"/>
          <p:cNvSpPr txBox="1">
            <a:spLocks noChangeArrowheads="1"/>
          </p:cNvSpPr>
          <p:nvPr/>
        </p:nvSpPr>
        <p:spPr bwMode="auto">
          <a:xfrm>
            <a:off x="163513" y="0"/>
            <a:ext cx="3098800" cy="798513"/>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电子自动计算</a:t>
            </a:r>
            <a:r>
              <a:rPr lang="en-US" altLang="zh-CN" sz="2000">
                <a:ea typeface="华文中宋" pitchFamily="2" charset="-122"/>
              </a:rPr>
              <a:t>-</a:t>
            </a:r>
            <a:r>
              <a:rPr lang="zh-CN" altLang="en-US" sz="2000">
                <a:ea typeface="华文中宋" pitchFamily="2" charset="-122"/>
              </a:rPr>
              <a:t>计算机系统</a:t>
            </a:r>
          </a:p>
          <a:p>
            <a:pPr eaLnBrk="1" hangingPunct="1">
              <a:lnSpc>
                <a:spcPct val="120000"/>
              </a:lnSpc>
            </a:pPr>
            <a:r>
              <a:rPr lang="en-US" altLang="zh-CN" sz="2000">
                <a:ea typeface="华文中宋" pitchFamily="2" charset="-122"/>
              </a:rPr>
              <a:t>(8) </a:t>
            </a:r>
            <a:r>
              <a:rPr lang="zh-CN" altLang="en-US" sz="2000">
                <a:ea typeface="华文中宋" pitchFamily="2" charset="-122"/>
              </a:rPr>
              <a:t>小结</a:t>
            </a:r>
          </a:p>
        </p:txBody>
      </p:sp>
      <p:grpSp>
        <p:nvGrpSpPr>
          <p:cNvPr id="89091" name="Group 3"/>
          <p:cNvGrpSpPr>
            <a:grpSpLocks/>
          </p:cNvGrpSpPr>
          <p:nvPr/>
        </p:nvGrpSpPr>
        <p:grpSpPr bwMode="auto">
          <a:xfrm>
            <a:off x="3959225" y="3749675"/>
            <a:ext cx="1425575" cy="1187450"/>
            <a:chOff x="2695" y="3093"/>
            <a:chExt cx="898" cy="748"/>
          </a:xfrm>
        </p:grpSpPr>
        <p:sp>
          <p:nvSpPr>
            <p:cNvPr id="2" name="AutoShape 39"/>
            <p:cNvSpPr>
              <a:spLocks noChangeArrowheads="1"/>
            </p:cNvSpPr>
            <p:nvPr/>
          </p:nvSpPr>
          <p:spPr bwMode="gray">
            <a:xfrm>
              <a:off x="2695" y="309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89109" name="Oval 40"/>
            <p:cNvSpPr>
              <a:spLocks noChangeArrowheads="1"/>
            </p:cNvSpPr>
            <p:nvPr/>
          </p:nvSpPr>
          <p:spPr bwMode="gray">
            <a:xfrm>
              <a:off x="2769" y="3155"/>
              <a:ext cx="750" cy="625"/>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4" name="Text Box 84"/>
            <p:cNvSpPr txBox="1">
              <a:spLocks noChangeArrowheads="1"/>
            </p:cNvSpPr>
            <p:nvPr/>
          </p:nvSpPr>
          <p:spPr bwMode="auto">
            <a:xfrm>
              <a:off x="2772" y="3208"/>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存储 设备</a:t>
              </a:r>
            </a:p>
          </p:txBody>
        </p:sp>
      </p:grpSp>
      <p:grpSp>
        <p:nvGrpSpPr>
          <p:cNvPr id="89092" name="Group 7"/>
          <p:cNvGrpSpPr>
            <a:grpSpLocks/>
          </p:cNvGrpSpPr>
          <p:nvPr/>
        </p:nvGrpSpPr>
        <p:grpSpPr bwMode="auto">
          <a:xfrm>
            <a:off x="1455738" y="3149600"/>
            <a:ext cx="1425575" cy="1187450"/>
            <a:chOff x="1117" y="1998"/>
            <a:chExt cx="898" cy="748"/>
          </a:xfrm>
        </p:grpSpPr>
        <p:sp>
          <p:nvSpPr>
            <p:cNvPr id="5" name="AutoShape 39"/>
            <p:cNvSpPr>
              <a:spLocks noChangeArrowheads="1"/>
            </p:cNvSpPr>
            <p:nvPr/>
          </p:nvSpPr>
          <p:spPr bwMode="gray">
            <a:xfrm>
              <a:off x="1117" y="1998"/>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89106" name="Oval 40"/>
            <p:cNvSpPr>
              <a:spLocks noChangeArrowheads="1"/>
            </p:cNvSpPr>
            <p:nvPr/>
          </p:nvSpPr>
          <p:spPr bwMode="gray">
            <a:xfrm>
              <a:off x="1191" y="2060"/>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7" name="Text Box 84"/>
            <p:cNvSpPr txBox="1">
              <a:spLocks noChangeArrowheads="1"/>
            </p:cNvSpPr>
            <p:nvPr/>
          </p:nvSpPr>
          <p:spPr bwMode="auto">
            <a:xfrm>
              <a:off x="1194" y="2208"/>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输入</a:t>
              </a:r>
            </a:p>
          </p:txBody>
        </p:sp>
      </p:grpSp>
      <p:sp>
        <p:nvSpPr>
          <p:cNvPr id="89093" name="AutoShape 11"/>
          <p:cNvSpPr>
            <a:spLocks noChangeArrowheads="1"/>
          </p:cNvSpPr>
          <p:nvPr/>
        </p:nvSpPr>
        <p:spPr bwMode="auto">
          <a:xfrm>
            <a:off x="2860675" y="3570288"/>
            <a:ext cx="1095375" cy="344487"/>
          </a:xfrm>
          <a:prstGeom prst="rightArrow">
            <a:avLst>
              <a:gd name="adj1" fmla="val 50000"/>
              <a:gd name="adj2" fmla="val 79493"/>
            </a:avLst>
          </a:prstGeom>
          <a:solidFill>
            <a:schemeClr val="tx2"/>
          </a:solidFill>
          <a:ln w="9525">
            <a:noFill/>
            <a:miter lim="800000"/>
            <a:headEnd/>
            <a:tailEnd/>
          </a:ln>
        </p:spPr>
        <p:txBody>
          <a:bodyPr wrap="none" anchor="ctr"/>
          <a:lstStyle/>
          <a:p>
            <a:pPr eaLnBrk="1" hangingPunct="1"/>
            <a:endParaRPr lang="zh-CN" altLang="en-US"/>
          </a:p>
        </p:txBody>
      </p:sp>
      <p:grpSp>
        <p:nvGrpSpPr>
          <p:cNvPr id="89094" name="Group 12"/>
          <p:cNvGrpSpPr>
            <a:grpSpLocks/>
          </p:cNvGrpSpPr>
          <p:nvPr/>
        </p:nvGrpSpPr>
        <p:grpSpPr bwMode="auto">
          <a:xfrm>
            <a:off x="3948113" y="2527300"/>
            <a:ext cx="1425575" cy="1187450"/>
            <a:chOff x="4140" y="2220"/>
            <a:chExt cx="898" cy="748"/>
          </a:xfrm>
        </p:grpSpPr>
        <p:sp>
          <p:nvSpPr>
            <p:cNvPr id="8" name="AutoShape 39"/>
            <p:cNvSpPr>
              <a:spLocks noChangeArrowheads="1"/>
            </p:cNvSpPr>
            <p:nvPr/>
          </p:nvSpPr>
          <p:spPr bwMode="gray">
            <a:xfrm>
              <a:off x="4140" y="2220"/>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89103" name="Oval 40"/>
            <p:cNvSpPr>
              <a:spLocks noChangeArrowheads="1"/>
            </p:cNvSpPr>
            <p:nvPr/>
          </p:nvSpPr>
          <p:spPr bwMode="gray">
            <a:xfrm>
              <a:off x="4214" y="2282"/>
              <a:ext cx="750" cy="625"/>
            </a:xfrm>
            <a:prstGeom prst="ellipse">
              <a:avLst/>
            </a:prstGeom>
            <a:solidFill>
              <a:srgbClr val="669900"/>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0" name="Text Box 84"/>
            <p:cNvSpPr txBox="1">
              <a:spLocks noChangeArrowheads="1"/>
            </p:cNvSpPr>
            <p:nvPr/>
          </p:nvSpPr>
          <p:spPr bwMode="auto">
            <a:xfrm>
              <a:off x="4217" y="2335"/>
              <a:ext cx="743" cy="518"/>
            </a:xfrm>
            <a:prstGeom prst="rect">
              <a:avLst/>
            </a:prstGeom>
            <a:noFill/>
            <a:ln>
              <a:noFill/>
            </a:ln>
            <a:extLst/>
          </p:spPr>
          <p:txBody>
            <a:bodyPr>
              <a:spAutoFit/>
            </a:bodyPr>
            <a:lstStyle/>
            <a:p>
              <a:pPr algn="ctr" eaLnBrk="1" hangingPunct="1">
                <a:spcBef>
                  <a:spcPct val="35000"/>
                </a:spcBef>
                <a:defRPr/>
              </a:pPr>
              <a:r>
                <a:rPr lang="zh-CN" altLang="en-US">
                  <a:solidFill>
                    <a:srgbClr val="FFFFFF"/>
                  </a:solidFill>
                  <a:effectLst>
                    <a:outerShdw blurRad="38100" dist="38100" dir="2700000" algn="tl">
                      <a:srgbClr val="C0C0C0"/>
                    </a:outerShdw>
                  </a:effectLst>
                  <a:latin typeface="宋体" pitchFamily="2" charset="-122"/>
                  <a:ea typeface="华文中宋" pitchFamily="2" charset="-122"/>
                </a:rPr>
                <a:t>控制与计算</a:t>
              </a:r>
              <a:endParaRPr lang="en-US" altLang="zh-CN">
                <a:solidFill>
                  <a:srgbClr val="FFFFFF"/>
                </a:solidFill>
                <a:effectLst>
                  <a:outerShdw blurRad="38100" dist="38100" dir="2700000" algn="tl">
                    <a:srgbClr val="C0C0C0"/>
                  </a:outerShdw>
                </a:effectLst>
                <a:latin typeface="宋体" pitchFamily="2" charset="-122"/>
                <a:ea typeface="华文中宋" pitchFamily="2" charset="-122"/>
              </a:endParaRPr>
            </a:p>
          </p:txBody>
        </p:sp>
      </p:grpSp>
      <p:grpSp>
        <p:nvGrpSpPr>
          <p:cNvPr id="89095" name="Group 16"/>
          <p:cNvGrpSpPr>
            <a:grpSpLocks/>
          </p:cNvGrpSpPr>
          <p:nvPr/>
        </p:nvGrpSpPr>
        <p:grpSpPr bwMode="auto">
          <a:xfrm>
            <a:off x="6542088" y="3148013"/>
            <a:ext cx="1425575" cy="1187450"/>
            <a:chOff x="1462" y="2443"/>
            <a:chExt cx="898" cy="748"/>
          </a:xfrm>
        </p:grpSpPr>
        <p:sp>
          <p:nvSpPr>
            <p:cNvPr id="20" name="AutoShape 39"/>
            <p:cNvSpPr>
              <a:spLocks noChangeArrowheads="1"/>
            </p:cNvSpPr>
            <p:nvPr/>
          </p:nvSpPr>
          <p:spPr bwMode="gray">
            <a:xfrm>
              <a:off x="1462" y="244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ndParaRPr>
            </a:p>
          </p:txBody>
        </p:sp>
        <p:sp>
          <p:nvSpPr>
            <p:cNvPr id="89100" name="Oval 40"/>
            <p:cNvSpPr>
              <a:spLocks noChangeArrowheads="1"/>
            </p:cNvSpPr>
            <p:nvPr/>
          </p:nvSpPr>
          <p:spPr bwMode="gray">
            <a:xfrm>
              <a:off x="1536" y="2505"/>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lang="zh-CN" altLang="en-US" sz="2800">
                <a:solidFill>
                  <a:srgbClr val="000000"/>
                </a:solidFill>
                <a:latin typeface="宋体" pitchFamily="2" charset="-122"/>
              </a:endParaRPr>
            </a:p>
          </p:txBody>
        </p:sp>
        <p:sp>
          <p:nvSpPr>
            <p:cNvPr id="16" name="Text Box 84"/>
            <p:cNvSpPr txBox="1">
              <a:spLocks noChangeArrowheads="1"/>
            </p:cNvSpPr>
            <p:nvPr/>
          </p:nvSpPr>
          <p:spPr bwMode="auto">
            <a:xfrm>
              <a:off x="1539" y="2653"/>
              <a:ext cx="743" cy="327"/>
            </a:xfrm>
            <a:prstGeom prst="rect">
              <a:avLst/>
            </a:prstGeom>
            <a:noFill/>
            <a:ln>
              <a:noFill/>
            </a:ln>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输出</a:t>
              </a:r>
            </a:p>
          </p:txBody>
        </p:sp>
      </p:grpSp>
      <p:sp>
        <p:nvSpPr>
          <p:cNvPr id="89096" name="AutoShape 20"/>
          <p:cNvSpPr>
            <a:spLocks noChangeArrowheads="1"/>
          </p:cNvSpPr>
          <p:nvPr/>
        </p:nvSpPr>
        <p:spPr bwMode="auto">
          <a:xfrm>
            <a:off x="5467350" y="3570288"/>
            <a:ext cx="1095375" cy="344487"/>
          </a:xfrm>
          <a:prstGeom prst="rightArrow">
            <a:avLst>
              <a:gd name="adj1" fmla="val 50000"/>
              <a:gd name="adj2" fmla="val 79493"/>
            </a:avLst>
          </a:prstGeom>
          <a:solidFill>
            <a:schemeClr val="tx2"/>
          </a:solidFill>
          <a:ln w="9525">
            <a:noFill/>
            <a:miter lim="800000"/>
            <a:headEnd/>
            <a:tailEnd/>
          </a:ln>
        </p:spPr>
        <p:txBody>
          <a:bodyPr wrap="none" anchor="ctr"/>
          <a:lstStyle/>
          <a:p>
            <a:pPr eaLnBrk="1" hangingPunct="1"/>
            <a:endParaRPr lang="zh-CN" altLang="en-US"/>
          </a:p>
        </p:txBody>
      </p:sp>
      <p:sp>
        <p:nvSpPr>
          <p:cNvPr id="89097" name="Text Box 21"/>
          <p:cNvSpPr txBox="1">
            <a:spLocks noChangeArrowheads="1"/>
          </p:cNvSpPr>
          <p:nvPr/>
        </p:nvSpPr>
        <p:spPr bwMode="auto">
          <a:xfrm>
            <a:off x="3341688" y="1738313"/>
            <a:ext cx="2587625" cy="830262"/>
          </a:xfrm>
          <a:prstGeom prst="rect">
            <a:avLst/>
          </a:prstGeom>
          <a:noFill/>
          <a:ln w="9525">
            <a:noFill/>
            <a:miter lim="800000"/>
            <a:headEnd/>
            <a:tailEnd/>
          </a:ln>
        </p:spPr>
        <p:txBody>
          <a:bodyPr wrap="none">
            <a:spAutoFit/>
          </a:bodyPr>
          <a:lstStyle/>
          <a:p>
            <a:pPr algn="ctr" eaLnBrk="1" hangingPunct="1"/>
            <a:r>
              <a:rPr lang="zh-CN" altLang="en-US">
                <a:solidFill>
                  <a:srgbClr val="0000CC"/>
                </a:solidFill>
              </a:rPr>
              <a:t>微处理器</a:t>
            </a:r>
            <a:endParaRPr lang="en-US" altLang="zh-CN">
              <a:solidFill>
                <a:srgbClr val="0000CC"/>
              </a:solidFill>
            </a:endParaRPr>
          </a:p>
          <a:p>
            <a:pPr algn="ctr" eaLnBrk="1" hangingPunct="1"/>
            <a:r>
              <a:rPr lang="zh-CN" altLang="en-US">
                <a:solidFill>
                  <a:srgbClr val="0000CC"/>
                </a:solidFill>
              </a:rPr>
              <a:t>中央处理单元</a:t>
            </a:r>
            <a:r>
              <a:rPr lang="en-US" altLang="zh-CN">
                <a:solidFill>
                  <a:srgbClr val="0000CC"/>
                </a:solidFill>
              </a:rPr>
              <a:t>CPU</a:t>
            </a:r>
          </a:p>
        </p:txBody>
      </p:sp>
      <p:sp>
        <p:nvSpPr>
          <p:cNvPr id="89098" name="Text Box 22"/>
          <p:cNvSpPr txBox="1">
            <a:spLocks noChangeArrowheads="1"/>
          </p:cNvSpPr>
          <p:nvPr/>
        </p:nvSpPr>
        <p:spPr bwMode="auto">
          <a:xfrm>
            <a:off x="3911600" y="4887913"/>
            <a:ext cx="1708150" cy="457200"/>
          </a:xfrm>
          <a:prstGeom prst="rect">
            <a:avLst/>
          </a:prstGeom>
          <a:noFill/>
          <a:ln w="9525">
            <a:noFill/>
            <a:miter lim="800000"/>
            <a:headEnd/>
            <a:tailEnd/>
          </a:ln>
        </p:spPr>
        <p:txBody>
          <a:bodyPr wrap="none">
            <a:spAutoFit/>
          </a:bodyPr>
          <a:lstStyle/>
          <a:p>
            <a:pPr algn="ctr" eaLnBrk="1" hangingPunct="1"/>
            <a:r>
              <a:rPr lang="zh-CN" altLang="en-US">
                <a:solidFill>
                  <a:srgbClr val="0000CC"/>
                </a:solidFill>
              </a:rPr>
              <a:t>内存与外存</a:t>
            </a:r>
          </a:p>
        </p:txBody>
      </p:sp>
    </p:spTree>
    <p:custDataLst>
      <p:tags r:id="rId1"/>
    </p:custData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ctrTitle"/>
          </p:nvPr>
        </p:nvSpPr>
        <p:spPr>
          <a:xfrm>
            <a:off x="684213" y="1700213"/>
            <a:ext cx="7772400" cy="1143000"/>
          </a:xfrm>
        </p:spPr>
        <p:txBody>
          <a:bodyPr/>
          <a:lstStyle/>
          <a:p>
            <a:r>
              <a:rPr lang="zh-CN" altLang="en-US" sz="4400" smtClean="0"/>
              <a:t>计算系统之发展趋势</a:t>
            </a:r>
          </a:p>
        </p:txBody>
      </p:sp>
      <p:sp>
        <p:nvSpPr>
          <p:cNvPr id="91139" name="Rectangle 3"/>
          <p:cNvSpPr>
            <a:spLocks noGrp="1" noChangeArrowheads="1"/>
          </p:cNvSpPr>
          <p:nvPr>
            <p:ph type="subTitle" idx="1"/>
          </p:nvPr>
        </p:nvSpPr>
        <p:spPr/>
        <p:txBody>
          <a:bodyPr/>
          <a:lstStyle/>
          <a:p>
            <a:pPr eaLnBrk="1" hangingPunct="1"/>
            <a:endParaRPr lang="zh-CN" altLang="zh-CN"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pPr>
              <a:defRPr/>
            </a:pPr>
            <a:r>
              <a:rPr lang="zh-CN" altLang="en-US" smtClean="0"/>
              <a:t>基础理论</a:t>
            </a:r>
          </a:p>
        </p:txBody>
      </p:sp>
      <p:sp>
        <p:nvSpPr>
          <p:cNvPr id="95235" name="内容占位符 2"/>
          <p:cNvSpPr>
            <a:spLocks noGrp="1"/>
          </p:cNvSpPr>
          <p:nvPr>
            <p:ph idx="1"/>
          </p:nvPr>
        </p:nvSpPr>
        <p:spPr>
          <a:xfrm>
            <a:off x="703263" y="1268413"/>
            <a:ext cx="7918450" cy="4395787"/>
          </a:xfrm>
        </p:spPr>
        <p:txBody>
          <a:bodyPr/>
          <a:lstStyle/>
          <a:p>
            <a:pPr>
              <a:defRPr/>
            </a:pPr>
            <a:r>
              <a:rPr lang="en-US" altLang="zh-CN" sz="2000" dirty="0" smtClean="0"/>
              <a:t>1.</a:t>
            </a:r>
            <a:r>
              <a:rPr lang="zh-CN" altLang="en-US" sz="2000" dirty="0" smtClean="0"/>
              <a:t>大数据智能理论。研究数据驱动与知识引导相结合的人工智能新方法、以自然语言理解和图像图形为核心的认知计算理论和方法、综合深度推理与创意人工智能理论与方法、非完全信息下智能决策基础理论与框架、数据驱动的通用人工智能数学模型与理论等。</a:t>
            </a:r>
          </a:p>
          <a:p>
            <a:pPr>
              <a:defRPr/>
            </a:pPr>
            <a:r>
              <a:rPr lang="en-US" altLang="zh-CN" sz="2000" dirty="0" smtClean="0"/>
              <a:t>2.</a:t>
            </a:r>
            <a:r>
              <a:rPr lang="zh-CN" altLang="en-US" sz="2000" dirty="0" smtClean="0"/>
              <a:t>跨媒体感知计算理论。研究超越人类视觉能力的感知获取、面向真实世界的主动视觉感知及计算、自然声学场景的听知觉感知及计算、自然交互环境的言语感知及计算、面向异步序列的类人感知及计算、面向媒体智能感知的自主学习、城市全维度智能感知推理引擎。</a:t>
            </a:r>
          </a:p>
          <a:p>
            <a:pPr>
              <a:defRPr/>
            </a:pPr>
            <a:r>
              <a:rPr lang="en-US" altLang="zh-CN" sz="2000" dirty="0" smtClean="0"/>
              <a:t>3.</a:t>
            </a:r>
            <a:r>
              <a:rPr lang="zh-CN" altLang="en-US" sz="2000" dirty="0" smtClean="0"/>
              <a:t>混合增强智能理论。研究“人在回路”的混合增强智能、人机智能共生的行为增强与脑机协同、机器直觉推理与因果模型、联想记忆模型与知识演化方法、复杂数据和任务的混合增强智能学习方法、云机器人协同计算方法、真实世界环境下的情境理解及人机群组协同。</a:t>
            </a:r>
          </a:p>
          <a:p>
            <a:pPr>
              <a:defRPr/>
            </a:pPr>
            <a:endParaRPr lang="zh-CN" alt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7" name="Text Box 16"/>
          <p:cNvSpPr txBox="1">
            <a:spLocks noChangeArrowheads="1"/>
          </p:cNvSpPr>
          <p:nvPr/>
        </p:nvSpPr>
        <p:spPr bwMode="auto">
          <a:xfrm>
            <a:off x="323850" y="188913"/>
            <a:ext cx="3005138"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计算系统之发展趋势</a:t>
            </a:r>
            <a:endParaRPr lang="en-US" altLang="zh-CN" sz="2000">
              <a:ea typeface="华文中宋" pitchFamily="2" charset="-122"/>
            </a:endParaRPr>
          </a:p>
          <a:p>
            <a:pPr eaLnBrk="1" hangingPunct="1">
              <a:lnSpc>
                <a:spcPct val="120000"/>
              </a:lnSpc>
            </a:pPr>
            <a:r>
              <a:rPr lang="en-US" altLang="zh-CN" sz="2000">
                <a:ea typeface="华文中宋" pitchFamily="2" charset="-122"/>
              </a:rPr>
              <a:t>(1) </a:t>
            </a:r>
            <a:r>
              <a:rPr lang="zh-CN" altLang="en-US" sz="2000">
                <a:ea typeface="华文中宋" pitchFamily="2" charset="-122"/>
              </a:rPr>
              <a:t>微型化趋势是怎样的</a:t>
            </a:r>
            <a:r>
              <a:rPr lang="en-US" altLang="zh-CN" sz="2000">
                <a:ea typeface="华文中宋" pitchFamily="2" charset="-122"/>
              </a:rPr>
              <a:t>?</a:t>
            </a:r>
          </a:p>
        </p:txBody>
      </p:sp>
      <p:sp>
        <p:nvSpPr>
          <p:cNvPr id="92170" name="Text Box 16"/>
          <p:cNvSpPr txBox="1">
            <a:spLocks noChangeArrowheads="1"/>
          </p:cNvSpPr>
          <p:nvPr/>
        </p:nvSpPr>
        <p:spPr bwMode="auto">
          <a:xfrm>
            <a:off x="395536" y="1268760"/>
            <a:ext cx="3536950" cy="457200"/>
          </a:xfrm>
          <a:prstGeom prst="rect">
            <a:avLst/>
          </a:prstGeom>
          <a:noFill/>
          <a:ln w="9525">
            <a:noFill/>
            <a:miter lim="800000"/>
            <a:headEnd/>
            <a:tailEnd/>
          </a:ln>
        </p:spPr>
        <p:txBody>
          <a:bodyPr wrap="none">
            <a:spAutoFit/>
          </a:bodyPr>
          <a:lstStyle/>
          <a:p>
            <a:pPr eaLnBrk="1" hangingPunct="1"/>
            <a:r>
              <a:rPr lang="zh-CN" altLang="en-US" dirty="0">
                <a:ea typeface="华文中宋" pitchFamily="2" charset="-122"/>
              </a:rPr>
              <a:t>微型化：可嵌入、可携带</a:t>
            </a:r>
          </a:p>
        </p:txBody>
      </p:sp>
      <p:sp>
        <p:nvSpPr>
          <p:cNvPr id="15" name="Text Box 6"/>
          <p:cNvSpPr txBox="1">
            <a:spLocks noChangeArrowheads="1"/>
          </p:cNvSpPr>
          <p:nvPr/>
        </p:nvSpPr>
        <p:spPr bwMode="auto">
          <a:xfrm>
            <a:off x="391914" y="1700808"/>
            <a:ext cx="4756150" cy="457200"/>
          </a:xfrm>
          <a:prstGeom prst="rect">
            <a:avLst/>
          </a:prstGeom>
          <a:noFill/>
          <a:ln w="9525">
            <a:noFill/>
            <a:miter lim="800000"/>
            <a:headEnd/>
            <a:tailEnd/>
          </a:ln>
        </p:spPr>
        <p:txBody>
          <a:bodyPr wrap="none">
            <a:spAutoFit/>
          </a:bodyPr>
          <a:lstStyle/>
          <a:p>
            <a:pPr eaLnBrk="1" hangingPunct="1"/>
            <a:r>
              <a:rPr lang="zh-CN" altLang="en-US" dirty="0">
                <a:ea typeface="华文中宋" pitchFamily="2" charset="-122"/>
              </a:rPr>
              <a:t>大型化：可进行大规模、复杂计算</a:t>
            </a:r>
          </a:p>
        </p:txBody>
      </p:sp>
      <p:pic>
        <p:nvPicPr>
          <p:cNvPr id="16"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20072" y="0"/>
            <a:ext cx="3923928" cy="2431237"/>
          </a:xfrm>
          <a:prstGeom prst="rect">
            <a:avLst/>
          </a:prstGeom>
          <a:solidFill>
            <a:schemeClr val="bg1"/>
          </a:solidFill>
          <a:ln w="9525">
            <a:noFill/>
            <a:miter lim="800000"/>
            <a:headEnd/>
            <a:tailEnd/>
          </a:ln>
        </p:spPr>
      </p:pic>
      <p:sp>
        <p:nvSpPr>
          <p:cNvPr id="17" name="Rectangle 2"/>
          <p:cNvSpPr txBox="1">
            <a:spLocks noChangeArrowheads="1"/>
          </p:cNvSpPr>
          <p:nvPr/>
        </p:nvSpPr>
        <p:spPr bwMode="auto">
          <a:xfrm>
            <a:off x="4093344" y="241598"/>
            <a:ext cx="4033341" cy="762000"/>
          </a:xfrm>
          <a:prstGeom prst="rect">
            <a:avLst/>
          </a:prstGeom>
          <a:noFill/>
          <a:ln w="9525">
            <a:noFill/>
            <a:miter lim="800000"/>
            <a:headEnd/>
            <a:tailEnd/>
          </a:ln>
        </p:spPr>
        <p:txBody>
          <a:bodyPr lIns="91408" tIns="45706" rIns="91408" bIns="45706"/>
          <a:lstStyle/>
          <a:p>
            <a:pPr eaLnBrk="1" hangingPunct="1"/>
            <a:r>
              <a:rPr lang="en-US" altLang="zh-CN" sz="1600" dirty="0" smtClean="0">
                <a:ea typeface="华文中宋" pitchFamily="2" charset="-122"/>
              </a:rPr>
              <a:t> IBM-</a:t>
            </a:r>
            <a:r>
              <a:rPr lang="en-US" altLang="zh-CN" sz="1600" dirty="0" err="1" smtClean="0">
                <a:ea typeface="华文中宋" pitchFamily="2" charset="-122"/>
              </a:rPr>
              <a:t>BlueGene</a:t>
            </a:r>
            <a:r>
              <a:rPr lang="en-US" altLang="zh-CN" sz="1600" dirty="0">
                <a:ea typeface="华文中宋" pitchFamily="2" charset="-122"/>
              </a:rPr>
              <a:t>(</a:t>
            </a:r>
            <a:r>
              <a:rPr lang="zh-CN" altLang="en-US" sz="1600" dirty="0">
                <a:ea typeface="华文中宋" pitchFamily="2" charset="-122"/>
              </a:rPr>
              <a:t>蓝色基因</a:t>
            </a:r>
            <a:r>
              <a:rPr lang="en-US" altLang="zh-CN" sz="1600" dirty="0" smtClean="0">
                <a:ea typeface="华文中宋" pitchFamily="2" charset="-122"/>
              </a:rPr>
              <a:t>):</a:t>
            </a:r>
          </a:p>
          <a:p>
            <a:pPr eaLnBrk="1" hangingPunct="1"/>
            <a:r>
              <a:rPr lang="en-US" altLang="zh-CN" sz="1600" dirty="0" smtClean="0">
                <a:ea typeface="华文中宋" pitchFamily="2" charset="-122"/>
              </a:rPr>
              <a:t> </a:t>
            </a:r>
            <a:r>
              <a:rPr lang="en-US" altLang="zh-CN" sz="1600" dirty="0">
                <a:ea typeface="华文中宋" pitchFamily="2" charset="-122"/>
              </a:rPr>
              <a:t>Milestone of an Intelligent Machine</a:t>
            </a:r>
          </a:p>
        </p:txBody>
      </p:sp>
      <p:sp>
        <p:nvSpPr>
          <p:cNvPr id="19" name="Rectangle 2"/>
          <p:cNvSpPr>
            <a:spLocks noChangeArrowheads="1"/>
          </p:cNvSpPr>
          <p:nvPr/>
        </p:nvSpPr>
        <p:spPr bwMode="auto">
          <a:xfrm>
            <a:off x="424110" y="2309983"/>
            <a:ext cx="7604274" cy="3933384"/>
          </a:xfrm>
          <a:prstGeom prst="rect">
            <a:avLst/>
          </a:prstGeom>
          <a:noFill/>
          <a:ln w="9525">
            <a:noFill/>
            <a:miter lim="800000"/>
            <a:headEnd/>
            <a:tailEnd/>
          </a:ln>
        </p:spPr>
        <p:txBody>
          <a:bodyPr wrap="square" anchor="ctr">
            <a:spAutoFit/>
          </a:bodyPr>
          <a:lstStyle/>
          <a:p>
            <a:pPr>
              <a:lnSpc>
                <a:spcPct val="130000"/>
              </a:lnSpc>
            </a:pPr>
            <a:r>
              <a:rPr lang="en-US" altLang="zh-CN" b="1" dirty="0"/>
              <a:t>2010.11, </a:t>
            </a:r>
            <a:r>
              <a:rPr lang="zh-CN" altLang="en-US" b="1" dirty="0"/>
              <a:t>超级计算机</a:t>
            </a:r>
            <a:r>
              <a:rPr lang="en-US" altLang="zh-CN" b="1" dirty="0"/>
              <a:t>500</a:t>
            </a:r>
            <a:r>
              <a:rPr lang="zh-CN" altLang="en-US" b="1" dirty="0"/>
              <a:t>强第一名</a:t>
            </a:r>
            <a:r>
              <a:rPr lang="zh-CN" altLang="en-US" b="1" dirty="0" smtClean="0"/>
              <a:t>：</a:t>
            </a:r>
            <a:endParaRPr lang="en-US" altLang="zh-CN" b="1" dirty="0" smtClean="0"/>
          </a:p>
          <a:p>
            <a:pPr>
              <a:lnSpc>
                <a:spcPct val="130000"/>
              </a:lnSpc>
            </a:pPr>
            <a:r>
              <a:rPr lang="en-US" altLang="zh-CN" b="1" dirty="0" smtClean="0"/>
              <a:t> </a:t>
            </a:r>
            <a:r>
              <a:rPr lang="en-US" altLang="zh-CN" b="1" dirty="0" smtClean="0"/>
              <a:t>                          </a:t>
            </a:r>
            <a:r>
              <a:rPr lang="zh-CN" altLang="en-US" b="1" dirty="0" smtClean="0"/>
              <a:t>天河</a:t>
            </a:r>
            <a:r>
              <a:rPr lang="zh-CN" altLang="en-US" b="1" dirty="0"/>
              <a:t>一号</a:t>
            </a:r>
            <a:r>
              <a:rPr lang="en-US" altLang="zh-CN" b="1" dirty="0"/>
              <a:t>A -- </a:t>
            </a:r>
            <a:r>
              <a:rPr lang="zh-CN" altLang="en-US" b="1" dirty="0"/>
              <a:t>中国</a:t>
            </a:r>
          </a:p>
          <a:p>
            <a:pPr>
              <a:lnSpc>
                <a:spcPct val="130000"/>
              </a:lnSpc>
            </a:pPr>
            <a:r>
              <a:rPr lang="en-US" altLang="zh-CN" b="1" dirty="0"/>
              <a:t>14336</a:t>
            </a:r>
            <a:r>
              <a:rPr lang="zh-CN" altLang="en-US" b="1" dirty="0"/>
              <a:t>颗</a:t>
            </a:r>
            <a:r>
              <a:rPr lang="en-US" altLang="zh-CN" b="1" dirty="0"/>
              <a:t>Intel Xeon X5670 2.93GHz</a:t>
            </a:r>
            <a:r>
              <a:rPr lang="zh-CN" altLang="en-US" b="1" dirty="0"/>
              <a:t>六核心处理器</a:t>
            </a:r>
          </a:p>
          <a:p>
            <a:pPr>
              <a:lnSpc>
                <a:spcPct val="130000"/>
              </a:lnSpc>
            </a:pPr>
            <a:r>
              <a:rPr lang="en-US" altLang="zh-CN" b="1" dirty="0"/>
              <a:t>2048</a:t>
            </a:r>
            <a:r>
              <a:rPr lang="zh-CN" altLang="en-US" b="1" dirty="0"/>
              <a:t>颗我国自主研发的飞腾</a:t>
            </a:r>
            <a:r>
              <a:rPr lang="en-US" altLang="zh-CN" b="1" dirty="0"/>
              <a:t>FT-1000</a:t>
            </a:r>
            <a:r>
              <a:rPr lang="zh-CN" altLang="en-US" b="1" dirty="0"/>
              <a:t>八核心处理器</a:t>
            </a:r>
          </a:p>
          <a:p>
            <a:pPr>
              <a:lnSpc>
                <a:spcPct val="130000"/>
              </a:lnSpc>
            </a:pPr>
            <a:r>
              <a:rPr lang="en-US" altLang="zh-CN" b="1" dirty="0"/>
              <a:t>7168</a:t>
            </a:r>
            <a:r>
              <a:rPr lang="zh-CN" altLang="en-US" b="1" dirty="0"/>
              <a:t>块</a:t>
            </a:r>
            <a:r>
              <a:rPr lang="en-US" altLang="zh-CN" b="1" dirty="0"/>
              <a:t>NVIDIA Tesla M2050</a:t>
            </a:r>
            <a:r>
              <a:rPr lang="zh-CN" altLang="en-US" b="1" dirty="0"/>
              <a:t>高性能计算卡</a:t>
            </a:r>
          </a:p>
          <a:p>
            <a:pPr>
              <a:lnSpc>
                <a:spcPct val="130000"/>
              </a:lnSpc>
            </a:pPr>
            <a:r>
              <a:rPr lang="zh-CN" altLang="en-US" b="1" dirty="0"/>
              <a:t>总计</a:t>
            </a:r>
            <a:r>
              <a:rPr lang="en-US" altLang="zh-CN" b="1" dirty="0"/>
              <a:t>: 186368</a:t>
            </a:r>
            <a:r>
              <a:rPr lang="zh-CN" altLang="en-US" b="1" dirty="0"/>
              <a:t>个核心</a:t>
            </a:r>
            <a:r>
              <a:rPr lang="en-US" altLang="zh-CN" b="1" dirty="0"/>
              <a:t>, 224TB</a:t>
            </a:r>
            <a:r>
              <a:rPr lang="zh-CN" altLang="en-US" b="1" dirty="0"/>
              <a:t>内存。</a:t>
            </a:r>
          </a:p>
          <a:p>
            <a:pPr>
              <a:lnSpc>
                <a:spcPct val="130000"/>
              </a:lnSpc>
            </a:pPr>
            <a:r>
              <a:rPr lang="zh-CN" altLang="en-US" b="1" dirty="0"/>
              <a:t>实测运算速度可以达到每秒</a:t>
            </a:r>
            <a:r>
              <a:rPr lang="en-US" altLang="zh-CN" b="1" dirty="0"/>
              <a:t>2570</a:t>
            </a:r>
            <a:r>
              <a:rPr lang="zh-CN" altLang="en-US" b="1" dirty="0"/>
              <a:t>万亿次</a:t>
            </a:r>
            <a:r>
              <a:rPr lang="en-US" altLang="zh-CN" b="1" dirty="0"/>
              <a:t>(</a:t>
            </a:r>
            <a:r>
              <a:rPr lang="zh-CN" altLang="en-US" b="1" dirty="0"/>
              <a:t>这意味着，它计算一天，相当于一台家用电脑计算</a:t>
            </a:r>
            <a:r>
              <a:rPr lang="en-US" altLang="zh-CN" b="1" dirty="0"/>
              <a:t>800</a:t>
            </a:r>
            <a:r>
              <a:rPr lang="zh-CN" altLang="en-US" b="1" dirty="0"/>
              <a:t>年</a:t>
            </a:r>
            <a:r>
              <a:rPr lang="en-US" altLang="zh-CN" b="1" dirty="0"/>
              <a:t>)</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a:xfrm>
            <a:off x="755650" y="692150"/>
            <a:ext cx="8388350" cy="1014413"/>
          </a:xfrm>
        </p:spPr>
        <p:txBody>
          <a:bodyPr/>
          <a:lstStyle/>
          <a:p>
            <a:r>
              <a:rPr lang="zh-CN" altLang="en-US" b="0" smtClean="0"/>
              <a:t>全球超算</a:t>
            </a:r>
            <a:r>
              <a:rPr lang="en-US" altLang="zh-CN" b="0" smtClean="0"/>
              <a:t>TOP500</a:t>
            </a:r>
            <a:r>
              <a:rPr lang="zh-CN" altLang="en-US" b="0" smtClean="0"/>
              <a:t>榜单发布 “神威</a:t>
            </a:r>
            <a:r>
              <a:rPr lang="en-US" altLang="zh-CN" b="0" smtClean="0"/>
              <a:t>·</a:t>
            </a:r>
            <a:r>
              <a:rPr lang="zh-CN" altLang="en-US" b="0" smtClean="0"/>
              <a:t>太湖之光”问鼎世界冠军</a:t>
            </a:r>
            <a:r>
              <a:rPr lang="en-US" altLang="zh-CN" b="0" smtClean="0"/>
              <a:t>(2016.11)</a:t>
            </a:r>
            <a:r>
              <a:rPr lang="zh-CN" altLang="en-US" b="0" smtClean="0"/>
              <a:t/>
            </a:r>
            <a:br>
              <a:rPr lang="zh-CN" altLang="en-US" b="0" smtClean="0"/>
            </a:br>
            <a:endParaRPr lang="zh-CN" altLang="en-US" smtClean="0"/>
          </a:p>
        </p:txBody>
      </p:sp>
      <p:sp>
        <p:nvSpPr>
          <p:cNvPr id="98307" name="内容占位符 2"/>
          <p:cNvSpPr>
            <a:spLocks noGrp="1"/>
          </p:cNvSpPr>
          <p:nvPr>
            <p:ph idx="1"/>
          </p:nvPr>
        </p:nvSpPr>
        <p:spPr>
          <a:xfrm>
            <a:off x="395288" y="1196975"/>
            <a:ext cx="8382000" cy="5270500"/>
          </a:xfrm>
        </p:spPr>
        <p:txBody>
          <a:bodyPr/>
          <a:lstStyle/>
          <a:p>
            <a:r>
              <a:rPr lang="zh-CN" altLang="en-US" sz="2400" smtClean="0"/>
              <a:t>中国</a:t>
            </a:r>
            <a:r>
              <a:rPr lang="en-US" altLang="zh-CN" sz="2400" smtClean="0"/>
              <a:t>“</a:t>
            </a:r>
            <a:r>
              <a:rPr lang="zh-CN" altLang="en-US" sz="2400" smtClean="0"/>
              <a:t>神威太湖之光”</a:t>
            </a:r>
            <a:r>
              <a:rPr lang="en-US" altLang="zh-CN" sz="2400" smtClean="0"/>
              <a:t>-</a:t>
            </a:r>
            <a:r>
              <a:rPr lang="zh-CN" altLang="en-US" sz="2400" smtClean="0"/>
              <a:t>自主知识产权芯片</a:t>
            </a:r>
            <a:endParaRPr lang="en-US" altLang="zh-CN" sz="2400" smtClean="0"/>
          </a:p>
          <a:p>
            <a:r>
              <a:rPr lang="zh-CN" altLang="en-US" sz="2400" smtClean="0"/>
              <a:t>中国“天河二号”</a:t>
            </a:r>
            <a:r>
              <a:rPr lang="en-US" altLang="zh-CN" sz="2400" smtClean="0"/>
              <a:t>-</a:t>
            </a:r>
            <a:r>
              <a:rPr lang="zh-CN" altLang="en-US" sz="2400" smtClean="0"/>
              <a:t>曾</a:t>
            </a:r>
            <a:r>
              <a:rPr lang="en-US" altLang="zh-CN" sz="2400" smtClean="0"/>
              <a:t>5</a:t>
            </a:r>
            <a:r>
              <a:rPr lang="zh-CN" altLang="en-US" sz="2400" smtClean="0"/>
              <a:t>次第一名，英特尔芯片</a:t>
            </a:r>
            <a:endParaRPr lang="en-US" altLang="zh-CN" sz="2400" smtClean="0"/>
          </a:p>
          <a:p>
            <a:r>
              <a:rPr lang="zh-CN" altLang="en-US" sz="2400" smtClean="0"/>
              <a:t>美国的“泰坦”</a:t>
            </a:r>
            <a:endParaRPr lang="en-US" altLang="zh-CN" sz="2400" smtClean="0"/>
          </a:p>
          <a:p>
            <a:r>
              <a:rPr lang="zh-CN" altLang="en-US" sz="2400" smtClean="0"/>
              <a:t>美国“红杉”</a:t>
            </a:r>
            <a:endParaRPr lang="en-US" altLang="zh-CN" sz="2400" smtClean="0"/>
          </a:p>
          <a:p>
            <a:r>
              <a:rPr lang="zh-CN" altLang="en-US" sz="2400" smtClean="0"/>
              <a:t>日本的“京”</a:t>
            </a:r>
            <a:endParaRPr lang="en-US" altLang="zh-CN" sz="2400" smtClean="0"/>
          </a:p>
          <a:p>
            <a:r>
              <a:rPr lang="zh-CN" altLang="en-US" sz="2400" smtClean="0"/>
              <a:t>美国的“米拉”</a:t>
            </a:r>
            <a:endParaRPr lang="en-US" altLang="zh-CN" sz="2400" smtClean="0"/>
          </a:p>
          <a:p>
            <a:r>
              <a:rPr lang="zh-CN" altLang="en-US" sz="2400" smtClean="0"/>
              <a:t>美国“三一”</a:t>
            </a:r>
            <a:endParaRPr lang="en-US" altLang="zh-CN" sz="2400" smtClean="0"/>
          </a:p>
          <a:p>
            <a:r>
              <a:rPr lang="zh-CN" altLang="en-US" sz="2400" smtClean="0"/>
              <a:t>瑞士的“代恩特峰”</a:t>
            </a:r>
            <a:endParaRPr lang="en-US" altLang="zh-CN" sz="2400" smtClean="0"/>
          </a:p>
          <a:p>
            <a:r>
              <a:rPr lang="zh-CN" altLang="en-US" sz="2400" smtClean="0"/>
              <a:t>德国的“花尾榛鸡”</a:t>
            </a:r>
            <a:endParaRPr lang="en-US" altLang="zh-CN" sz="2400" smtClean="0"/>
          </a:p>
          <a:p>
            <a:r>
              <a:rPr lang="zh-CN" altLang="en-US" sz="2400" smtClean="0"/>
              <a:t>沙特阿拉伯的“沙欣</a:t>
            </a:r>
            <a:r>
              <a:rPr lang="en-US" altLang="zh-CN" sz="2400" smtClean="0"/>
              <a:t>II”</a:t>
            </a:r>
            <a:endParaRPr lang="zh-CN" altLang="en-US" sz="2400" smtClean="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755650" y="404813"/>
            <a:ext cx="8388350" cy="609600"/>
          </a:xfrm>
        </p:spPr>
        <p:txBody>
          <a:bodyPr/>
          <a:lstStyle/>
          <a:p>
            <a:r>
              <a:rPr lang="zh-CN" altLang="en-US" smtClean="0"/>
              <a:t>世界超算</a:t>
            </a:r>
            <a:r>
              <a:rPr lang="en-US" altLang="zh-CN" smtClean="0"/>
              <a:t>TOP500</a:t>
            </a:r>
            <a:r>
              <a:rPr lang="zh-CN" altLang="en-US" smtClean="0"/>
              <a:t>最新榜单：中国包揽前二</a:t>
            </a:r>
          </a:p>
        </p:txBody>
      </p:sp>
      <p:sp>
        <p:nvSpPr>
          <p:cNvPr id="100355" name="内容占位符 2"/>
          <p:cNvSpPr>
            <a:spLocks noGrp="1"/>
          </p:cNvSpPr>
          <p:nvPr>
            <p:ph idx="1"/>
          </p:nvPr>
        </p:nvSpPr>
        <p:spPr>
          <a:xfrm>
            <a:off x="323850" y="1196975"/>
            <a:ext cx="8820150" cy="5105400"/>
          </a:xfrm>
        </p:spPr>
        <p:txBody>
          <a:bodyPr/>
          <a:lstStyle/>
          <a:p>
            <a:r>
              <a:rPr lang="en-US" altLang="zh-CN" smtClean="0"/>
              <a:t>2017-06-19</a:t>
            </a:r>
            <a:r>
              <a:rPr lang="zh-CN" altLang="en-US" smtClean="0"/>
              <a:t>国际“</a:t>
            </a:r>
            <a:r>
              <a:rPr lang="en-US" altLang="zh-CN" smtClean="0"/>
              <a:t>TOP500”</a:t>
            </a:r>
            <a:r>
              <a:rPr lang="zh-CN" altLang="en-US" smtClean="0"/>
              <a:t>组织公布了最新一期超级计算机榜单。</a:t>
            </a:r>
            <a:br>
              <a:rPr lang="zh-CN" altLang="en-US" smtClean="0"/>
            </a:br>
            <a:r>
              <a:rPr lang="zh-CN" altLang="en-US" smtClean="0"/>
              <a:t>　　其中，中国“神威</a:t>
            </a:r>
            <a:r>
              <a:rPr lang="en-US" altLang="zh-CN" smtClean="0"/>
              <a:t>·</a:t>
            </a:r>
            <a:r>
              <a:rPr lang="zh-CN" altLang="en-US" smtClean="0"/>
              <a:t>太湖之光”和“天河二号”第三次携手夺得前两名。</a:t>
            </a:r>
            <a:br>
              <a:rPr lang="zh-CN" altLang="en-US" smtClean="0"/>
            </a:br>
            <a:r>
              <a:rPr lang="zh-CN" altLang="en-US" smtClean="0"/>
              <a:t>　　而美国，则是继</a:t>
            </a:r>
            <a:r>
              <a:rPr lang="en-US" altLang="zh-CN" smtClean="0"/>
              <a:t>1996</a:t>
            </a:r>
            <a:r>
              <a:rPr lang="zh-CN" altLang="en-US" smtClean="0"/>
              <a:t>年</a:t>
            </a:r>
            <a:r>
              <a:rPr lang="en-US" altLang="zh-CN" smtClean="0"/>
              <a:t>11</a:t>
            </a:r>
            <a:r>
              <a:rPr lang="zh-CN" altLang="en-US" smtClean="0"/>
              <a:t>月之后</a:t>
            </a:r>
            <a:r>
              <a:rPr lang="en-US" altLang="zh-CN" smtClean="0"/>
              <a:t>(</a:t>
            </a:r>
            <a:r>
              <a:rPr lang="zh-CN" altLang="en-US" smtClean="0"/>
              <a:t>当时日本包揽前三</a:t>
            </a:r>
            <a:r>
              <a:rPr lang="en-US" altLang="zh-CN" smtClean="0"/>
              <a:t>)</a:t>
            </a:r>
            <a:r>
              <a:rPr lang="zh-CN" altLang="en-US" smtClean="0"/>
              <a:t>，第二次无缘</a:t>
            </a:r>
            <a:r>
              <a:rPr lang="en-US" altLang="zh-CN" smtClean="0"/>
              <a:t>TOP3</a:t>
            </a:r>
            <a:r>
              <a:rPr lang="zh-CN" altLang="en-US" smtClean="0"/>
              <a:t>，也是近</a:t>
            </a:r>
            <a:r>
              <a:rPr lang="en-US" altLang="zh-CN" smtClean="0"/>
              <a:t>20</a:t>
            </a:r>
            <a:r>
              <a:rPr lang="zh-CN" altLang="en-US" smtClean="0"/>
              <a:t>年来的首次。</a:t>
            </a:r>
            <a:endParaRPr lang="en-US" altLang="zh-CN" smtClean="0"/>
          </a:p>
          <a:p>
            <a:r>
              <a:rPr lang="zh-CN" altLang="en-US" smtClean="0"/>
              <a:t>神威</a:t>
            </a:r>
            <a:r>
              <a:rPr lang="en-US" altLang="zh-CN" smtClean="0"/>
              <a:t>·</a:t>
            </a:r>
            <a:r>
              <a:rPr lang="zh-CN" altLang="en-US" smtClean="0"/>
              <a:t>太湖之光”由中国国家超算无锡中心研制，此次的峰值计算速度为每秒</a:t>
            </a:r>
            <a:r>
              <a:rPr lang="en-US" altLang="zh-CN" smtClean="0"/>
              <a:t>9.3</a:t>
            </a:r>
            <a:r>
              <a:rPr lang="zh-CN" altLang="en-US" smtClean="0"/>
              <a:t>亿亿次，功耗</a:t>
            </a:r>
            <a:r>
              <a:rPr lang="en-US" altLang="zh-CN" smtClean="0"/>
              <a:t>1.5</a:t>
            </a:r>
            <a:r>
              <a:rPr lang="zh-CN" altLang="en-US" smtClean="0"/>
              <a:t>万</a:t>
            </a:r>
            <a:r>
              <a:rPr lang="en-US" altLang="zh-CN" smtClean="0"/>
              <a:t>KW</a:t>
            </a:r>
            <a:r>
              <a:rPr lang="zh-CN" altLang="en-US" smtClean="0"/>
              <a:t>，天河二号为每秒</a:t>
            </a:r>
            <a:r>
              <a:rPr lang="en-US" altLang="zh-CN" smtClean="0"/>
              <a:t>3.3</a:t>
            </a:r>
            <a:r>
              <a:rPr lang="zh-CN" altLang="en-US" smtClean="0"/>
              <a:t>亿亿次，功耗</a:t>
            </a:r>
            <a:r>
              <a:rPr lang="en-US" altLang="zh-CN" smtClean="0"/>
              <a:t>1.7</a:t>
            </a:r>
            <a:r>
              <a:rPr lang="zh-CN" altLang="en-US" smtClean="0"/>
              <a:t>万</a:t>
            </a:r>
            <a:r>
              <a:rPr lang="en-US" altLang="zh-CN" smtClean="0"/>
              <a:t>KW</a:t>
            </a:r>
            <a:r>
              <a:rPr lang="zh-CN" altLang="en-US" smtClean="0"/>
              <a:t>。</a:t>
            </a:r>
            <a:endParaRPr lang="en-US" altLang="zh-CN" smtClean="0"/>
          </a:p>
          <a:p>
            <a:r>
              <a:rPr lang="zh-CN" altLang="en-US" smtClean="0"/>
              <a:t>第三瑞士国家超算中心（</a:t>
            </a:r>
            <a:r>
              <a:rPr lang="en-US" altLang="zh-CN" smtClean="0"/>
              <a:t>CSCS</a:t>
            </a:r>
            <a:r>
              <a:rPr lang="zh-CN" altLang="en-US" smtClean="0"/>
              <a:t>）的</a:t>
            </a:r>
            <a:r>
              <a:rPr lang="en-US" altLang="zh-CN" smtClean="0"/>
              <a:t>Piz Daint</a:t>
            </a:r>
            <a:r>
              <a:rPr lang="zh-CN" altLang="en-US" smtClean="0"/>
              <a:t>，一套</a:t>
            </a:r>
            <a:r>
              <a:rPr lang="en-US" altLang="zh-CN" smtClean="0"/>
              <a:t>Cray XC50</a:t>
            </a:r>
            <a:r>
              <a:rPr lang="zh-CN" altLang="en-US" smtClean="0"/>
              <a:t>系统。</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smtClean="0"/>
              <a:t>世界超算</a:t>
            </a:r>
            <a:r>
              <a:rPr lang="en-US" altLang="zh-CN" smtClean="0"/>
              <a:t>TOP500</a:t>
            </a:r>
            <a:r>
              <a:rPr lang="zh-CN" altLang="en-US" smtClean="0"/>
              <a:t>最新榜单（</a:t>
            </a:r>
            <a:r>
              <a:rPr lang="en-US" altLang="zh-CN" smtClean="0"/>
              <a:t>2018.6</a:t>
            </a:r>
            <a:r>
              <a:rPr lang="zh-CN" altLang="en-US" smtClean="0"/>
              <a:t>）</a:t>
            </a:r>
          </a:p>
        </p:txBody>
      </p:sp>
      <p:sp>
        <p:nvSpPr>
          <p:cNvPr id="101379" name="内容占位符 2"/>
          <p:cNvSpPr>
            <a:spLocks noGrp="1"/>
          </p:cNvSpPr>
          <p:nvPr>
            <p:ph idx="1"/>
          </p:nvPr>
        </p:nvSpPr>
        <p:spPr/>
        <p:txBody>
          <a:bodyPr/>
          <a:lstStyle/>
          <a:p>
            <a:r>
              <a:rPr lang="en-US" altLang="zh-CN" b="1" u="sng" smtClean="0">
                <a:hlinkClick r:id="rId2"/>
              </a:rPr>
              <a:t>No.1 Summit</a:t>
            </a:r>
            <a:r>
              <a:rPr lang="zh-CN" altLang="en-US" b="1" u="sng" smtClean="0">
                <a:hlinkClick r:id="rId2"/>
              </a:rPr>
              <a:t>（美国）</a:t>
            </a:r>
            <a:endParaRPr lang="en-US" altLang="zh-CN" b="1" u="sng" smtClean="0"/>
          </a:p>
          <a:p>
            <a:r>
              <a:rPr lang="en-US" altLang="zh-CN" b="1" u="sng" smtClean="0"/>
              <a:t>No.2 </a:t>
            </a:r>
            <a:r>
              <a:rPr lang="zh-CN" altLang="en-US" b="1" u="sng" smtClean="0"/>
              <a:t>神威 太湖之光（</a:t>
            </a:r>
            <a:r>
              <a:rPr lang="en-US" altLang="zh-CN" b="1" u="sng" smtClean="0"/>
              <a:t>Sunway TaihuLight</a:t>
            </a:r>
            <a:r>
              <a:rPr lang="zh-CN" altLang="en-US" b="1" u="sng" smtClean="0"/>
              <a:t>）</a:t>
            </a:r>
            <a:endParaRPr lang="en-US" altLang="zh-CN" b="1" u="sng" smtClean="0"/>
          </a:p>
          <a:p>
            <a:r>
              <a:rPr lang="en-US" altLang="zh-CN" b="1" u="sng" smtClean="0">
                <a:hlinkClick r:id="rId3"/>
              </a:rPr>
              <a:t>No.3 </a:t>
            </a:r>
            <a:r>
              <a:rPr lang="zh-CN" altLang="en-US" b="1" u="sng" smtClean="0">
                <a:hlinkClick r:id="rId3"/>
              </a:rPr>
              <a:t>美国</a:t>
            </a:r>
            <a:r>
              <a:rPr lang="en-US" altLang="zh-CN" b="1" u="sng" smtClean="0">
                <a:hlinkClick r:id="rId3"/>
              </a:rPr>
              <a:t>Sierra</a:t>
            </a:r>
            <a:endParaRPr lang="en-US" altLang="zh-CN" b="1" u="sng" smtClean="0"/>
          </a:p>
          <a:p>
            <a:r>
              <a:rPr lang="en-US" altLang="zh-CN" b="1" u="sng" smtClean="0">
                <a:hlinkClick r:id="rId4"/>
              </a:rPr>
              <a:t>No.4 TH—2 </a:t>
            </a:r>
            <a:r>
              <a:rPr lang="zh-CN" altLang="en-US" b="1" u="sng" smtClean="0">
                <a:hlinkClick r:id="rId4"/>
              </a:rPr>
              <a:t>天河二号</a:t>
            </a:r>
            <a:endParaRPr lang="zh-CN" altLang="en-US" smtClean="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8" name="Text Box 16"/>
          <p:cNvSpPr txBox="1">
            <a:spLocks noChangeArrowheads="1"/>
          </p:cNvSpPr>
          <p:nvPr/>
        </p:nvSpPr>
        <p:spPr bwMode="auto">
          <a:xfrm>
            <a:off x="398463" y="182563"/>
            <a:ext cx="3165475" cy="798512"/>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计算系统之发展趋势</a:t>
            </a:r>
            <a:endParaRPr lang="en-US" altLang="zh-CN" sz="2000">
              <a:ea typeface="华文中宋" pitchFamily="2" charset="-122"/>
            </a:endParaRPr>
          </a:p>
          <a:p>
            <a:pPr eaLnBrk="1" hangingPunct="1">
              <a:lnSpc>
                <a:spcPct val="120000"/>
              </a:lnSpc>
            </a:pPr>
            <a:r>
              <a:rPr lang="en-US" altLang="zh-CN" sz="2000">
                <a:ea typeface="华文中宋" pitchFamily="2" charset="-122"/>
              </a:rPr>
              <a:t>(3) </a:t>
            </a:r>
            <a:r>
              <a:rPr lang="zh-CN" altLang="en-US" sz="2000">
                <a:ea typeface="华文中宋" pitchFamily="2" charset="-122"/>
              </a:rPr>
              <a:t>智能化趋势是怎样的？</a:t>
            </a:r>
          </a:p>
        </p:txBody>
      </p:sp>
      <p:grpSp>
        <p:nvGrpSpPr>
          <p:cNvPr id="21" name="组合 20"/>
          <p:cNvGrpSpPr/>
          <p:nvPr/>
        </p:nvGrpSpPr>
        <p:grpSpPr>
          <a:xfrm>
            <a:off x="2852" y="312778"/>
            <a:ext cx="9141148" cy="6120680"/>
            <a:chOff x="2174173" y="1448861"/>
            <a:chExt cx="6880965" cy="4960408"/>
          </a:xfrm>
        </p:grpSpPr>
        <p:pic>
          <p:nvPicPr>
            <p:cNvPr id="15" name="Picture 4"/>
            <p:cNvPicPr>
              <a:picLocks noChangeAspect="1" noChangeArrowheads="1"/>
            </p:cNvPicPr>
            <p:nvPr/>
          </p:nvPicPr>
          <p:blipFill>
            <a:blip r:embed="rId3" cstate="print"/>
            <a:srcRect/>
            <a:stretch>
              <a:fillRect/>
            </a:stretch>
          </p:blipFill>
          <p:spPr bwMode="auto">
            <a:xfrm>
              <a:off x="2174173" y="1448861"/>
              <a:ext cx="6880965" cy="4960408"/>
            </a:xfrm>
            <a:prstGeom prst="rect">
              <a:avLst/>
            </a:prstGeom>
            <a:noFill/>
            <a:ln w="9525">
              <a:solidFill>
                <a:srgbClr val="DDDDDD"/>
              </a:solidFill>
              <a:miter lim="800000"/>
              <a:headEnd/>
              <a:tailEnd/>
            </a:ln>
          </p:spPr>
        </p:pic>
        <p:sp>
          <p:nvSpPr>
            <p:cNvPr id="16" name="Text Box 6"/>
            <p:cNvSpPr txBox="1">
              <a:spLocks noChangeArrowheads="1"/>
            </p:cNvSpPr>
            <p:nvPr/>
          </p:nvSpPr>
          <p:spPr bwMode="auto">
            <a:xfrm>
              <a:off x="3390184" y="2256369"/>
              <a:ext cx="796925" cy="457200"/>
            </a:xfrm>
            <a:prstGeom prst="rect">
              <a:avLst/>
            </a:prstGeom>
            <a:noFill/>
            <a:ln w="9525">
              <a:noFill/>
              <a:miter lim="800000"/>
              <a:headEnd/>
              <a:tailEnd/>
            </a:ln>
          </p:spPr>
          <p:txBody>
            <a:bodyPr wrap="none">
              <a:spAutoFit/>
            </a:bodyPr>
            <a:lstStyle/>
            <a:p>
              <a:pPr eaLnBrk="1" hangingPunct="1"/>
              <a:r>
                <a:rPr lang="zh-CN" altLang="en-US" dirty="0"/>
                <a:t>交通</a:t>
              </a:r>
            </a:p>
          </p:txBody>
        </p:sp>
        <p:sp>
          <p:nvSpPr>
            <p:cNvPr id="17" name="Text Box 7"/>
            <p:cNvSpPr txBox="1">
              <a:spLocks noChangeArrowheads="1"/>
            </p:cNvSpPr>
            <p:nvPr/>
          </p:nvSpPr>
          <p:spPr bwMode="auto">
            <a:xfrm>
              <a:off x="4547996" y="2260603"/>
              <a:ext cx="796925" cy="457200"/>
            </a:xfrm>
            <a:prstGeom prst="rect">
              <a:avLst/>
            </a:prstGeom>
            <a:noFill/>
            <a:ln w="9525">
              <a:noFill/>
              <a:miter lim="800000"/>
              <a:headEnd/>
              <a:tailEnd/>
            </a:ln>
          </p:spPr>
          <p:txBody>
            <a:bodyPr wrap="none">
              <a:spAutoFit/>
            </a:bodyPr>
            <a:lstStyle/>
            <a:p>
              <a:pPr eaLnBrk="1" hangingPunct="1"/>
              <a:r>
                <a:rPr lang="zh-CN" altLang="en-US" dirty="0"/>
                <a:t>电力</a:t>
              </a:r>
            </a:p>
          </p:txBody>
        </p:sp>
        <p:sp>
          <p:nvSpPr>
            <p:cNvPr id="19" name="Text Box 8"/>
            <p:cNvSpPr txBox="1">
              <a:spLocks noChangeArrowheads="1"/>
            </p:cNvSpPr>
            <p:nvPr/>
          </p:nvSpPr>
          <p:spPr bwMode="auto">
            <a:xfrm>
              <a:off x="5666783" y="2256369"/>
              <a:ext cx="796925" cy="457200"/>
            </a:xfrm>
            <a:prstGeom prst="rect">
              <a:avLst/>
            </a:prstGeom>
            <a:noFill/>
            <a:ln w="9525">
              <a:noFill/>
              <a:miter lim="800000"/>
              <a:headEnd/>
              <a:tailEnd/>
            </a:ln>
          </p:spPr>
          <p:txBody>
            <a:bodyPr wrap="none">
              <a:spAutoFit/>
            </a:bodyPr>
            <a:lstStyle/>
            <a:p>
              <a:pPr eaLnBrk="1" hangingPunct="1"/>
              <a:r>
                <a:rPr lang="zh-CN" altLang="en-US" dirty="0"/>
                <a:t>能源</a:t>
              </a:r>
            </a:p>
          </p:txBody>
        </p:sp>
        <p:sp>
          <p:nvSpPr>
            <p:cNvPr id="20" name="Text Box 9"/>
            <p:cNvSpPr txBox="1">
              <a:spLocks noChangeArrowheads="1"/>
            </p:cNvSpPr>
            <p:nvPr/>
          </p:nvSpPr>
          <p:spPr bwMode="auto">
            <a:xfrm>
              <a:off x="7349963" y="2256369"/>
              <a:ext cx="796925" cy="457200"/>
            </a:xfrm>
            <a:prstGeom prst="rect">
              <a:avLst/>
            </a:prstGeom>
            <a:noFill/>
            <a:ln w="9525">
              <a:noFill/>
              <a:miter lim="800000"/>
              <a:headEnd/>
              <a:tailEnd/>
            </a:ln>
          </p:spPr>
          <p:txBody>
            <a:bodyPr wrap="none">
              <a:spAutoFit/>
            </a:bodyPr>
            <a:lstStyle/>
            <a:p>
              <a:pPr eaLnBrk="1" hangingPunct="1"/>
              <a:r>
                <a:rPr lang="zh-CN" altLang="en-US" dirty="0"/>
                <a:t>物流</a:t>
              </a:r>
            </a:p>
          </p:txBody>
        </p:sp>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320675" y="1309688"/>
            <a:ext cx="1098550" cy="457200"/>
          </a:xfrm>
          <a:prstGeom prst="rect">
            <a:avLst/>
          </a:prstGeom>
          <a:noFill/>
          <a:ln w="9525">
            <a:noFill/>
            <a:miter lim="800000"/>
            <a:headEnd/>
            <a:tailEnd/>
          </a:ln>
        </p:spPr>
        <p:txBody>
          <a:bodyPr wrap="none">
            <a:spAutoFit/>
          </a:bodyPr>
          <a:lstStyle/>
          <a:p>
            <a:pPr eaLnBrk="1" hangingPunct="1"/>
            <a:r>
              <a:rPr lang="zh-CN" altLang="en-US">
                <a:ea typeface="华文中宋" pitchFamily="2" charset="-122"/>
              </a:rPr>
              <a:t>网络化</a:t>
            </a:r>
          </a:p>
        </p:txBody>
      </p:sp>
      <p:sp>
        <p:nvSpPr>
          <p:cNvPr id="106499" name="Text Box 16"/>
          <p:cNvSpPr txBox="1">
            <a:spLocks noChangeArrowheads="1"/>
          </p:cNvSpPr>
          <p:nvPr/>
        </p:nvSpPr>
        <p:spPr bwMode="auto">
          <a:xfrm>
            <a:off x="323850" y="188913"/>
            <a:ext cx="3163888"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计算系统之发展趋势</a:t>
            </a:r>
            <a:endParaRPr lang="en-US" altLang="zh-CN" sz="2000">
              <a:ea typeface="华文中宋" pitchFamily="2" charset="-122"/>
            </a:endParaRPr>
          </a:p>
          <a:p>
            <a:pPr eaLnBrk="1" hangingPunct="1">
              <a:lnSpc>
                <a:spcPct val="120000"/>
              </a:lnSpc>
            </a:pPr>
            <a:r>
              <a:rPr lang="en-US" altLang="zh-CN" sz="2000">
                <a:ea typeface="华文中宋" pitchFamily="2" charset="-122"/>
              </a:rPr>
              <a:t>(4) </a:t>
            </a:r>
            <a:r>
              <a:rPr lang="zh-CN" altLang="en-US" sz="2000">
                <a:ea typeface="华文中宋" pitchFamily="2" charset="-122"/>
              </a:rPr>
              <a:t>网络化趋势是怎样的？</a:t>
            </a:r>
          </a:p>
        </p:txBody>
      </p:sp>
      <p:sp>
        <p:nvSpPr>
          <p:cNvPr id="106501" name="Rectangle 5"/>
          <p:cNvSpPr>
            <a:spLocks noChangeArrowheads="1"/>
          </p:cNvSpPr>
          <p:nvPr/>
        </p:nvSpPr>
        <p:spPr bwMode="auto">
          <a:xfrm>
            <a:off x="336550" y="1681163"/>
            <a:ext cx="4919663" cy="541337"/>
          </a:xfrm>
          <a:prstGeom prst="rect">
            <a:avLst/>
          </a:prstGeom>
          <a:noFill/>
          <a:ln w="9525">
            <a:noFill/>
            <a:miter lim="800000"/>
            <a:headEnd/>
            <a:tailEnd/>
          </a:ln>
        </p:spPr>
        <p:txBody>
          <a:bodyPr wrap="none">
            <a:spAutoFit/>
          </a:bodyPr>
          <a:lstStyle/>
          <a:p>
            <a:pPr eaLnBrk="1" hangingPunct="1">
              <a:lnSpc>
                <a:spcPct val="140000"/>
              </a:lnSpc>
              <a:buClr>
                <a:srgbClr val="0066FF"/>
              </a:buClr>
              <a:buFont typeface="Wingdings" pitchFamily="2" charset="2"/>
              <a:buNone/>
            </a:pPr>
            <a:r>
              <a:rPr lang="en-US" altLang="zh-CN"/>
              <a:t>IBM</a:t>
            </a:r>
            <a:r>
              <a:rPr lang="zh-CN" altLang="en-US"/>
              <a:t>提出智慧地球，</a:t>
            </a:r>
            <a:r>
              <a:rPr lang="en-US" altLang="zh-CN">
                <a:solidFill>
                  <a:srgbClr val="0000CC"/>
                </a:solidFill>
              </a:rPr>
              <a:t>Smart Planet</a:t>
            </a:r>
            <a:r>
              <a:rPr lang="zh-CN" altLang="en-US"/>
              <a:t>。</a:t>
            </a:r>
          </a:p>
        </p:txBody>
      </p:sp>
      <p:sp>
        <p:nvSpPr>
          <p:cNvPr id="106506" name="Text Box 10"/>
          <p:cNvSpPr txBox="1">
            <a:spLocks noChangeArrowheads="1"/>
          </p:cNvSpPr>
          <p:nvPr/>
        </p:nvSpPr>
        <p:spPr bwMode="auto">
          <a:xfrm>
            <a:off x="357188" y="2386013"/>
            <a:ext cx="2417762" cy="1200150"/>
          </a:xfrm>
          <a:prstGeom prst="rect">
            <a:avLst/>
          </a:prstGeom>
          <a:noFill/>
          <a:ln w="9525">
            <a:noFill/>
            <a:miter lim="800000"/>
            <a:headEnd/>
            <a:tailEnd/>
          </a:ln>
        </p:spPr>
        <p:txBody>
          <a:bodyPr wrap="none">
            <a:spAutoFit/>
          </a:bodyPr>
          <a:lstStyle/>
          <a:p>
            <a:pPr eaLnBrk="1" hangingPunct="1">
              <a:buFont typeface="Wingdings" pitchFamily="2" charset="2"/>
              <a:buChar char="u"/>
            </a:pPr>
            <a:r>
              <a:rPr lang="en-US" altLang="zh-CN" dirty="0">
                <a:solidFill>
                  <a:srgbClr val="0000CC"/>
                </a:solidFill>
              </a:rPr>
              <a:t>Instrumented </a:t>
            </a:r>
          </a:p>
          <a:p>
            <a:pPr eaLnBrk="1" hangingPunct="1">
              <a:buFont typeface="Wingdings" pitchFamily="2" charset="2"/>
              <a:buChar char="u"/>
            </a:pPr>
            <a:r>
              <a:rPr lang="en-US" altLang="zh-CN" dirty="0">
                <a:solidFill>
                  <a:srgbClr val="0000CC"/>
                </a:solidFill>
              </a:rPr>
              <a:t>Interconnect</a:t>
            </a:r>
          </a:p>
          <a:p>
            <a:pPr eaLnBrk="1" hangingPunct="1">
              <a:buFont typeface="Wingdings" pitchFamily="2" charset="2"/>
              <a:buChar char="u"/>
            </a:pPr>
            <a:r>
              <a:rPr lang="en-US" altLang="zh-CN" dirty="0">
                <a:solidFill>
                  <a:srgbClr val="0000CC"/>
                </a:solidFill>
              </a:rPr>
              <a:t>Intelligent</a:t>
            </a:r>
          </a:p>
        </p:txBody>
      </p:sp>
      <p:sp>
        <p:nvSpPr>
          <p:cNvPr id="11" name="Text Box 10"/>
          <p:cNvSpPr txBox="1">
            <a:spLocks noChangeArrowheads="1"/>
          </p:cNvSpPr>
          <p:nvPr/>
        </p:nvSpPr>
        <p:spPr bwMode="auto">
          <a:xfrm>
            <a:off x="377106" y="4581128"/>
            <a:ext cx="1098550" cy="457200"/>
          </a:xfrm>
          <a:prstGeom prst="rect">
            <a:avLst/>
          </a:prstGeom>
          <a:noFill/>
          <a:ln w="9525">
            <a:noFill/>
            <a:miter lim="800000"/>
            <a:headEnd/>
            <a:tailEnd/>
          </a:ln>
        </p:spPr>
        <p:txBody>
          <a:bodyPr wrap="none">
            <a:spAutoFit/>
          </a:bodyPr>
          <a:lstStyle/>
          <a:p>
            <a:pPr eaLnBrk="1" hangingPunct="1"/>
            <a:r>
              <a:rPr lang="zh-CN" altLang="en-US" dirty="0">
                <a:ea typeface="华文中宋" pitchFamily="2" charset="-122"/>
              </a:rPr>
              <a:t>智能化</a:t>
            </a:r>
          </a:p>
        </p:txBody>
      </p:sp>
      <p:sp>
        <p:nvSpPr>
          <p:cNvPr id="12" name="Rectangle 11"/>
          <p:cNvSpPr>
            <a:spLocks noChangeArrowheads="1"/>
          </p:cNvSpPr>
          <p:nvPr/>
        </p:nvSpPr>
        <p:spPr bwMode="auto">
          <a:xfrm>
            <a:off x="366961" y="5085184"/>
            <a:ext cx="4451350" cy="822325"/>
          </a:xfrm>
          <a:prstGeom prst="rect">
            <a:avLst/>
          </a:prstGeom>
          <a:noFill/>
          <a:ln w="9525">
            <a:noFill/>
            <a:miter lim="800000"/>
            <a:headEnd/>
            <a:tailEnd/>
          </a:ln>
        </p:spPr>
        <p:txBody>
          <a:bodyPr>
            <a:spAutoFit/>
          </a:bodyPr>
          <a:lstStyle/>
          <a:p>
            <a:pPr eaLnBrk="1" hangingPunct="1"/>
            <a:r>
              <a:rPr lang="zh-CN" altLang="en-US" dirty="0"/>
              <a:t>理解自然语言，具有自适应性，自主完成复杂功能</a:t>
            </a:r>
          </a:p>
        </p:txBody>
      </p:sp>
      <p:sp>
        <p:nvSpPr>
          <p:cNvPr id="14" name="Text Box 16"/>
          <p:cNvSpPr txBox="1">
            <a:spLocks noChangeArrowheads="1"/>
          </p:cNvSpPr>
          <p:nvPr/>
        </p:nvSpPr>
        <p:spPr bwMode="auto">
          <a:xfrm>
            <a:off x="611560" y="3645024"/>
            <a:ext cx="7507287" cy="457200"/>
          </a:xfrm>
          <a:prstGeom prst="rect">
            <a:avLst/>
          </a:prstGeom>
          <a:noFill/>
          <a:ln w="9525">
            <a:noFill/>
            <a:miter lim="800000"/>
            <a:headEnd/>
            <a:tailEnd/>
          </a:ln>
        </p:spPr>
        <p:txBody>
          <a:bodyPr>
            <a:spAutoFit/>
          </a:bodyPr>
          <a:lstStyle/>
          <a:p>
            <a:pPr algn="ctr" eaLnBrk="1" hangingPunct="1"/>
            <a:r>
              <a:rPr lang="zh-CN" altLang="en-US" b="1" dirty="0"/>
              <a:t>机</a:t>
            </a:r>
            <a:r>
              <a:rPr lang="en-US" altLang="zh-CN" b="1" dirty="0"/>
              <a:t>-</a:t>
            </a:r>
            <a:r>
              <a:rPr lang="zh-CN" altLang="en-US" b="1" dirty="0"/>
              <a:t>机相联，物</a:t>
            </a:r>
            <a:r>
              <a:rPr lang="en-US" altLang="zh-CN" b="1" dirty="0"/>
              <a:t>-</a:t>
            </a:r>
            <a:r>
              <a:rPr lang="zh-CN" altLang="en-US" b="1" dirty="0"/>
              <a:t>物相联，物</a:t>
            </a:r>
            <a:r>
              <a:rPr lang="en-US" altLang="zh-CN" b="1" dirty="0"/>
              <a:t>-</a:t>
            </a:r>
            <a:r>
              <a:rPr lang="zh-CN" altLang="en-US" b="1" dirty="0"/>
              <a:t>人相联，人</a:t>
            </a:r>
            <a:r>
              <a:rPr lang="en-US" altLang="zh-CN" b="1" dirty="0"/>
              <a:t>-</a:t>
            </a:r>
            <a:r>
              <a:rPr lang="zh-CN" altLang="en-US" b="1" dirty="0"/>
              <a:t>人相联</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a:xfrm>
            <a:off x="655638" y="1700213"/>
            <a:ext cx="7772400" cy="1143000"/>
          </a:xfrm>
        </p:spPr>
        <p:txBody>
          <a:bodyPr/>
          <a:lstStyle/>
          <a:p>
            <a:r>
              <a:rPr lang="zh-CN" altLang="en-US" sz="4400" dirty="0" smtClean="0"/>
              <a:t>什么是计算思维</a:t>
            </a:r>
          </a:p>
        </p:txBody>
      </p:sp>
      <p:sp>
        <p:nvSpPr>
          <p:cNvPr id="4" name="矩形 3"/>
          <p:cNvSpPr/>
          <p:nvPr/>
        </p:nvSpPr>
        <p:spPr>
          <a:xfrm>
            <a:off x="438150" y="3573016"/>
            <a:ext cx="8280920" cy="2308324"/>
          </a:xfrm>
          <a:prstGeom prst="rect">
            <a:avLst/>
          </a:prstGeom>
        </p:spPr>
        <p:txBody>
          <a:bodyPr wrap="square">
            <a:spAutoFit/>
          </a:bodyPr>
          <a:lstStyle/>
          <a:p>
            <a:pPr eaLnBrk="1" hangingPunct="1">
              <a:lnSpc>
                <a:spcPct val="150000"/>
              </a:lnSpc>
              <a:buFont typeface="Wingdings" pitchFamily="2" charset="2"/>
              <a:buChar char="u"/>
            </a:pPr>
            <a:r>
              <a:rPr lang="en-US" altLang="en-US" sz="3200" b="1" dirty="0" err="1" smtClean="0">
                <a:latin typeface="+mn-ea"/>
                <a:ea typeface="+mn-ea"/>
              </a:rPr>
              <a:t>计算思维</a:t>
            </a:r>
            <a:r>
              <a:rPr lang="zh-CN" altLang="en-US" sz="3200" dirty="0" smtClean="0">
                <a:latin typeface="Gadugi" pitchFamily="34" charset="0"/>
                <a:ea typeface="+mn-ea"/>
              </a:rPr>
              <a:t>的</a:t>
            </a:r>
            <a:r>
              <a:rPr lang="zh-CN" altLang="en-US" sz="3200" b="1" dirty="0" smtClean="0">
                <a:latin typeface="Gadugi" pitchFamily="34" charset="0"/>
                <a:ea typeface="+mn-ea"/>
              </a:rPr>
              <a:t>本质</a:t>
            </a:r>
            <a:r>
              <a:rPr lang="zh-CN" altLang="en-US" sz="3200" dirty="0" smtClean="0">
                <a:latin typeface="Gadugi" pitchFamily="34" charset="0"/>
                <a:ea typeface="+mn-ea"/>
              </a:rPr>
              <a:t>就是</a:t>
            </a:r>
            <a:r>
              <a:rPr lang="zh-CN" altLang="en-US" sz="3200" b="1" dirty="0" smtClean="0">
                <a:latin typeface="Gadugi" pitchFamily="34" charset="0"/>
                <a:ea typeface="+mn-ea"/>
              </a:rPr>
              <a:t>抽象</a:t>
            </a:r>
            <a:r>
              <a:rPr lang="en-US" altLang="zh-CN" sz="3200" b="1" dirty="0" smtClean="0">
                <a:latin typeface="Gadugi" pitchFamily="34" charset="0"/>
                <a:ea typeface="Gadugi" pitchFamily="34" charset="0"/>
              </a:rPr>
              <a:t>(Abstraction)</a:t>
            </a:r>
            <a:r>
              <a:rPr lang="zh-CN" altLang="en-US" sz="3200" dirty="0" smtClean="0">
                <a:latin typeface="Gadugi" pitchFamily="34" charset="0"/>
                <a:ea typeface="+mn-ea"/>
              </a:rPr>
              <a:t>与</a:t>
            </a:r>
            <a:r>
              <a:rPr lang="zh-CN" altLang="en-US" sz="3200" b="1" dirty="0" smtClean="0">
                <a:latin typeface="Gadugi" pitchFamily="34" charset="0"/>
                <a:ea typeface="+mn-ea"/>
              </a:rPr>
              <a:t>自动化</a:t>
            </a:r>
            <a:r>
              <a:rPr lang="en-US" altLang="zh-CN" sz="3200" b="1" dirty="0" smtClean="0">
                <a:latin typeface="Gadugi" pitchFamily="34" charset="0"/>
                <a:ea typeface="Gadugi" pitchFamily="34" charset="0"/>
              </a:rPr>
              <a:t>(Automation)</a:t>
            </a:r>
            <a:r>
              <a:rPr lang="zh-CN" altLang="en-US" sz="3200" dirty="0" smtClean="0">
                <a:latin typeface="Gadugi" pitchFamily="34" charset="0"/>
                <a:ea typeface="+mn-ea"/>
              </a:rPr>
              <a:t>，即在不同层面进行抽象，以及将这些抽象</a:t>
            </a:r>
            <a:r>
              <a:rPr lang="zh-CN" altLang="en-US" sz="3200" b="1" dirty="0" smtClean="0">
                <a:latin typeface="Gadugi" pitchFamily="34" charset="0"/>
                <a:ea typeface="+mn-ea"/>
              </a:rPr>
              <a:t>“机器化”</a:t>
            </a:r>
            <a:r>
              <a:rPr lang="en-US" altLang="en-US" sz="3200" dirty="0" smtClean="0">
                <a:latin typeface="Gadugi" pitchFamily="34" charset="0"/>
                <a:ea typeface="Gadugi" pitchFamily="34" charset="0"/>
              </a:rPr>
              <a:t>。</a:t>
            </a:r>
            <a:endParaRPr lang="en-US" altLang="zh-CN" sz="3200" dirty="0">
              <a:latin typeface="Gadugi" pitchFamily="34" charset="0"/>
              <a:ea typeface="Gadugi" pitchFamily="34"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6"/>
          <p:cNvSpPr txBox="1">
            <a:spLocks noChangeArrowheads="1"/>
          </p:cNvSpPr>
          <p:nvPr/>
        </p:nvSpPr>
        <p:spPr bwMode="auto">
          <a:xfrm>
            <a:off x="395288" y="188913"/>
            <a:ext cx="3165475"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什么是计算思维</a:t>
            </a:r>
            <a:r>
              <a:rPr lang="en-US" altLang="zh-CN" sz="2000">
                <a:ea typeface="华文中宋" pitchFamily="2" charset="-122"/>
              </a:rPr>
              <a:t>? </a:t>
            </a:r>
          </a:p>
          <a:p>
            <a:pPr eaLnBrk="1" hangingPunct="1">
              <a:lnSpc>
                <a:spcPct val="120000"/>
              </a:lnSpc>
            </a:pPr>
            <a:r>
              <a:rPr lang="en-US" altLang="zh-CN" sz="2000">
                <a:ea typeface="华文中宋" pitchFamily="2" charset="-122"/>
              </a:rPr>
              <a:t>(1) </a:t>
            </a:r>
            <a:r>
              <a:rPr lang="zh-CN" altLang="en-US" sz="2000">
                <a:ea typeface="华文中宋" pitchFamily="2" charset="-122"/>
              </a:rPr>
              <a:t>为什么提出计算思维？</a:t>
            </a:r>
          </a:p>
        </p:txBody>
      </p:sp>
      <p:sp>
        <p:nvSpPr>
          <p:cNvPr id="109571" name="Text Box 33"/>
          <p:cNvSpPr txBox="1">
            <a:spLocks noChangeArrowheads="1"/>
          </p:cNvSpPr>
          <p:nvPr/>
        </p:nvSpPr>
        <p:spPr bwMode="auto">
          <a:xfrm>
            <a:off x="4284663" y="549275"/>
            <a:ext cx="3570287" cy="460375"/>
          </a:xfrm>
          <a:prstGeom prst="rect">
            <a:avLst/>
          </a:prstGeom>
          <a:noFill/>
          <a:ln w="9525">
            <a:noFill/>
            <a:miter lim="800000"/>
            <a:headEnd/>
            <a:tailEnd/>
          </a:ln>
        </p:spPr>
        <p:txBody>
          <a:bodyPr wrap="none">
            <a:spAutoFit/>
          </a:bodyPr>
          <a:lstStyle/>
          <a:p>
            <a:pPr eaLnBrk="1" hangingPunct="1"/>
            <a:r>
              <a:rPr lang="zh-CN" altLang="en-US">
                <a:ea typeface="华文中宋" pitchFamily="2" charset="-122"/>
              </a:rPr>
              <a:t>学科的发展，知识的膨胀</a:t>
            </a:r>
          </a:p>
        </p:txBody>
      </p:sp>
      <p:grpSp>
        <p:nvGrpSpPr>
          <p:cNvPr id="2" name="Group 2"/>
          <p:cNvGrpSpPr>
            <a:grpSpLocks/>
          </p:cNvGrpSpPr>
          <p:nvPr/>
        </p:nvGrpSpPr>
        <p:grpSpPr bwMode="auto">
          <a:xfrm>
            <a:off x="3581400" y="3082925"/>
            <a:ext cx="2171700" cy="2057400"/>
            <a:chOff x="2136" y="1888"/>
            <a:chExt cx="1368" cy="1296"/>
          </a:xfrm>
        </p:grpSpPr>
        <p:sp>
          <p:nvSpPr>
            <p:cNvPr id="109598" name="Oval 3"/>
            <p:cNvSpPr>
              <a:spLocks noChangeAspect="1"/>
            </p:cNvSpPr>
            <p:nvPr/>
          </p:nvSpPr>
          <p:spPr bwMode="auto">
            <a:xfrm>
              <a:off x="2136" y="1888"/>
              <a:ext cx="1296" cy="1296"/>
            </a:xfrm>
            <a:prstGeom prst="ellipse">
              <a:avLst/>
            </a:prstGeom>
            <a:noFill/>
            <a:ln w="28575">
              <a:solidFill>
                <a:schemeClr val="tx1"/>
              </a:solidFill>
              <a:round/>
              <a:headEnd/>
              <a:tailEnd/>
            </a:ln>
          </p:spPr>
          <p:txBody>
            <a:bodyPr/>
            <a:lstStyle/>
            <a:p>
              <a:pPr algn="ctr" eaLnBrk="1" hangingPunct="1"/>
              <a:endParaRPr lang="zh-CN" altLang="en-US" sz="1600"/>
            </a:p>
          </p:txBody>
        </p:sp>
        <p:sp>
          <p:nvSpPr>
            <p:cNvPr id="109599" name="TextBox 6"/>
            <p:cNvSpPr txBox="1">
              <a:spLocks noChangeArrowheads="1"/>
            </p:cNvSpPr>
            <p:nvPr/>
          </p:nvSpPr>
          <p:spPr bwMode="auto">
            <a:xfrm>
              <a:off x="2176" y="2264"/>
              <a:ext cx="717" cy="212"/>
            </a:xfrm>
            <a:prstGeom prst="rect">
              <a:avLst/>
            </a:prstGeom>
            <a:noFill/>
            <a:ln w="9525">
              <a:noFill/>
              <a:miter lim="800000"/>
              <a:headEnd/>
              <a:tailEnd/>
            </a:ln>
          </p:spPr>
          <p:txBody>
            <a:bodyPr>
              <a:spAutoFit/>
            </a:bodyPr>
            <a:lstStyle/>
            <a:p>
              <a:pPr algn="ctr" eaLnBrk="1" hangingPunct="1"/>
              <a:r>
                <a:rPr lang="en-US" altLang="zh-CN" sz="1600" b="1"/>
                <a:t>Systems</a:t>
              </a:r>
            </a:p>
          </p:txBody>
        </p:sp>
        <p:sp>
          <p:nvSpPr>
            <p:cNvPr id="109600" name="TextBox 7"/>
            <p:cNvSpPr txBox="1">
              <a:spLocks noChangeArrowheads="1"/>
            </p:cNvSpPr>
            <p:nvPr/>
          </p:nvSpPr>
          <p:spPr bwMode="auto">
            <a:xfrm>
              <a:off x="2496" y="2800"/>
              <a:ext cx="624" cy="212"/>
            </a:xfrm>
            <a:prstGeom prst="rect">
              <a:avLst/>
            </a:prstGeom>
            <a:noFill/>
            <a:ln w="9525">
              <a:noFill/>
              <a:miter lim="800000"/>
              <a:headEnd/>
              <a:tailEnd/>
            </a:ln>
          </p:spPr>
          <p:txBody>
            <a:bodyPr>
              <a:spAutoFit/>
            </a:bodyPr>
            <a:lstStyle/>
            <a:p>
              <a:pPr algn="ctr" eaLnBrk="1" hangingPunct="1"/>
              <a:r>
                <a:rPr lang="en-US" altLang="zh-CN" sz="1600" b="1"/>
                <a:t>Theory</a:t>
              </a:r>
            </a:p>
          </p:txBody>
        </p:sp>
        <p:sp>
          <p:nvSpPr>
            <p:cNvPr id="109601" name="TextBox 8"/>
            <p:cNvSpPr txBox="1">
              <a:spLocks noChangeArrowheads="1"/>
            </p:cNvSpPr>
            <p:nvPr/>
          </p:nvSpPr>
          <p:spPr bwMode="auto">
            <a:xfrm>
              <a:off x="2880" y="2320"/>
              <a:ext cx="624" cy="212"/>
            </a:xfrm>
            <a:prstGeom prst="rect">
              <a:avLst/>
            </a:prstGeom>
            <a:noFill/>
            <a:ln w="9525">
              <a:noFill/>
              <a:miter lim="800000"/>
              <a:headEnd/>
              <a:tailEnd/>
            </a:ln>
          </p:spPr>
          <p:txBody>
            <a:bodyPr>
              <a:spAutoFit/>
            </a:bodyPr>
            <a:lstStyle/>
            <a:p>
              <a:pPr algn="ctr" eaLnBrk="1" hangingPunct="1"/>
              <a:r>
                <a:rPr lang="en-US" altLang="zh-CN" sz="1600" b="1"/>
                <a:t>AI</a:t>
              </a:r>
            </a:p>
          </p:txBody>
        </p:sp>
      </p:grpSp>
      <p:sp>
        <p:nvSpPr>
          <p:cNvPr id="41" name="TextBox 9"/>
          <p:cNvSpPr txBox="1">
            <a:spLocks noChangeArrowheads="1"/>
          </p:cNvSpPr>
          <p:nvPr/>
        </p:nvSpPr>
        <p:spPr bwMode="auto">
          <a:xfrm rot="-379969">
            <a:off x="6042025" y="4021138"/>
            <a:ext cx="1789113" cy="336550"/>
          </a:xfrm>
          <a:prstGeom prst="rect">
            <a:avLst/>
          </a:prstGeom>
          <a:noFill/>
          <a:ln w="9525">
            <a:noFill/>
            <a:miter lim="800000"/>
            <a:headEnd/>
            <a:tailEnd/>
          </a:ln>
        </p:spPr>
        <p:txBody>
          <a:bodyPr>
            <a:spAutoFit/>
          </a:bodyPr>
          <a:lstStyle/>
          <a:p>
            <a:pPr algn="ctr" eaLnBrk="1" hangingPunct="1"/>
            <a:r>
              <a:rPr lang="en-US" altLang="zh-CN" sz="1600"/>
              <a:t>Comp. Bio.</a:t>
            </a:r>
          </a:p>
        </p:txBody>
      </p:sp>
      <p:sp>
        <p:nvSpPr>
          <p:cNvPr id="42" name="TextBox 10"/>
          <p:cNvSpPr txBox="1">
            <a:spLocks noChangeArrowheads="1"/>
          </p:cNvSpPr>
          <p:nvPr/>
        </p:nvSpPr>
        <p:spPr bwMode="auto">
          <a:xfrm rot="1938521">
            <a:off x="5078413" y="5908675"/>
            <a:ext cx="2057400" cy="336550"/>
          </a:xfrm>
          <a:prstGeom prst="rect">
            <a:avLst/>
          </a:prstGeom>
          <a:noFill/>
          <a:ln w="9525">
            <a:noFill/>
            <a:miter lim="800000"/>
            <a:headEnd/>
            <a:tailEnd/>
          </a:ln>
        </p:spPr>
        <p:txBody>
          <a:bodyPr>
            <a:spAutoFit/>
          </a:bodyPr>
          <a:lstStyle/>
          <a:p>
            <a:pPr algn="ctr" eaLnBrk="1" hangingPunct="1"/>
            <a:r>
              <a:rPr lang="en-US" altLang="zh-CN" sz="1600"/>
              <a:t>Geometric Comp.</a:t>
            </a:r>
          </a:p>
        </p:txBody>
      </p:sp>
      <p:sp>
        <p:nvSpPr>
          <p:cNvPr id="43" name="TextBox 11"/>
          <p:cNvSpPr txBox="1">
            <a:spLocks noChangeArrowheads="1"/>
          </p:cNvSpPr>
          <p:nvPr/>
        </p:nvSpPr>
        <p:spPr bwMode="auto">
          <a:xfrm rot="-2030476">
            <a:off x="2474913" y="5422900"/>
            <a:ext cx="1193800" cy="336550"/>
          </a:xfrm>
          <a:prstGeom prst="rect">
            <a:avLst/>
          </a:prstGeom>
          <a:noFill/>
          <a:ln w="9525">
            <a:noFill/>
            <a:miter lim="800000"/>
            <a:headEnd/>
            <a:tailEnd/>
          </a:ln>
        </p:spPr>
        <p:txBody>
          <a:bodyPr>
            <a:spAutoFit/>
          </a:bodyPr>
          <a:lstStyle/>
          <a:p>
            <a:pPr algn="ctr" eaLnBrk="1" hangingPunct="1"/>
            <a:r>
              <a:rPr lang="en-US" altLang="zh-CN" sz="1600"/>
              <a:t>Graphics</a:t>
            </a:r>
          </a:p>
        </p:txBody>
      </p:sp>
      <p:sp>
        <p:nvSpPr>
          <p:cNvPr id="44" name="TextBox 12"/>
          <p:cNvSpPr txBox="1">
            <a:spLocks noChangeArrowheads="1"/>
          </p:cNvSpPr>
          <p:nvPr/>
        </p:nvSpPr>
        <p:spPr bwMode="auto">
          <a:xfrm rot="-1013680">
            <a:off x="1039813" y="4703763"/>
            <a:ext cx="2239962" cy="482600"/>
          </a:xfrm>
          <a:prstGeom prst="rect">
            <a:avLst/>
          </a:prstGeom>
          <a:noFill/>
          <a:ln w="9525">
            <a:noFill/>
            <a:miter lim="800000"/>
            <a:headEnd/>
            <a:tailEnd/>
          </a:ln>
        </p:spPr>
        <p:txBody>
          <a:bodyPr>
            <a:spAutoFit/>
          </a:bodyPr>
          <a:lstStyle/>
          <a:p>
            <a:pPr algn="ctr" eaLnBrk="1" hangingPunct="1">
              <a:lnSpc>
                <a:spcPct val="80000"/>
              </a:lnSpc>
            </a:pPr>
            <a:r>
              <a:rPr lang="en-US" altLang="zh-CN" sz="1600"/>
              <a:t>HCI</a:t>
            </a:r>
            <a:r>
              <a:rPr lang="zh-CN" altLang="en-US" sz="1600"/>
              <a:t>：</a:t>
            </a:r>
            <a:r>
              <a:rPr lang="en-US" altLang="zh-CN" sz="1600"/>
              <a:t>Human Computer Interaction</a:t>
            </a:r>
          </a:p>
        </p:txBody>
      </p:sp>
      <p:sp>
        <p:nvSpPr>
          <p:cNvPr id="45" name="TextBox 13"/>
          <p:cNvSpPr txBox="1">
            <a:spLocks noChangeArrowheads="1"/>
          </p:cNvSpPr>
          <p:nvPr/>
        </p:nvSpPr>
        <p:spPr bwMode="auto">
          <a:xfrm rot="741771">
            <a:off x="893763" y="3516313"/>
            <a:ext cx="2155825" cy="336550"/>
          </a:xfrm>
          <a:prstGeom prst="rect">
            <a:avLst/>
          </a:prstGeom>
          <a:noFill/>
          <a:ln w="9525">
            <a:noFill/>
            <a:miter lim="800000"/>
            <a:headEnd/>
            <a:tailEnd/>
          </a:ln>
        </p:spPr>
        <p:txBody>
          <a:bodyPr>
            <a:spAutoFit/>
          </a:bodyPr>
          <a:lstStyle/>
          <a:p>
            <a:pPr algn="ctr" eaLnBrk="1" hangingPunct="1"/>
            <a:r>
              <a:rPr lang="en-US" altLang="zh-CN" sz="1600"/>
              <a:t>Distributed Systems</a:t>
            </a:r>
          </a:p>
        </p:txBody>
      </p:sp>
      <p:sp>
        <p:nvSpPr>
          <p:cNvPr id="46" name="TextBox 14"/>
          <p:cNvSpPr txBox="1">
            <a:spLocks noChangeArrowheads="1"/>
          </p:cNvSpPr>
          <p:nvPr/>
        </p:nvSpPr>
        <p:spPr bwMode="auto">
          <a:xfrm rot="1122869">
            <a:off x="1455738" y="2400300"/>
            <a:ext cx="2435225" cy="336550"/>
          </a:xfrm>
          <a:prstGeom prst="rect">
            <a:avLst/>
          </a:prstGeom>
          <a:noFill/>
          <a:ln w="9525">
            <a:noFill/>
            <a:miter lim="800000"/>
            <a:headEnd/>
            <a:tailEnd/>
          </a:ln>
        </p:spPr>
        <p:txBody>
          <a:bodyPr>
            <a:spAutoFit/>
          </a:bodyPr>
          <a:lstStyle/>
          <a:p>
            <a:pPr algn="ctr" eaLnBrk="1" hangingPunct="1"/>
            <a:r>
              <a:rPr lang="en-US" altLang="zh-CN" sz="1600"/>
              <a:t>Service Computing</a:t>
            </a:r>
          </a:p>
        </p:txBody>
      </p:sp>
      <p:sp>
        <p:nvSpPr>
          <p:cNvPr id="47" name="TextBox 15"/>
          <p:cNvSpPr txBox="1">
            <a:spLocks noChangeArrowheads="1"/>
          </p:cNvSpPr>
          <p:nvPr/>
        </p:nvSpPr>
        <p:spPr bwMode="auto">
          <a:xfrm rot="1262142">
            <a:off x="2008188" y="2717800"/>
            <a:ext cx="1617662" cy="336550"/>
          </a:xfrm>
          <a:prstGeom prst="rect">
            <a:avLst/>
          </a:prstGeom>
          <a:noFill/>
          <a:ln w="9525">
            <a:noFill/>
            <a:miter lim="800000"/>
            <a:headEnd/>
            <a:tailEnd/>
          </a:ln>
        </p:spPr>
        <p:txBody>
          <a:bodyPr>
            <a:spAutoFit/>
          </a:bodyPr>
          <a:lstStyle/>
          <a:p>
            <a:pPr algn="ctr" eaLnBrk="1" hangingPunct="1"/>
            <a:r>
              <a:rPr lang="en-US" altLang="zh-CN" sz="1600"/>
              <a:t>Hardware</a:t>
            </a:r>
          </a:p>
        </p:txBody>
      </p:sp>
      <p:sp>
        <p:nvSpPr>
          <p:cNvPr id="48" name="TextBox 16"/>
          <p:cNvSpPr txBox="1">
            <a:spLocks noChangeArrowheads="1"/>
          </p:cNvSpPr>
          <p:nvPr/>
        </p:nvSpPr>
        <p:spPr bwMode="auto">
          <a:xfrm rot="-728075">
            <a:off x="5605463" y="2606675"/>
            <a:ext cx="1484312" cy="336550"/>
          </a:xfrm>
          <a:prstGeom prst="rect">
            <a:avLst/>
          </a:prstGeom>
          <a:noFill/>
          <a:ln w="9525">
            <a:noFill/>
            <a:miter lim="800000"/>
            <a:headEnd/>
            <a:tailEnd/>
          </a:ln>
        </p:spPr>
        <p:txBody>
          <a:bodyPr>
            <a:spAutoFit/>
          </a:bodyPr>
          <a:lstStyle/>
          <a:p>
            <a:pPr algn="ctr" eaLnBrk="1" hangingPunct="1"/>
            <a:r>
              <a:rPr lang="en-US" altLang="zh-CN" sz="1600"/>
              <a:t>Robotics</a:t>
            </a:r>
          </a:p>
        </p:txBody>
      </p:sp>
      <p:sp>
        <p:nvSpPr>
          <p:cNvPr id="49" name="TextBox 17"/>
          <p:cNvSpPr txBox="1">
            <a:spLocks noChangeArrowheads="1"/>
          </p:cNvSpPr>
          <p:nvPr/>
        </p:nvSpPr>
        <p:spPr bwMode="auto">
          <a:xfrm>
            <a:off x="3367088" y="2084388"/>
            <a:ext cx="2520950" cy="584200"/>
          </a:xfrm>
          <a:prstGeom prst="rect">
            <a:avLst/>
          </a:prstGeom>
          <a:noFill/>
          <a:ln w="9525">
            <a:noFill/>
            <a:miter lim="800000"/>
            <a:headEnd/>
            <a:tailEnd/>
          </a:ln>
        </p:spPr>
        <p:txBody>
          <a:bodyPr>
            <a:spAutoFit/>
          </a:bodyPr>
          <a:lstStyle/>
          <a:p>
            <a:pPr algn="ctr" eaLnBrk="1" hangingPunct="1"/>
            <a:r>
              <a:rPr lang="en-US" altLang="zh-CN" sz="1600"/>
              <a:t>Database &amp; </a:t>
            </a:r>
            <a:br>
              <a:rPr lang="en-US" altLang="zh-CN" sz="1600"/>
            </a:br>
            <a:r>
              <a:rPr lang="en-US" altLang="zh-CN" sz="1600"/>
              <a:t>Data mining</a:t>
            </a:r>
          </a:p>
        </p:txBody>
      </p:sp>
      <p:sp>
        <p:nvSpPr>
          <p:cNvPr id="50" name="TextBox 18"/>
          <p:cNvSpPr txBox="1">
            <a:spLocks noChangeArrowheads="1"/>
          </p:cNvSpPr>
          <p:nvPr/>
        </p:nvSpPr>
        <p:spPr bwMode="auto">
          <a:xfrm rot="-947313">
            <a:off x="5873750" y="2784475"/>
            <a:ext cx="2057400" cy="336550"/>
          </a:xfrm>
          <a:prstGeom prst="rect">
            <a:avLst/>
          </a:prstGeom>
          <a:noFill/>
          <a:ln w="9525">
            <a:noFill/>
            <a:miter lim="800000"/>
            <a:headEnd/>
            <a:tailEnd/>
          </a:ln>
        </p:spPr>
        <p:txBody>
          <a:bodyPr>
            <a:spAutoFit/>
          </a:bodyPr>
          <a:lstStyle/>
          <a:p>
            <a:pPr algn="ctr" eaLnBrk="1" hangingPunct="1"/>
            <a:r>
              <a:rPr lang="en-US" altLang="zh-CN" sz="1600"/>
              <a:t>Machine Learning</a:t>
            </a:r>
          </a:p>
        </p:txBody>
      </p:sp>
      <p:sp>
        <p:nvSpPr>
          <p:cNvPr id="51" name="TextBox 19"/>
          <p:cNvSpPr txBox="1">
            <a:spLocks noChangeArrowheads="1"/>
          </p:cNvSpPr>
          <p:nvPr/>
        </p:nvSpPr>
        <p:spPr bwMode="auto">
          <a:xfrm rot="-586637">
            <a:off x="6061075" y="3714750"/>
            <a:ext cx="2057400" cy="336550"/>
          </a:xfrm>
          <a:prstGeom prst="rect">
            <a:avLst/>
          </a:prstGeom>
          <a:noFill/>
          <a:ln w="9525">
            <a:noFill/>
            <a:miter lim="800000"/>
            <a:headEnd/>
            <a:tailEnd/>
          </a:ln>
        </p:spPr>
        <p:txBody>
          <a:bodyPr>
            <a:spAutoFit/>
          </a:bodyPr>
          <a:lstStyle/>
          <a:p>
            <a:pPr algn="ctr" eaLnBrk="1" hangingPunct="1"/>
            <a:r>
              <a:rPr lang="en-US" altLang="zh-CN" sz="1600"/>
              <a:t>Natural Language</a:t>
            </a:r>
          </a:p>
        </p:txBody>
      </p:sp>
      <p:sp>
        <p:nvSpPr>
          <p:cNvPr id="52" name="TextBox 20"/>
          <p:cNvSpPr txBox="1">
            <a:spLocks noChangeArrowheads="1"/>
          </p:cNvSpPr>
          <p:nvPr/>
        </p:nvSpPr>
        <p:spPr bwMode="auto">
          <a:xfrm rot="759870">
            <a:off x="5922963" y="4962525"/>
            <a:ext cx="2057400" cy="336550"/>
          </a:xfrm>
          <a:prstGeom prst="rect">
            <a:avLst/>
          </a:prstGeom>
          <a:noFill/>
          <a:ln w="9525">
            <a:noFill/>
            <a:miter lim="800000"/>
            <a:headEnd/>
            <a:tailEnd/>
          </a:ln>
        </p:spPr>
        <p:txBody>
          <a:bodyPr>
            <a:spAutoFit/>
          </a:bodyPr>
          <a:lstStyle/>
          <a:p>
            <a:pPr algn="ctr" eaLnBrk="1" hangingPunct="1"/>
            <a:r>
              <a:rPr lang="en-US" altLang="zh-CN" sz="1600"/>
              <a:t>Comp. Economics</a:t>
            </a:r>
          </a:p>
        </p:txBody>
      </p:sp>
      <p:sp>
        <p:nvSpPr>
          <p:cNvPr id="53" name="TextBox 21"/>
          <p:cNvSpPr txBox="1">
            <a:spLocks noChangeArrowheads="1"/>
          </p:cNvSpPr>
          <p:nvPr/>
        </p:nvSpPr>
        <p:spPr bwMode="auto">
          <a:xfrm rot="637220">
            <a:off x="1385888" y="3822700"/>
            <a:ext cx="1546225" cy="336550"/>
          </a:xfrm>
          <a:prstGeom prst="rect">
            <a:avLst/>
          </a:prstGeom>
          <a:noFill/>
          <a:ln w="9525">
            <a:noFill/>
            <a:miter lim="800000"/>
            <a:headEnd/>
            <a:tailEnd/>
          </a:ln>
        </p:spPr>
        <p:txBody>
          <a:bodyPr>
            <a:spAutoFit/>
          </a:bodyPr>
          <a:lstStyle/>
          <a:p>
            <a:pPr algn="r" eaLnBrk="1" hangingPunct="1"/>
            <a:r>
              <a:rPr lang="en-US" altLang="zh-CN" sz="1600"/>
              <a:t>Networking</a:t>
            </a:r>
          </a:p>
        </p:txBody>
      </p:sp>
      <p:sp>
        <p:nvSpPr>
          <p:cNvPr id="54" name="TextBox 22"/>
          <p:cNvSpPr txBox="1">
            <a:spLocks noChangeArrowheads="1"/>
          </p:cNvSpPr>
          <p:nvPr/>
        </p:nvSpPr>
        <p:spPr bwMode="auto">
          <a:xfrm>
            <a:off x="2028825" y="4195763"/>
            <a:ext cx="1038225" cy="336550"/>
          </a:xfrm>
          <a:prstGeom prst="rect">
            <a:avLst/>
          </a:prstGeom>
          <a:noFill/>
          <a:ln w="9525">
            <a:noFill/>
            <a:miter lim="800000"/>
            <a:headEnd/>
            <a:tailEnd/>
          </a:ln>
        </p:spPr>
        <p:txBody>
          <a:bodyPr>
            <a:spAutoFit/>
          </a:bodyPr>
          <a:lstStyle/>
          <a:p>
            <a:pPr algn="ctr" eaLnBrk="1" hangingPunct="1"/>
            <a:r>
              <a:rPr lang="en-US" altLang="zh-CN" sz="1600"/>
              <a:t>Security</a:t>
            </a:r>
          </a:p>
        </p:txBody>
      </p:sp>
      <p:sp>
        <p:nvSpPr>
          <p:cNvPr id="55" name="TextBox 23"/>
          <p:cNvSpPr txBox="1">
            <a:spLocks noChangeArrowheads="1"/>
          </p:cNvSpPr>
          <p:nvPr/>
        </p:nvSpPr>
        <p:spPr bwMode="auto">
          <a:xfrm>
            <a:off x="3970338" y="5808663"/>
            <a:ext cx="1504950" cy="336550"/>
          </a:xfrm>
          <a:prstGeom prst="rect">
            <a:avLst/>
          </a:prstGeom>
          <a:noFill/>
          <a:ln w="9525">
            <a:noFill/>
            <a:miter lim="800000"/>
            <a:headEnd/>
            <a:tailEnd/>
          </a:ln>
        </p:spPr>
        <p:txBody>
          <a:bodyPr>
            <a:spAutoFit/>
          </a:bodyPr>
          <a:lstStyle/>
          <a:p>
            <a:pPr algn="ctr" eaLnBrk="1" hangingPunct="1"/>
            <a:r>
              <a:rPr lang="en-US" altLang="zh-CN" sz="1600"/>
              <a:t>Algorithms</a:t>
            </a:r>
          </a:p>
        </p:txBody>
      </p:sp>
      <p:sp>
        <p:nvSpPr>
          <p:cNvPr id="56" name="Oval 22"/>
          <p:cNvSpPr>
            <a:spLocks noChangeArrowheads="1"/>
          </p:cNvSpPr>
          <p:nvPr/>
        </p:nvSpPr>
        <p:spPr bwMode="auto">
          <a:xfrm>
            <a:off x="2776538" y="2352675"/>
            <a:ext cx="3648075" cy="3511550"/>
          </a:xfrm>
          <a:prstGeom prst="ellipse">
            <a:avLst/>
          </a:prstGeom>
          <a:noFill/>
          <a:ln w="9525">
            <a:solidFill>
              <a:schemeClr val="tx1"/>
            </a:solidFill>
            <a:round/>
            <a:headEnd/>
            <a:tailEnd/>
          </a:ln>
        </p:spPr>
        <p:txBody>
          <a:bodyPr wrap="none" anchor="ctr"/>
          <a:lstStyle/>
          <a:p>
            <a:pPr eaLnBrk="1" hangingPunct="1"/>
            <a:endParaRPr lang="zh-CN" altLang="en-US" sz="1600"/>
          </a:p>
        </p:txBody>
      </p:sp>
      <p:sp>
        <p:nvSpPr>
          <p:cNvPr id="57" name="Oval 24"/>
          <p:cNvSpPr>
            <a:spLocks/>
          </p:cNvSpPr>
          <p:nvPr/>
        </p:nvSpPr>
        <p:spPr bwMode="auto">
          <a:xfrm rot="-2059020">
            <a:off x="2486025" y="5808663"/>
            <a:ext cx="1563688" cy="576262"/>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Art</a:t>
            </a:r>
          </a:p>
        </p:txBody>
      </p:sp>
      <p:sp>
        <p:nvSpPr>
          <p:cNvPr id="58" name="Oval 28"/>
          <p:cNvSpPr>
            <a:spLocks/>
          </p:cNvSpPr>
          <p:nvPr/>
        </p:nvSpPr>
        <p:spPr bwMode="auto">
          <a:xfrm rot="1117286">
            <a:off x="5740400" y="5349875"/>
            <a:ext cx="2011363" cy="563563"/>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Economics</a:t>
            </a:r>
          </a:p>
        </p:txBody>
      </p:sp>
      <p:sp>
        <p:nvSpPr>
          <p:cNvPr id="59" name="Oval 29"/>
          <p:cNvSpPr>
            <a:spLocks/>
          </p:cNvSpPr>
          <p:nvPr/>
        </p:nvSpPr>
        <p:spPr bwMode="auto">
          <a:xfrm>
            <a:off x="6259513" y="4303713"/>
            <a:ext cx="1919287" cy="531812"/>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Biology</a:t>
            </a:r>
          </a:p>
        </p:txBody>
      </p:sp>
      <p:sp>
        <p:nvSpPr>
          <p:cNvPr id="60" name="Oval 30"/>
          <p:cNvSpPr>
            <a:spLocks/>
          </p:cNvSpPr>
          <p:nvPr/>
        </p:nvSpPr>
        <p:spPr bwMode="auto">
          <a:xfrm rot="-681153">
            <a:off x="6153150" y="3136900"/>
            <a:ext cx="2112963" cy="522288"/>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Linguistics</a:t>
            </a:r>
          </a:p>
        </p:txBody>
      </p:sp>
      <p:sp>
        <p:nvSpPr>
          <p:cNvPr id="61" name="Oval 31"/>
          <p:cNvSpPr>
            <a:spLocks/>
          </p:cNvSpPr>
          <p:nvPr/>
        </p:nvSpPr>
        <p:spPr bwMode="auto">
          <a:xfrm rot="-1656418">
            <a:off x="5211763" y="1895475"/>
            <a:ext cx="1947862" cy="576263"/>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Statistics</a:t>
            </a:r>
          </a:p>
        </p:txBody>
      </p:sp>
      <p:sp>
        <p:nvSpPr>
          <p:cNvPr id="62" name="Oval 32"/>
          <p:cNvSpPr>
            <a:spLocks/>
          </p:cNvSpPr>
          <p:nvPr/>
        </p:nvSpPr>
        <p:spPr bwMode="auto">
          <a:xfrm rot="1452003">
            <a:off x="1627188" y="1708150"/>
            <a:ext cx="2476500" cy="717550"/>
          </a:xfrm>
          <a:prstGeom prst="ellipse">
            <a:avLst/>
          </a:prstGeom>
          <a:solidFill>
            <a:srgbClr val="92D050">
              <a:alpha val="14902"/>
            </a:srgbClr>
          </a:solidFill>
          <a:ln w="12700">
            <a:solidFill>
              <a:schemeClr val="tx1"/>
            </a:solidFill>
            <a:round/>
            <a:headEnd/>
            <a:tailEnd/>
          </a:ln>
        </p:spPr>
        <p:txBody>
          <a:bodyPr/>
          <a:lstStyle/>
          <a:p>
            <a:pPr algn="ctr" eaLnBrk="1" hangingPunct="1">
              <a:lnSpc>
                <a:spcPts val="2000"/>
              </a:lnSpc>
            </a:pPr>
            <a:r>
              <a:rPr lang="en-US" altLang="zh-CN" sz="1600">
                <a:solidFill>
                  <a:srgbClr val="0000CC"/>
                </a:solidFill>
              </a:rPr>
              <a:t>Sociology &amp; Serviceology</a:t>
            </a:r>
          </a:p>
        </p:txBody>
      </p:sp>
      <p:sp>
        <p:nvSpPr>
          <p:cNvPr id="63" name="Oval 33"/>
          <p:cNvSpPr>
            <a:spLocks/>
          </p:cNvSpPr>
          <p:nvPr/>
        </p:nvSpPr>
        <p:spPr bwMode="auto">
          <a:xfrm>
            <a:off x="611188" y="4159250"/>
            <a:ext cx="2187575" cy="512763"/>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Design</a:t>
            </a:r>
          </a:p>
        </p:txBody>
      </p:sp>
      <p:sp>
        <p:nvSpPr>
          <p:cNvPr id="64" name="Oval 34"/>
          <p:cNvSpPr>
            <a:spLocks/>
          </p:cNvSpPr>
          <p:nvPr/>
        </p:nvSpPr>
        <p:spPr bwMode="auto">
          <a:xfrm rot="-1676776">
            <a:off x="1279525" y="5311775"/>
            <a:ext cx="2073275" cy="479425"/>
          </a:xfrm>
          <a:prstGeom prst="ellipse">
            <a:avLst/>
          </a:prstGeom>
          <a:solidFill>
            <a:srgbClr val="92D050">
              <a:alpha val="14902"/>
            </a:srgbClr>
          </a:solidFill>
          <a:ln w="12700">
            <a:solidFill>
              <a:schemeClr val="tx1"/>
            </a:solidFill>
            <a:round/>
            <a:headEnd/>
            <a:tailEnd/>
          </a:ln>
        </p:spPr>
        <p:txBody>
          <a:bodyPr/>
          <a:lstStyle/>
          <a:p>
            <a:pPr algn="ctr" eaLnBrk="1" hangingPunct="1"/>
            <a:r>
              <a:rPr lang="en-US" altLang="zh-CN" sz="1600">
                <a:solidFill>
                  <a:srgbClr val="0000CC"/>
                </a:solidFill>
              </a:rPr>
              <a:t>Psychology</a:t>
            </a:r>
          </a:p>
        </p:txBody>
      </p:sp>
      <p:sp>
        <p:nvSpPr>
          <p:cNvPr id="65" name="Oval 32"/>
          <p:cNvSpPr>
            <a:spLocks/>
          </p:cNvSpPr>
          <p:nvPr/>
        </p:nvSpPr>
        <p:spPr bwMode="auto">
          <a:xfrm rot="978946">
            <a:off x="920750" y="2767013"/>
            <a:ext cx="2178050" cy="717550"/>
          </a:xfrm>
          <a:prstGeom prst="ellipse">
            <a:avLst/>
          </a:prstGeom>
          <a:solidFill>
            <a:srgbClr val="92D050">
              <a:alpha val="14902"/>
            </a:srgbClr>
          </a:solidFill>
          <a:ln w="12700">
            <a:solidFill>
              <a:schemeClr val="tx1"/>
            </a:solidFill>
            <a:round/>
            <a:headEnd/>
            <a:tailEnd/>
          </a:ln>
        </p:spPr>
        <p:txBody>
          <a:bodyPr/>
          <a:lstStyle/>
          <a:p>
            <a:pPr algn="ctr" eaLnBrk="1" hangingPunct="1">
              <a:lnSpc>
                <a:spcPts val="2000"/>
              </a:lnSpc>
            </a:pPr>
            <a:r>
              <a:rPr lang="en-US" altLang="zh-CN" sz="1600">
                <a:solidFill>
                  <a:srgbClr val="0000CC"/>
                </a:solidFill>
              </a:rPr>
              <a:t>Electrical</a:t>
            </a:r>
          </a:p>
          <a:p>
            <a:pPr algn="ctr" eaLnBrk="1" hangingPunct="1">
              <a:lnSpc>
                <a:spcPts val="2000"/>
              </a:lnSpc>
            </a:pPr>
            <a:r>
              <a:rPr lang="en-US" altLang="zh-CN" sz="1600">
                <a:solidFill>
                  <a:srgbClr val="0000CC"/>
                </a:solidFill>
              </a:rPr>
              <a:t>Engineering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additive="base">
                                        <p:cTn id="41" dur="500" fill="hold"/>
                                        <p:tgtEl>
                                          <p:spTgt spid="47"/>
                                        </p:tgtEl>
                                        <p:attrNameLst>
                                          <p:attrName>ppt_x</p:attrName>
                                        </p:attrNameLst>
                                      </p:cBhvr>
                                      <p:tavLst>
                                        <p:tav tm="0">
                                          <p:val>
                                            <p:strVal val="#ppt_x"/>
                                          </p:val>
                                        </p:tav>
                                        <p:tav tm="100000">
                                          <p:val>
                                            <p:strVal val="#ppt_x"/>
                                          </p:val>
                                        </p:tav>
                                      </p:tavLst>
                                    </p:anim>
                                    <p:anim calcmode="lin" valueType="num">
                                      <p:cBhvr additive="base">
                                        <p:cTn id="42" dur="500" fill="hold"/>
                                        <p:tgtEl>
                                          <p:spTgt spid="4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500" fill="hold"/>
                                        <p:tgtEl>
                                          <p:spTgt spid="48"/>
                                        </p:tgtEl>
                                        <p:attrNameLst>
                                          <p:attrName>ppt_x</p:attrName>
                                        </p:attrNameLst>
                                      </p:cBhvr>
                                      <p:tavLst>
                                        <p:tav tm="0">
                                          <p:val>
                                            <p:strVal val="#ppt_x"/>
                                          </p:val>
                                        </p:tav>
                                        <p:tav tm="100000">
                                          <p:val>
                                            <p:strVal val="#ppt_x"/>
                                          </p:val>
                                        </p:tav>
                                      </p:tavLst>
                                    </p:anim>
                                    <p:anim calcmode="lin" valueType="num">
                                      <p:cBhvr additive="base">
                                        <p:cTn id="46" dur="500" fill="hold"/>
                                        <p:tgtEl>
                                          <p:spTgt spid="4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ppt_x"/>
                                          </p:val>
                                        </p:tav>
                                        <p:tav tm="100000">
                                          <p:val>
                                            <p:strVal val="#ppt_x"/>
                                          </p:val>
                                        </p:tav>
                                      </p:tavLst>
                                    </p:anim>
                                    <p:anim calcmode="lin" valueType="num">
                                      <p:cBhvr additive="base">
                                        <p:cTn id="66" dur="500" fill="hold"/>
                                        <p:tgtEl>
                                          <p:spTgt spid="5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additive="base">
                                        <p:cTn id="69" dur="500" fill="hold"/>
                                        <p:tgtEl>
                                          <p:spTgt spid="54"/>
                                        </p:tgtEl>
                                        <p:attrNameLst>
                                          <p:attrName>ppt_x</p:attrName>
                                        </p:attrNameLst>
                                      </p:cBhvr>
                                      <p:tavLst>
                                        <p:tav tm="0">
                                          <p:val>
                                            <p:strVal val="#ppt_x"/>
                                          </p:val>
                                        </p:tav>
                                        <p:tav tm="100000">
                                          <p:val>
                                            <p:strVal val="#ppt_x"/>
                                          </p:val>
                                        </p:tav>
                                      </p:tavLst>
                                    </p:anim>
                                    <p:anim calcmode="lin" valueType="num">
                                      <p:cBhvr additive="base">
                                        <p:cTn id="70" dur="500" fill="hold"/>
                                        <p:tgtEl>
                                          <p:spTgt spid="5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 calcmode="lin" valueType="num">
                                      <p:cBhvr additive="base">
                                        <p:cTn id="73" dur="500" fill="hold"/>
                                        <p:tgtEl>
                                          <p:spTgt spid="55"/>
                                        </p:tgtEl>
                                        <p:attrNameLst>
                                          <p:attrName>ppt_x</p:attrName>
                                        </p:attrNameLst>
                                      </p:cBhvr>
                                      <p:tavLst>
                                        <p:tav tm="0">
                                          <p:val>
                                            <p:strVal val="#ppt_x"/>
                                          </p:val>
                                        </p:tav>
                                        <p:tav tm="100000">
                                          <p:val>
                                            <p:strVal val="#ppt_x"/>
                                          </p:val>
                                        </p:tav>
                                      </p:tavLst>
                                    </p:anim>
                                    <p:anim calcmode="lin" valueType="num">
                                      <p:cBhvr additive="base">
                                        <p:cTn id="7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par>
                          <p:cTn id="80" fill="hold" nodeType="afterGroup">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childTnLst>
                          </p:cTn>
                        </p:par>
                        <p:par>
                          <p:cTn id="84" fill="hold" nodeType="afterGroup">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childTnLst>
                          </p:cTn>
                        </p:par>
                        <p:par>
                          <p:cTn id="88" fill="hold" nodeType="afterGroup">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nodeType="afterGroup">
                            <p:stCondLst>
                              <p:cond delay="20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nodeType="afterGroup">
                            <p:stCondLst>
                              <p:cond delay="2500"/>
                            </p:stCondLst>
                            <p:childTnLst>
                              <p:par>
                                <p:cTn id="97" presetID="10" presetClass="entr" presetSubtype="0" fill="hold" grpId="0" nodeType="after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childTnLst>
                          </p:cTn>
                        </p:par>
                        <p:par>
                          <p:cTn id="100" fill="hold" nodeType="afterGroup">
                            <p:stCondLst>
                              <p:cond delay="3000"/>
                            </p:stCondLst>
                            <p:childTnLst>
                              <p:par>
                                <p:cTn id="101" presetID="10" presetClass="entr" presetSubtype="0" fill="hold" grpId="0" nodeType="after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childTnLst>
                          </p:cTn>
                        </p:par>
                        <p:par>
                          <p:cTn id="104" fill="hold" nodeType="afterGroup">
                            <p:stCondLst>
                              <p:cond delay="3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childTnLst>
                          </p:cTn>
                        </p:par>
                        <p:par>
                          <p:cTn id="108" fill="hold" nodeType="afterGroup">
                            <p:stCondLst>
                              <p:cond delay="4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Text Box 2"/>
          <p:cNvSpPr txBox="1">
            <a:spLocks noChangeArrowheads="1"/>
          </p:cNvSpPr>
          <p:nvPr/>
        </p:nvSpPr>
        <p:spPr bwMode="auto">
          <a:xfrm>
            <a:off x="139700" y="1539875"/>
            <a:ext cx="9004300" cy="4524375"/>
          </a:xfrm>
          <a:prstGeom prst="rect">
            <a:avLst/>
          </a:prstGeom>
          <a:noFill/>
          <a:ln w="9525">
            <a:noFill/>
            <a:miter lim="800000"/>
            <a:headEnd/>
            <a:tailEnd/>
          </a:ln>
        </p:spPr>
        <p:txBody>
          <a:bodyPr>
            <a:spAutoFit/>
          </a:bodyPr>
          <a:lstStyle/>
          <a:p>
            <a:pPr algn="just" eaLnBrk="1" hangingPunct="1">
              <a:lnSpc>
                <a:spcPct val="135000"/>
              </a:lnSpc>
              <a:spcAft>
                <a:spcPts val="600"/>
              </a:spcAft>
              <a:buClr>
                <a:srgbClr val="FF0000"/>
              </a:buClr>
              <a:buFont typeface="Wingdings" pitchFamily="2" charset="2"/>
              <a:buChar char="n"/>
            </a:pPr>
            <a:r>
              <a:rPr lang="zh-CN" altLang="en-US" dirty="0">
                <a:solidFill>
                  <a:srgbClr val="FF0000"/>
                </a:solidFill>
              </a:rPr>
              <a:t>计算思维是人类应具备的第三种思维</a:t>
            </a:r>
            <a:endParaRPr lang="en-US" altLang="zh-CN" dirty="0"/>
          </a:p>
          <a:p>
            <a:pPr eaLnBrk="1" hangingPunct="1">
              <a:lnSpc>
                <a:spcPct val="135000"/>
              </a:lnSpc>
              <a:spcAft>
                <a:spcPts val="600"/>
              </a:spcAft>
              <a:buClr>
                <a:srgbClr val="FF0000"/>
              </a:buClr>
              <a:buFont typeface="Wingdings" pitchFamily="2" charset="2"/>
              <a:buChar char="Ø"/>
            </a:pPr>
            <a:r>
              <a:rPr lang="zh-CN" altLang="en-US" dirty="0">
                <a:solidFill>
                  <a:srgbClr val="0000CC"/>
                </a:solidFill>
              </a:rPr>
              <a:t>实验思维</a:t>
            </a:r>
            <a:r>
              <a:rPr lang="en-US" altLang="zh-CN" dirty="0"/>
              <a:t>: </a:t>
            </a:r>
            <a:r>
              <a:rPr lang="zh-CN" altLang="en-US" dirty="0"/>
              <a:t>实验 </a:t>
            </a:r>
            <a:r>
              <a:rPr lang="zh-CN" altLang="en-US" dirty="0">
                <a:sym typeface="Wingdings" pitchFamily="2" charset="2"/>
              </a:rPr>
              <a:t> 观察  发现、推断与总结</a:t>
            </a:r>
            <a:r>
              <a:rPr lang="en-US" altLang="zh-CN" dirty="0">
                <a:sym typeface="Wingdings" pitchFamily="2" charset="2"/>
              </a:rPr>
              <a:t>.  ---</a:t>
            </a:r>
            <a:r>
              <a:rPr lang="zh-CN" altLang="en-US" dirty="0">
                <a:sym typeface="Wingdings" pitchFamily="2" charset="2"/>
              </a:rPr>
              <a:t>观察与归纳</a:t>
            </a:r>
          </a:p>
          <a:p>
            <a:pPr eaLnBrk="1" hangingPunct="1">
              <a:lnSpc>
                <a:spcPct val="135000"/>
              </a:lnSpc>
              <a:spcAft>
                <a:spcPts val="600"/>
              </a:spcAft>
              <a:buClr>
                <a:srgbClr val="FF0000"/>
              </a:buClr>
              <a:buFont typeface="Wingdings" pitchFamily="2" charset="2"/>
              <a:buChar char="Ø"/>
            </a:pPr>
            <a:r>
              <a:rPr lang="zh-CN" altLang="en-US" dirty="0">
                <a:solidFill>
                  <a:srgbClr val="0000CC"/>
                </a:solidFill>
              </a:rPr>
              <a:t>理论思维</a:t>
            </a:r>
            <a:r>
              <a:rPr lang="en-US" altLang="zh-CN" dirty="0"/>
              <a:t>: </a:t>
            </a:r>
            <a:r>
              <a:rPr lang="zh-CN" altLang="en-US" sz="2300" dirty="0"/>
              <a:t>假设</a:t>
            </a:r>
            <a:r>
              <a:rPr lang="en-US" altLang="zh-CN" sz="2300" dirty="0"/>
              <a:t>/</a:t>
            </a:r>
            <a:r>
              <a:rPr lang="zh-CN" altLang="en-US" sz="2300" dirty="0"/>
              <a:t>预设 </a:t>
            </a:r>
            <a:r>
              <a:rPr lang="zh-CN" altLang="en-US" sz="2300" dirty="0">
                <a:sym typeface="Wingdings" pitchFamily="2" charset="2"/>
              </a:rPr>
              <a:t> 定义</a:t>
            </a:r>
            <a:r>
              <a:rPr lang="en-US" altLang="zh-CN" sz="2300" dirty="0">
                <a:sym typeface="Wingdings" pitchFamily="2" charset="2"/>
              </a:rPr>
              <a:t>/</a:t>
            </a:r>
            <a:r>
              <a:rPr lang="zh-CN" altLang="en-US" sz="2300" dirty="0">
                <a:sym typeface="Wingdings" pitchFamily="2" charset="2"/>
              </a:rPr>
              <a:t>性质</a:t>
            </a:r>
            <a:r>
              <a:rPr lang="en-US" altLang="zh-CN" sz="2300" dirty="0">
                <a:sym typeface="Wingdings" pitchFamily="2" charset="2"/>
              </a:rPr>
              <a:t>/</a:t>
            </a:r>
            <a:r>
              <a:rPr lang="zh-CN" altLang="en-US" sz="2300" dirty="0">
                <a:sym typeface="Wingdings" pitchFamily="2" charset="2"/>
              </a:rPr>
              <a:t>定理  证明</a:t>
            </a:r>
            <a:r>
              <a:rPr lang="en-US" altLang="zh-CN" sz="2300" dirty="0">
                <a:sym typeface="Wingdings" pitchFamily="2" charset="2"/>
              </a:rPr>
              <a:t>.  ---</a:t>
            </a:r>
            <a:r>
              <a:rPr lang="zh-CN" altLang="en-US" sz="2300" dirty="0">
                <a:sym typeface="Wingdings" pitchFamily="2" charset="2"/>
              </a:rPr>
              <a:t>推理和演绎</a:t>
            </a:r>
            <a:endParaRPr lang="zh-CN" altLang="en-US" sz="2300" dirty="0"/>
          </a:p>
          <a:p>
            <a:pPr eaLnBrk="1" hangingPunct="1">
              <a:lnSpc>
                <a:spcPct val="135000"/>
              </a:lnSpc>
              <a:spcAft>
                <a:spcPts val="600"/>
              </a:spcAft>
              <a:buClr>
                <a:srgbClr val="FF0000"/>
              </a:buClr>
              <a:buFont typeface="Wingdings" pitchFamily="2" charset="2"/>
              <a:buChar char="Ø"/>
            </a:pPr>
            <a:r>
              <a:rPr lang="zh-CN" altLang="en-US" dirty="0">
                <a:solidFill>
                  <a:srgbClr val="0000CC"/>
                </a:solidFill>
              </a:rPr>
              <a:t>计算思维</a:t>
            </a:r>
            <a:r>
              <a:rPr lang="en-US" altLang="zh-CN" dirty="0"/>
              <a:t>: </a:t>
            </a:r>
            <a:r>
              <a:rPr lang="zh-CN" altLang="en-US" dirty="0"/>
              <a:t>设计</a:t>
            </a:r>
            <a:r>
              <a:rPr lang="en-US" altLang="zh-CN" dirty="0"/>
              <a:t>, </a:t>
            </a:r>
            <a:r>
              <a:rPr lang="zh-CN" altLang="en-US" dirty="0"/>
              <a:t>构造 与 计算</a:t>
            </a:r>
            <a:r>
              <a:rPr lang="en-US" altLang="zh-CN" dirty="0"/>
              <a:t>.  ---</a:t>
            </a:r>
            <a:r>
              <a:rPr lang="zh-CN" altLang="en-US" dirty="0"/>
              <a:t>设计与构造</a:t>
            </a:r>
          </a:p>
          <a:p>
            <a:pPr eaLnBrk="1" hangingPunct="1">
              <a:lnSpc>
                <a:spcPct val="135000"/>
              </a:lnSpc>
              <a:spcAft>
                <a:spcPts val="600"/>
              </a:spcAft>
              <a:buClr>
                <a:srgbClr val="FF0000"/>
              </a:buClr>
              <a:buFont typeface="Wingdings" pitchFamily="2" charset="2"/>
              <a:buNone/>
            </a:pPr>
            <a:r>
              <a:rPr lang="zh-CN" altLang="en-US" dirty="0"/>
              <a:t>计算思维关注的是人类思维中有关可行性、可构造性和可评价性的部分 </a:t>
            </a:r>
          </a:p>
          <a:p>
            <a:pPr algn="just" eaLnBrk="1" hangingPunct="1">
              <a:lnSpc>
                <a:spcPct val="135000"/>
              </a:lnSpc>
              <a:spcAft>
                <a:spcPts val="600"/>
              </a:spcAft>
              <a:buClr>
                <a:srgbClr val="FF0000"/>
              </a:buClr>
              <a:buFont typeface="Wingdings" pitchFamily="2" charset="2"/>
              <a:buNone/>
            </a:pPr>
            <a:r>
              <a:rPr lang="zh-CN" altLang="en-US" dirty="0"/>
              <a:t>当前环境下，理论与实验手段在面临大规模数据的情况下，不可避免地要用计算手段来辅助进行。</a:t>
            </a:r>
            <a:endParaRPr lang="en-US" altLang="zh-CN" dirty="0"/>
          </a:p>
        </p:txBody>
      </p:sp>
      <p:sp>
        <p:nvSpPr>
          <p:cNvPr id="115715" name="Text Box 3"/>
          <p:cNvSpPr txBox="1">
            <a:spLocks noChangeArrowheads="1"/>
          </p:cNvSpPr>
          <p:nvPr/>
        </p:nvSpPr>
        <p:spPr bwMode="auto">
          <a:xfrm>
            <a:off x="4211638" y="476250"/>
            <a:ext cx="3011487" cy="457200"/>
          </a:xfrm>
          <a:prstGeom prst="rect">
            <a:avLst/>
          </a:prstGeom>
          <a:noFill/>
          <a:ln w="9525">
            <a:noFill/>
            <a:miter lim="800000"/>
            <a:headEnd/>
            <a:tailEnd/>
          </a:ln>
        </p:spPr>
        <p:txBody>
          <a:bodyPr wrap="none">
            <a:spAutoFit/>
          </a:bodyPr>
          <a:lstStyle/>
          <a:p>
            <a:pPr eaLnBrk="1" hangingPunct="1"/>
            <a:r>
              <a:rPr lang="zh-CN" altLang="en-US">
                <a:ea typeface="华文中宋" pitchFamily="2" charset="-122"/>
              </a:rPr>
              <a:t>国内学者</a:t>
            </a:r>
            <a:r>
              <a:rPr lang="en-US" altLang="zh-CN">
                <a:ea typeface="华文中宋" pitchFamily="2" charset="-122"/>
              </a:rPr>
              <a:t>/</a:t>
            </a:r>
            <a:r>
              <a:rPr lang="zh-CN" altLang="en-US">
                <a:ea typeface="华文中宋" pitchFamily="2" charset="-122"/>
              </a:rPr>
              <a:t>专家的观点</a:t>
            </a:r>
          </a:p>
        </p:txBody>
      </p:sp>
      <p:sp>
        <p:nvSpPr>
          <p:cNvPr id="115716" name="Text Box 16"/>
          <p:cNvSpPr txBox="1">
            <a:spLocks noChangeArrowheads="1"/>
          </p:cNvSpPr>
          <p:nvPr/>
        </p:nvSpPr>
        <p:spPr bwMode="auto">
          <a:xfrm>
            <a:off x="323850" y="188913"/>
            <a:ext cx="218757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什么是计算思维</a:t>
            </a:r>
            <a:r>
              <a:rPr lang="en-US" altLang="zh-CN" sz="2000">
                <a:ea typeface="华文中宋" pitchFamily="2" charset="-122"/>
              </a:rPr>
              <a:t>? </a:t>
            </a:r>
          </a:p>
          <a:p>
            <a:pPr eaLnBrk="1" hangingPunct="1">
              <a:lnSpc>
                <a:spcPct val="120000"/>
              </a:lnSpc>
            </a:pPr>
            <a:r>
              <a:rPr lang="en-US" altLang="zh-CN" sz="2000">
                <a:ea typeface="华文中宋" pitchFamily="2" charset="-122"/>
              </a:rPr>
              <a:t>(4) </a:t>
            </a:r>
            <a:r>
              <a:rPr lang="zh-CN" altLang="en-US" sz="2000">
                <a:ea typeface="华文中宋" pitchFamily="2" charset="-122"/>
              </a:rPr>
              <a:t>计算思维？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8946">
                                            <p:txEl>
                                              <p:pRg st="1" end="1"/>
                                            </p:txEl>
                                          </p:spTgt>
                                        </p:tgtEl>
                                        <p:attrNameLst>
                                          <p:attrName>style.visibility</p:attrName>
                                        </p:attrNameLst>
                                      </p:cBhvr>
                                      <p:to>
                                        <p:strVal val="visible"/>
                                      </p:to>
                                    </p:set>
                                    <p:anim calcmode="lin" valueType="num">
                                      <p:cBhvr additive="base">
                                        <p:cTn id="7" dur="500" fill="hold"/>
                                        <p:tgtEl>
                                          <p:spTgt spid="161894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894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8946">
                                            <p:txEl>
                                              <p:pRg st="2" end="2"/>
                                            </p:txEl>
                                          </p:spTgt>
                                        </p:tgtEl>
                                        <p:attrNameLst>
                                          <p:attrName>style.visibility</p:attrName>
                                        </p:attrNameLst>
                                      </p:cBhvr>
                                      <p:to>
                                        <p:strVal val="visible"/>
                                      </p:to>
                                    </p:set>
                                    <p:anim calcmode="lin" valueType="num">
                                      <p:cBhvr additive="base">
                                        <p:cTn id="11" dur="500" fill="hold"/>
                                        <p:tgtEl>
                                          <p:spTgt spid="161894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1894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18946">
                                            <p:txEl>
                                              <p:pRg st="3" end="3"/>
                                            </p:txEl>
                                          </p:spTgt>
                                        </p:tgtEl>
                                        <p:attrNameLst>
                                          <p:attrName>style.visibility</p:attrName>
                                        </p:attrNameLst>
                                      </p:cBhvr>
                                      <p:to>
                                        <p:strVal val="visible"/>
                                      </p:to>
                                    </p:set>
                                    <p:anim calcmode="lin" valueType="num">
                                      <p:cBhvr additive="base">
                                        <p:cTn id="15" dur="500" fill="hold"/>
                                        <p:tgtEl>
                                          <p:spTgt spid="161894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1894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18946">
                                            <p:txEl>
                                              <p:pRg st="4" end="4"/>
                                            </p:txEl>
                                          </p:spTgt>
                                        </p:tgtEl>
                                        <p:attrNameLst>
                                          <p:attrName>style.visibility</p:attrName>
                                        </p:attrNameLst>
                                      </p:cBhvr>
                                      <p:to>
                                        <p:strVal val="visible"/>
                                      </p:to>
                                    </p:set>
                                    <p:anim calcmode="lin" valueType="num">
                                      <p:cBhvr additive="base">
                                        <p:cTn id="19" dur="500" fill="hold"/>
                                        <p:tgtEl>
                                          <p:spTgt spid="161894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1894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18946">
                                            <p:txEl>
                                              <p:pRg st="5" end="5"/>
                                            </p:txEl>
                                          </p:spTgt>
                                        </p:tgtEl>
                                        <p:attrNameLst>
                                          <p:attrName>style.visibility</p:attrName>
                                        </p:attrNameLst>
                                      </p:cBhvr>
                                      <p:to>
                                        <p:strVal val="visible"/>
                                      </p:to>
                                    </p:set>
                                    <p:anim calcmode="lin" valueType="num">
                                      <p:cBhvr additive="base">
                                        <p:cTn id="23" dur="500" fill="hold"/>
                                        <p:tgtEl>
                                          <p:spTgt spid="161894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189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5" name="Text Box 3"/>
          <p:cNvSpPr txBox="1">
            <a:spLocks noChangeArrowheads="1"/>
          </p:cNvSpPr>
          <p:nvPr/>
        </p:nvSpPr>
        <p:spPr bwMode="auto">
          <a:xfrm>
            <a:off x="510977" y="4869160"/>
            <a:ext cx="3963987" cy="523220"/>
          </a:xfrm>
          <a:prstGeom prst="rect">
            <a:avLst/>
          </a:prstGeom>
          <a:noFill/>
          <a:ln w="9525">
            <a:noFill/>
            <a:miter lim="800000"/>
            <a:headEnd/>
            <a:tailEnd/>
          </a:ln>
        </p:spPr>
        <p:txBody>
          <a:bodyPr>
            <a:spAutoFit/>
          </a:bodyPr>
          <a:lstStyle/>
          <a:p>
            <a:pPr eaLnBrk="1" hangingPunct="1"/>
            <a:r>
              <a:rPr lang="zh-CN" altLang="en-US" sz="2800" dirty="0"/>
              <a:t>构造传统</a:t>
            </a:r>
            <a:r>
              <a:rPr lang="zh-CN" altLang="en-US" sz="2800" dirty="0">
                <a:latin typeface="宋体" pitchFamily="2" charset="-122"/>
              </a:rPr>
              <a:t>“</a:t>
            </a:r>
            <a:r>
              <a:rPr lang="zh-CN" altLang="en-US" sz="2800" dirty="0"/>
              <a:t>计算机器</a:t>
            </a:r>
            <a:r>
              <a:rPr lang="zh-CN" altLang="en-US" sz="2800" dirty="0">
                <a:latin typeface="宋体" pitchFamily="2" charset="-122"/>
              </a:rPr>
              <a:t>”</a:t>
            </a:r>
            <a:endParaRPr lang="en-US" altLang="zh-CN" sz="2800" dirty="0"/>
          </a:p>
        </p:txBody>
      </p:sp>
      <p:sp>
        <p:nvSpPr>
          <p:cNvPr id="1620996" name="Text Box 4"/>
          <p:cNvSpPr txBox="1">
            <a:spLocks noChangeArrowheads="1"/>
          </p:cNvSpPr>
          <p:nvPr/>
        </p:nvSpPr>
        <p:spPr bwMode="auto">
          <a:xfrm>
            <a:off x="486594" y="3645024"/>
            <a:ext cx="7056784" cy="954107"/>
          </a:xfrm>
          <a:prstGeom prst="rect">
            <a:avLst/>
          </a:prstGeom>
          <a:noFill/>
          <a:ln w="9525">
            <a:noFill/>
            <a:miter lim="800000"/>
            <a:headEnd/>
            <a:tailEnd/>
          </a:ln>
        </p:spPr>
        <p:txBody>
          <a:bodyPr wrap="square">
            <a:spAutoFit/>
          </a:bodyPr>
          <a:lstStyle/>
          <a:p>
            <a:pPr eaLnBrk="1" hangingPunct="1"/>
            <a:r>
              <a:rPr lang="zh-CN" altLang="en-US" sz="2800" dirty="0"/>
              <a:t>构造各种新型</a:t>
            </a:r>
            <a:r>
              <a:rPr lang="zh-CN" altLang="en-US" sz="2800" dirty="0">
                <a:latin typeface="宋体" pitchFamily="2" charset="-122"/>
              </a:rPr>
              <a:t>“</a:t>
            </a:r>
            <a:r>
              <a:rPr lang="zh-CN" altLang="en-US" sz="2800" dirty="0"/>
              <a:t>计算机器</a:t>
            </a:r>
            <a:r>
              <a:rPr lang="zh-CN" altLang="en-US" sz="2800" dirty="0">
                <a:latin typeface="宋体" pitchFamily="2" charset="-122"/>
              </a:rPr>
              <a:t>”</a:t>
            </a:r>
            <a:r>
              <a:rPr lang="zh-CN" altLang="en-US" sz="2800" dirty="0"/>
              <a:t> 应用各种新型</a:t>
            </a:r>
            <a:r>
              <a:rPr lang="zh-CN" altLang="en-US" sz="2800" dirty="0">
                <a:latin typeface="宋体" pitchFamily="2" charset="-122"/>
              </a:rPr>
              <a:t>“</a:t>
            </a:r>
            <a:r>
              <a:rPr lang="zh-CN" altLang="en-US" sz="2800" dirty="0"/>
              <a:t>计算机器</a:t>
            </a:r>
            <a:r>
              <a:rPr lang="zh-CN" altLang="en-US" sz="2800" dirty="0">
                <a:latin typeface="宋体" pitchFamily="2" charset="-122"/>
              </a:rPr>
              <a:t>”</a:t>
            </a:r>
            <a:endParaRPr lang="zh-CN" altLang="en-US" sz="2800" dirty="0"/>
          </a:p>
        </p:txBody>
      </p:sp>
      <p:sp>
        <p:nvSpPr>
          <p:cNvPr id="1620997" name="Text Box 5"/>
          <p:cNvSpPr txBox="1">
            <a:spLocks noChangeArrowheads="1"/>
          </p:cNvSpPr>
          <p:nvPr/>
        </p:nvSpPr>
        <p:spPr bwMode="auto">
          <a:xfrm>
            <a:off x="487735" y="2492896"/>
            <a:ext cx="7920880" cy="954107"/>
          </a:xfrm>
          <a:prstGeom prst="rect">
            <a:avLst/>
          </a:prstGeom>
          <a:noFill/>
          <a:ln w="9525">
            <a:noFill/>
            <a:miter lim="800000"/>
            <a:headEnd/>
            <a:tailEnd/>
          </a:ln>
        </p:spPr>
        <p:txBody>
          <a:bodyPr wrap="square">
            <a:spAutoFit/>
          </a:bodyPr>
          <a:lstStyle/>
          <a:p>
            <a:pPr eaLnBrk="1" hangingPunct="1"/>
            <a:r>
              <a:rPr lang="zh-CN" altLang="en-US" sz="2800" dirty="0"/>
              <a:t>计算机科学与技术</a:t>
            </a:r>
            <a:r>
              <a:rPr lang="en-US" altLang="zh-CN" sz="2800" dirty="0">
                <a:sym typeface="Wingdings" pitchFamily="2" charset="2"/>
              </a:rPr>
              <a:t></a:t>
            </a:r>
            <a:endParaRPr lang="en-US" altLang="zh-CN" sz="2800" dirty="0"/>
          </a:p>
          <a:p>
            <a:pPr eaLnBrk="1" hangingPunct="1"/>
            <a:r>
              <a:rPr lang="zh-CN" altLang="en-US" sz="2800" dirty="0"/>
              <a:t>软件工程、生物计算、信息安全、</a:t>
            </a:r>
            <a:r>
              <a:rPr lang="en-US" altLang="zh-CN" sz="2800" dirty="0"/>
              <a:t>… …</a:t>
            </a:r>
          </a:p>
        </p:txBody>
      </p:sp>
      <p:sp>
        <p:nvSpPr>
          <p:cNvPr id="1620999" name="Text Box 7"/>
          <p:cNvSpPr txBox="1">
            <a:spLocks noChangeArrowheads="1"/>
          </p:cNvSpPr>
          <p:nvPr/>
        </p:nvSpPr>
        <p:spPr bwMode="auto">
          <a:xfrm>
            <a:off x="467544" y="1412776"/>
            <a:ext cx="7537152" cy="954107"/>
          </a:xfrm>
          <a:prstGeom prst="rect">
            <a:avLst/>
          </a:prstGeom>
          <a:noFill/>
          <a:ln w="9525">
            <a:noFill/>
            <a:miter lim="800000"/>
            <a:headEnd/>
            <a:tailEnd/>
          </a:ln>
        </p:spPr>
        <p:txBody>
          <a:bodyPr wrap="square">
            <a:spAutoFit/>
          </a:bodyPr>
          <a:lstStyle/>
          <a:p>
            <a:pPr eaLnBrk="1" hangingPunct="1"/>
            <a:r>
              <a:rPr lang="zh-CN" altLang="en-US" sz="2800" dirty="0"/>
              <a:t>科学研究的三大手段：</a:t>
            </a:r>
          </a:p>
          <a:p>
            <a:pPr eaLnBrk="1" hangingPunct="1"/>
            <a:r>
              <a:rPr lang="zh-CN" altLang="en-US" sz="2800" dirty="0"/>
              <a:t>理论、实验和计算 </a:t>
            </a:r>
            <a:r>
              <a:rPr lang="en-US" altLang="zh-CN" sz="2800" dirty="0">
                <a:sym typeface="Wingdings" pitchFamily="2" charset="2"/>
              </a:rPr>
              <a:t> </a:t>
            </a:r>
            <a:r>
              <a:rPr lang="zh-CN" altLang="en-US" sz="2800" dirty="0">
                <a:sym typeface="Wingdings" pitchFamily="2" charset="2"/>
              </a:rPr>
              <a:t>计算科学</a:t>
            </a:r>
            <a:endParaRPr lang="en-US" altLang="zh-CN" sz="2800" dirty="0"/>
          </a:p>
        </p:txBody>
      </p:sp>
      <p:sp>
        <p:nvSpPr>
          <p:cNvPr id="117768" name="Text Box 16"/>
          <p:cNvSpPr txBox="1">
            <a:spLocks noChangeArrowheads="1"/>
          </p:cNvSpPr>
          <p:nvPr/>
        </p:nvSpPr>
        <p:spPr bwMode="auto">
          <a:xfrm>
            <a:off x="323850" y="188913"/>
            <a:ext cx="4446588" cy="796925"/>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什么是计算思维</a:t>
            </a:r>
            <a:r>
              <a:rPr lang="en-US" altLang="zh-CN" sz="2000">
                <a:ea typeface="华文中宋" pitchFamily="2" charset="-122"/>
              </a:rPr>
              <a:t>? </a:t>
            </a:r>
          </a:p>
          <a:p>
            <a:pPr eaLnBrk="1" hangingPunct="1">
              <a:lnSpc>
                <a:spcPct val="120000"/>
              </a:lnSpc>
            </a:pPr>
            <a:r>
              <a:rPr lang="en-US" altLang="zh-CN" sz="2000">
                <a:ea typeface="华文中宋" pitchFamily="2" charset="-122"/>
              </a:rPr>
              <a:t>(5) </a:t>
            </a:r>
            <a:r>
              <a:rPr lang="zh-CN" altLang="en-US" sz="2000">
                <a:ea typeface="华文中宋" pitchFamily="2" charset="-122"/>
              </a:rPr>
              <a:t>从计算学科发展的角度看计算思维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0995"/>
                                        </p:tgtEl>
                                        <p:attrNameLst>
                                          <p:attrName>style.visibility</p:attrName>
                                        </p:attrNameLst>
                                      </p:cBhvr>
                                      <p:to>
                                        <p:strVal val="visible"/>
                                      </p:to>
                                    </p:set>
                                    <p:anim calcmode="lin" valueType="num">
                                      <p:cBhvr additive="base">
                                        <p:cTn id="7" dur="500" fill="hold"/>
                                        <p:tgtEl>
                                          <p:spTgt spid="1620995"/>
                                        </p:tgtEl>
                                        <p:attrNameLst>
                                          <p:attrName>ppt_x</p:attrName>
                                        </p:attrNameLst>
                                      </p:cBhvr>
                                      <p:tavLst>
                                        <p:tav tm="0">
                                          <p:val>
                                            <p:strVal val="#ppt_x"/>
                                          </p:val>
                                        </p:tav>
                                        <p:tav tm="100000">
                                          <p:val>
                                            <p:strVal val="#ppt_x"/>
                                          </p:val>
                                        </p:tav>
                                      </p:tavLst>
                                    </p:anim>
                                    <p:anim calcmode="lin" valueType="num">
                                      <p:cBhvr additive="base">
                                        <p:cTn id="8" dur="500" fill="hold"/>
                                        <p:tgtEl>
                                          <p:spTgt spid="1620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0996"/>
                                        </p:tgtEl>
                                        <p:attrNameLst>
                                          <p:attrName>style.visibility</p:attrName>
                                        </p:attrNameLst>
                                      </p:cBhvr>
                                      <p:to>
                                        <p:strVal val="visible"/>
                                      </p:to>
                                    </p:set>
                                    <p:anim calcmode="lin" valueType="num">
                                      <p:cBhvr additive="base">
                                        <p:cTn id="13" dur="500" fill="hold"/>
                                        <p:tgtEl>
                                          <p:spTgt spid="1620996"/>
                                        </p:tgtEl>
                                        <p:attrNameLst>
                                          <p:attrName>ppt_x</p:attrName>
                                        </p:attrNameLst>
                                      </p:cBhvr>
                                      <p:tavLst>
                                        <p:tav tm="0">
                                          <p:val>
                                            <p:strVal val="#ppt_x"/>
                                          </p:val>
                                        </p:tav>
                                        <p:tav tm="100000">
                                          <p:val>
                                            <p:strVal val="#ppt_x"/>
                                          </p:val>
                                        </p:tav>
                                      </p:tavLst>
                                    </p:anim>
                                    <p:anim calcmode="lin" valueType="num">
                                      <p:cBhvr additive="base">
                                        <p:cTn id="14" dur="500" fill="hold"/>
                                        <p:tgtEl>
                                          <p:spTgt spid="16209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0997"/>
                                        </p:tgtEl>
                                        <p:attrNameLst>
                                          <p:attrName>style.visibility</p:attrName>
                                        </p:attrNameLst>
                                      </p:cBhvr>
                                      <p:to>
                                        <p:strVal val="visible"/>
                                      </p:to>
                                    </p:set>
                                    <p:anim calcmode="lin" valueType="num">
                                      <p:cBhvr additive="base">
                                        <p:cTn id="19" dur="500" fill="hold"/>
                                        <p:tgtEl>
                                          <p:spTgt spid="1620997"/>
                                        </p:tgtEl>
                                        <p:attrNameLst>
                                          <p:attrName>ppt_x</p:attrName>
                                        </p:attrNameLst>
                                      </p:cBhvr>
                                      <p:tavLst>
                                        <p:tav tm="0">
                                          <p:val>
                                            <p:strVal val="#ppt_x"/>
                                          </p:val>
                                        </p:tav>
                                        <p:tav tm="100000">
                                          <p:val>
                                            <p:strVal val="#ppt_x"/>
                                          </p:val>
                                        </p:tav>
                                      </p:tavLst>
                                    </p:anim>
                                    <p:anim calcmode="lin" valueType="num">
                                      <p:cBhvr additive="base">
                                        <p:cTn id="20" dur="500" fill="hold"/>
                                        <p:tgtEl>
                                          <p:spTgt spid="162099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20999"/>
                                        </p:tgtEl>
                                        <p:attrNameLst>
                                          <p:attrName>style.visibility</p:attrName>
                                        </p:attrNameLst>
                                      </p:cBhvr>
                                      <p:to>
                                        <p:strVal val="visible"/>
                                      </p:to>
                                    </p:set>
                                    <p:anim calcmode="lin" valueType="num">
                                      <p:cBhvr additive="base">
                                        <p:cTn id="25" dur="500" fill="hold"/>
                                        <p:tgtEl>
                                          <p:spTgt spid="1620999"/>
                                        </p:tgtEl>
                                        <p:attrNameLst>
                                          <p:attrName>ppt_x</p:attrName>
                                        </p:attrNameLst>
                                      </p:cBhvr>
                                      <p:tavLst>
                                        <p:tav tm="0">
                                          <p:val>
                                            <p:strVal val="#ppt_x"/>
                                          </p:val>
                                        </p:tav>
                                        <p:tav tm="100000">
                                          <p:val>
                                            <p:strVal val="#ppt_x"/>
                                          </p:val>
                                        </p:tav>
                                      </p:tavLst>
                                    </p:anim>
                                    <p:anim calcmode="lin" valueType="num">
                                      <p:cBhvr additive="base">
                                        <p:cTn id="26" dur="500" fill="hold"/>
                                        <p:tgtEl>
                                          <p:spTgt spid="16209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0995" grpId="0"/>
      <p:bldP spid="1620996" grpId="0"/>
      <p:bldP spid="1620997" grpId="0"/>
      <p:bldP spid="16209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pPr>
              <a:defRPr/>
            </a:pPr>
            <a:r>
              <a:rPr lang="zh-CN" altLang="en-US" smtClean="0"/>
              <a:t>基础理论</a:t>
            </a:r>
          </a:p>
        </p:txBody>
      </p:sp>
      <p:sp>
        <p:nvSpPr>
          <p:cNvPr id="96259" name="内容占位符 2"/>
          <p:cNvSpPr>
            <a:spLocks noGrp="1"/>
          </p:cNvSpPr>
          <p:nvPr>
            <p:ph idx="1"/>
          </p:nvPr>
        </p:nvSpPr>
        <p:spPr/>
        <p:txBody>
          <a:bodyPr/>
          <a:lstStyle/>
          <a:p>
            <a:pPr>
              <a:defRPr/>
            </a:pPr>
            <a:r>
              <a:rPr lang="en-US" altLang="zh-CN" smtClean="0"/>
              <a:t>4.</a:t>
            </a:r>
            <a:r>
              <a:rPr lang="zh-CN" altLang="en-US" smtClean="0"/>
              <a:t>群体智能理论。研究群体智能结构理论与组织方法、群体智能激励机制与涌现机理、群体智能学习理论与方法、群体智能通用计算范式与模型。</a:t>
            </a:r>
          </a:p>
          <a:p>
            <a:pPr>
              <a:defRPr/>
            </a:pPr>
            <a:r>
              <a:rPr lang="en-US" altLang="zh-CN" smtClean="0"/>
              <a:t>5.</a:t>
            </a:r>
            <a:r>
              <a:rPr lang="zh-CN" altLang="en-US" smtClean="0"/>
              <a:t>自主协同控制与优化决策理论。研究面向自主无人系统的协同感知与交互，面向自主无人系统的协同控制与优化决策，知识驱动的人机物三元协同与互操作等理论。</a:t>
            </a:r>
          </a:p>
          <a:p>
            <a:pPr>
              <a:defRPr/>
            </a:pPr>
            <a:endParaRPr lang="zh-CN" alt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ctrTitle"/>
          </p:nvPr>
        </p:nvSpPr>
        <p:spPr>
          <a:xfrm>
            <a:off x="684213" y="1700213"/>
            <a:ext cx="7772400" cy="1143000"/>
          </a:xfrm>
        </p:spPr>
        <p:txBody>
          <a:bodyPr/>
          <a:lstStyle/>
          <a:p>
            <a:r>
              <a:rPr lang="zh-CN" altLang="en-US" sz="4400" smtClean="0"/>
              <a:t>大学计算思维教育空间</a:t>
            </a:r>
            <a:r>
              <a:rPr lang="en-US" altLang="zh-CN" sz="4400" smtClean="0"/>
              <a:t/>
            </a:r>
            <a:br>
              <a:rPr lang="en-US" altLang="zh-CN" sz="4400" smtClean="0"/>
            </a:br>
            <a:r>
              <a:rPr lang="en-US" altLang="zh-CN" sz="4400" smtClean="0"/>
              <a:t>——</a:t>
            </a:r>
            <a:r>
              <a:rPr lang="zh-CN" altLang="en-US" sz="4400" smtClean="0"/>
              <a:t>计算之树</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TreePicture"/>
          <p:cNvPicPr>
            <a:picLocks noChangeAspect="1" noChangeArrowheads="1"/>
          </p:cNvPicPr>
          <p:nvPr/>
        </p:nvPicPr>
        <p:blipFill>
          <a:blip r:embed="rId2" cstate="print"/>
          <a:srcRect/>
          <a:stretch>
            <a:fillRect/>
          </a:stretch>
        </p:blipFill>
        <p:spPr bwMode="auto">
          <a:xfrm>
            <a:off x="290513" y="1020763"/>
            <a:ext cx="8666162" cy="5837237"/>
          </a:xfrm>
          <a:prstGeom prst="rect">
            <a:avLst/>
          </a:prstGeom>
          <a:noFill/>
          <a:ln w="9525">
            <a:noFill/>
            <a:miter lim="800000"/>
            <a:headEnd/>
            <a:tailEnd/>
          </a:ln>
        </p:spPr>
      </p:pic>
      <p:pic>
        <p:nvPicPr>
          <p:cNvPr id="119811" name="Picture 3" descr="20121226双线式树"/>
          <p:cNvPicPr>
            <a:picLocks noChangeAspect="1" noChangeArrowheads="1"/>
          </p:cNvPicPr>
          <p:nvPr/>
        </p:nvPicPr>
        <p:blipFill>
          <a:blip r:embed="rId3" cstate="print"/>
          <a:srcRect/>
          <a:stretch>
            <a:fillRect/>
          </a:stretch>
        </p:blipFill>
        <p:spPr bwMode="auto">
          <a:xfrm>
            <a:off x="425450" y="1844675"/>
            <a:ext cx="8293100" cy="4279900"/>
          </a:xfrm>
          <a:prstGeom prst="rect">
            <a:avLst/>
          </a:prstGeom>
          <a:noFill/>
          <a:ln w="9525">
            <a:noFill/>
            <a:miter lim="800000"/>
            <a:headEnd/>
            <a:tailEnd/>
          </a:ln>
        </p:spPr>
      </p:pic>
      <p:grpSp>
        <p:nvGrpSpPr>
          <p:cNvPr id="119812" name="Group 4"/>
          <p:cNvGrpSpPr>
            <a:grpSpLocks/>
          </p:cNvGrpSpPr>
          <p:nvPr/>
        </p:nvGrpSpPr>
        <p:grpSpPr bwMode="auto">
          <a:xfrm>
            <a:off x="5267325" y="5907088"/>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383"/>
            </a:xfrm>
            <a:prstGeom prst="rect">
              <a:avLst/>
            </a:prstGeom>
            <a:noFill/>
            <a:ln>
              <a:noFill/>
            </a:ln>
            <a:extLst/>
          </p:spPr>
          <p:txBody>
            <a:bodyPr>
              <a:spAutoFit/>
            </a:bodyPr>
            <a:lstStyle/>
            <a:p>
              <a:pPr algn="ctr" eaLnBrk="1" hangingPunct="1">
                <a:spcBef>
                  <a:spcPct val="35000"/>
                </a:spcBef>
                <a:defRPr/>
              </a:pPr>
              <a:r>
                <a:rPr lang="zh-CN" altLang="en-US" sz="1600">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19813" name="Group 8"/>
          <p:cNvGrpSpPr>
            <a:grpSpLocks/>
          </p:cNvGrpSpPr>
          <p:nvPr/>
        </p:nvGrpSpPr>
        <p:grpSpPr bwMode="auto">
          <a:xfrm>
            <a:off x="4160838" y="5907088"/>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13"/>
            </a:xfrm>
            <a:prstGeom prst="rect">
              <a:avLst/>
            </a:prstGeom>
            <a:noFill/>
            <a:ln>
              <a:noFill/>
            </a:ln>
            <a:extLst/>
          </p:spPr>
          <p:txBody>
            <a:bodyPr>
              <a:spAutoFit/>
            </a:bodyPr>
            <a:lstStyle/>
            <a:p>
              <a:pPr algn="ctr" eaLnBrk="1" hangingPunct="1">
                <a:spcBef>
                  <a:spcPct val="35000"/>
                </a:spcBef>
                <a:defRPr/>
              </a:pPr>
              <a:r>
                <a:rPr lang="zh-CN" altLang="en-US" sz="1600">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19814" name="Group 12"/>
          <p:cNvGrpSpPr>
            <a:grpSpLocks/>
          </p:cNvGrpSpPr>
          <p:nvPr/>
        </p:nvGrpSpPr>
        <p:grpSpPr bwMode="auto">
          <a:xfrm>
            <a:off x="3073400" y="5907088"/>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381"/>
            </a:xfrm>
            <a:prstGeom prst="rect">
              <a:avLst/>
            </a:prstGeom>
            <a:noFill/>
            <a:ln>
              <a:noFill/>
            </a:ln>
            <a:extLst/>
          </p:spPr>
          <p:txBody>
            <a:bodyPr>
              <a:spAutoFit/>
            </a:bodyPr>
            <a:lstStyle/>
            <a:p>
              <a:pPr algn="ctr" eaLnBrk="1" hangingPunct="1">
                <a:spcBef>
                  <a:spcPct val="35000"/>
                </a:spcBef>
                <a:defRPr/>
              </a:pPr>
              <a:r>
                <a:rPr lang="en-US" altLang="zh-CN" sz="1600" dirty="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600" dirty="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19815" name="Line 16"/>
          <p:cNvSpPr>
            <a:spLocks noChangeShapeType="1"/>
          </p:cNvSpPr>
          <p:nvPr/>
        </p:nvSpPr>
        <p:spPr bwMode="auto">
          <a:xfrm>
            <a:off x="558800" y="5334000"/>
            <a:ext cx="7981950" cy="0"/>
          </a:xfrm>
          <a:prstGeom prst="line">
            <a:avLst/>
          </a:prstGeom>
          <a:noFill/>
          <a:ln w="38100">
            <a:solidFill>
              <a:srgbClr val="FF0000"/>
            </a:solidFill>
            <a:round/>
            <a:headEnd/>
            <a:tailEnd/>
          </a:ln>
        </p:spPr>
        <p:txBody>
          <a:bodyPr/>
          <a:lstStyle/>
          <a:p>
            <a:endParaRPr lang="zh-CN" altLang="en-US"/>
          </a:p>
        </p:txBody>
      </p:sp>
      <p:sp>
        <p:nvSpPr>
          <p:cNvPr id="119816" name="AutoShape 17"/>
          <p:cNvSpPr>
            <a:spLocks noChangeArrowheads="1"/>
          </p:cNvSpPr>
          <p:nvPr/>
        </p:nvSpPr>
        <p:spPr bwMode="auto">
          <a:xfrm>
            <a:off x="2635250" y="3341688"/>
            <a:ext cx="4002088" cy="399891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2 w 21600"/>
              <a:gd name="T13" fmla="*/ 0 h 21600"/>
              <a:gd name="T14" fmla="*/ 21218 w 21600"/>
              <a:gd name="T15" fmla="*/ 13513 h 21600"/>
            </a:gdLst>
            <a:ahLst/>
            <a:cxnLst>
              <a:cxn ang="T8">
                <a:pos x="T0" y="T1"/>
              </a:cxn>
              <a:cxn ang="T9">
                <a:pos x="T2" y="T3"/>
              </a:cxn>
              <a:cxn ang="T10">
                <a:pos x="T4" y="T5"/>
              </a:cxn>
              <a:cxn ang="T11">
                <a:pos x="T6" y="T7"/>
              </a:cxn>
            </a:cxnLst>
            <a:rect l="T12" t="T13" r="T14" b="T15"/>
            <a:pathLst>
              <a:path w="21600" h="21600">
                <a:moveTo>
                  <a:pt x="506" y="10581"/>
                </a:moveTo>
                <a:cubicBezTo>
                  <a:pt x="625" y="4981"/>
                  <a:pt x="5199" y="503"/>
                  <a:pt x="10800" y="504"/>
                </a:cubicBezTo>
                <a:cubicBezTo>
                  <a:pt x="16400" y="504"/>
                  <a:pt x="20974" y="4981"/>
                  <a:pt x="21093" y="10581"/>
                </a:cubicBezTo>
                <a:lnTo>
                  <a:pt x="21597" y="10570"/>
                </a:lnTo>
                <a:cubicBezTo>
                  <a:pt x="21472" y="4696"/>
                  <a:pt x="16675" y="-1"/>
                  <a:pt x="10799" y="0"/>
                </a:cubicBezTo>
                <a:cubicBezTo>
                  <a:pt x="4924" y="0"/>
                  <a:pt x="127" y="4696"/>
                  <a:pt x="2" y="10570"/>
                </a:cubicBezTo>
                <a:lnTo>
                  <a:pt x="506" y="10581"/>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19817" name="AutoShape 18"/>
          <p:cNvSpPr>
            <a:spLocks noChangeArrowheads="1"/>
          </p:cNvSpPr>
          <p:nvPr/>
        </p:nvSpPr>
        <p:spPr bwMode="auto">
          <a:xfrm>
            <a:off x="1631950" y="2590800"/>
            <a:ext cx="6076950" cy="54737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410 w 21600"/>
              <a:gd name="T13" fmla="*/ 0 h 21600"/>
              <a:gd name="T14" fmla="*/ 21190 w 21600"/>
              <a:gd name="T15" fmla="*/ 13648 h 21600"/>
            </a:gdLst>
            <a:ahLst/>
            <a:cxnLst>
              <a:cxn ang="T8">
                <a:pos x="T0" y="T1"/>
              </a:cxn>
              <a:cxn ang="T9">
                <a:pos x="T2" y="T3"/>
              </a:cxn>
              <a:cxn ang="T10">
                <a:pos x="T4" y="T5"/>
              </a:cxn>
              <a:cxn ang="T11">
                <a:pos x="T6" y="T7"/>
              </a:cxn>
            </a:cxnLst>
            <a:rect l="T12" t="T13" r="T14" b="T15"/>
            <a:pathLst>
              <a:path w="21600" h="21600">
                <a:moveTo>
                  <a:pt x="358" y="10670"/>
                </a:moveTo>
                <a:cubicBezTo>
                  <a:pt x="429" y="4954"/>
                  <a:pt x="5083" y="357"/>
                  <a:pt x="10800" y="358"/>
                </a:cubicBezTo>
                <a:cubicBezTo>
                  <a:pt x="16516" y="358"/>
                  <a:pt x="21170" y="4954"/>
                  <a:pt x="21241" y="10670"/>
                </a:cubicBezTo>
                <a:lnTo>
                  <a:pt x="21599" y="10665"/>
                </a:lnTo>
                <a:cubicBezTo>
                  <a:pt x="21525" y="4753"/>
                  <a:pt x="16712" y="-1"/>
                  <a:pt x="10799" y="0"/>
                </a:cubicBezTo>
                <a:cubicBezTo>
                  <a:pt x="4887" y="0"/>
                  <a:pt x="74" y="4753"/>
                  <a:pt x="0" y="10665"/>
                </a:cubicBezTo>
                <a:lnTo>
                  <a:pt x="358" y="10670"/>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19818" name="AutoShape 19"/>
          <p:cNvSpPr>
            <a:spLocks noChangeArrowheads="1"/>
          </p:cNvSpPr>
          <p:nvPr/>
        </p:nvSpPr>
        <p:spPr bwMode="auto">
          <a:xfrm>
            <a:off x="3384550" y="4084638"/>
            <a:ext cx="2344738" cy="2455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0 w 21600"/>
              <a:gd name="T13" fmla="*/ 0 h 21600"/>
              <a:gd name="T14" fmla="*/ 21220 w 21600"/>
              <a:gd name="T15" fmla="*/ 13452 h 21600"/>
            </a:gdLst>
            <a:ahLst/>
            <a:cxnLst>
              <a:cxn ang="T8">
                <a:pos x="T0" y="T1"/>
              </a:cxn>
              <a:cxn ang="T9">
                <a:pos x="T2" y="T3"/>
              </a:cxn>
              <a:cxn ang="T10">
                <a:pos x="T4" y="T5"/>
              </a:cxn>
              <a:cxn ang="T11">
                <a:pos x="T6" y="T7"/>
              </a:cxn>
            </a:cxnLst>
            <a:rect l="T12" t="T13" r="T14" b="T15"/>
            <a:pathLst>
              <a:path w="21600" h="21600">
                <a:moveTo>
                  <a:pt x="714" y="10580"/>
                </a:moveTo>
                <a:cubicBezTo>
                  <a:pt x="834" y="5095"/>
                  <a:pt x="5314" y="711"/>
                  <a:pt x="10800" y="712"/>
                </a:cubicBezTo>
                <a:cubicBezTo>
                  <a:pt x="16285" y="712"/>
                  <a:pt x="20765" y="5095"/>
                  <a:pt x="20885" y="10580"/>
                </a:cubicBezTo>
                <a:lnTo>
                  <a:pt x="21597" y="10564"/>
                </a:lnTo>
                <a:cubicBezTo>
                  <a:pt x="21469" y="4692"/>
                  <a:pt x="16672" y="-1"/>
                  <a:pt x="10799" y="0"/>
                </a:cubicBezTo>
                <a:cubicBezTo>
                  <a:pt x="4927" y="0"/>
                  <a:pt x="130" y="4692"/>
                  <a:pt x="2" y="10564"/>
                </a:cubicBezTo>
                <a:lnTo>
                  <a:pt x="714" y="10580"/>
                </a:lnTo>
                <a:close/>
              </a:path>
            </a:pathLst>
          </a:custGeom>
          <a:solidFill>
            <a:schemeClr val="bg2"/>
          </a:solidFill>
          <a:ln w="9525">
            <a:solidFill>
              <a:srgbClr val="FFFF66"/>
            </a:solidFill>
            <a:miter lim="800000"/>
            <a:headEnd/>
            <a:tailEnd/>
          </a:ln>
        </p:spPr>
        <p:txBody>
          <a:bodyPr wrap="none" anchor="ctr"/>
          <a:lstStyle/>
          <a:p>
            <a:endParaRPr lang="zh-CN" altLang="en-US"/>
          </a:p>
        </p:txBody>
      </p:sp>
      <p:grpSp>
        <p:nvGrpSpPr>
          <p:cNvPr id="119819" name="Group 20"/>
          <p:cNvGrpSpPr>
            <a:grpSpLocks/>
          </p:cNvGrpSpPr>
          <p:nvPr/>
        </p:nvGrpSpPr>
        <p:grpSpPr bwMode="auto">
          <a:xfrm>
            <a:off x="4159250" y="1922463"/>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19902"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云计算环境</a:t>
              </a:r>
            </a:p>
          </p:txBody>
        </p:sp>
      </p:grpSp>
      <p:grpSp>
        <p:nvGrpSpPr>
          <p:cNvPr id="119820" name="Group 24"/>
          <p:cNvGrpSpPr>
            <a:grpSpLocks/>
          </p:cNvGrpSpPr>
          <p:nvPr/>
        </p:nvGrpSpPr>
        <p:grpSpPr bwMode="auto">
          <a:xfrm>
            <a:off x="4122738" y="291306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19821" name="Group 28"/>
          <p:cNvGrpSpPr>
            <a:grpSpLocks/>
          </p:cNvGrpSpPr>
          <p:nvPr/>
        </p:nvGrpSpPr>
        <p:grpSpPr bwMode="auto">
          <a:xfrm>
            <a:off x="4124325" y="3922713"/>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19822" name="Group 32"/>
          <p:cNvGrpSpPr>
            <a:grpSpLocks/>
          </p:cNvGrpSpPr>
          <p:nvPr/>
        </p:nvGrpSpPr>
        <p:grpSpPr bwMode="auto">
          <a:xfrm>
            <a:off x="4130675" y="486251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dirty="0">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dirty="0">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19823" name="Group 36"/>
          <p:cNvGrpSpPr>
            <a:grpSpLocks/>
          </p:cNvGrpSpPr>
          <p:nvPr/>
        </p:nvGrpSpPr>
        <p:grpSpPr bwMode="auto">
          <a:xfrm>
            <a:off x="5810250" y="1001713"/>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19890"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19824" name="Group 40"/>
          <p:cNvGrpSpPr>
            <a:grpSpLocks/>
          </p:cNvGrpSpPr>
          <p:nvPr/>
        </p:nvGrpSpPr>
        <p:grpSpPr bwMode="auto">
          <a:xfrm>
            <a:off x="6276975" y="1397000"/>
            <a:ext cx="852488" cy="855663"/>
            <a:chOff x="4555" y="685"/>
            <a:chExt cx="537" cy="539"/>
          </a:xfrm>
        </p:grpSpPr>
        <p:sp>
          <p:nvSpPr>
            <p:cNvPr id="119885"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1988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19887"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grpSp>
        <p:nvGrpSpPr>
          <p:cNvPr id="119825" name="Group 44"/>
          <p:cNvGrpSpPr>
            <a:grpSpLocks/>
          </p:cNvGrpSpPr>
          <p:nvPr/>
        </p:nvGrpSpPr>
        <p:grpSpPr bwMode="auto">
          <a:xfrm>
            <a:off x="349250" y="895350"/>
            <a:ext cx="1325563" cy="1201738"/>
            <a:chOff x="220" y="574"/>
            <a:chExt cx="835" cy="757"/>
          </a:xfrm>
        </p:grpSpPr>
        <p:grpSp>
          <p:nvGrpSpPr>
            <p:cNvPr id="119881" name="Group 38"/>
            <p:cNvGrpSpPr>
              <a:grpSpLocks/>
            </p:cNvGrpSpPr>
            <p:nvPr/>
          </p:nvGrpSpPr>
          <p:grpSpPr bwMode="auto">
            <a:xfrm>
              <a:off x="220" y="574"/>
              <a:ext cx="835" cy="757"/>
              <a:chOff x="1474" y="2024"/>
              <a:chExt cx="1661" cy="1661"/>
            </a:xfrm>
          </p:grpSpPr>
          <p:sp>
            <p:nvSpPr>
              <p:cNvPr id="1623106"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1623128"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grpSp>
        <p:sp>
          <p:nvSpPr>
            <p:cNvPr id="119882" name="Text Box 84"/>
            <p:cNvSpPr txBox="1">
              <a:spLocks noChangeArrowheads="1"/>
            </p:cNvSpPr>
            <p:nvPr/>
          </p:nvSpPr>
          <p:spPr bwMode="auto">
            <a:xfrm>
              <a:off x="300" y="719"/>
              <a:ext cx="675" cy="523"/>
            </a:xfrm>
            <a:prstGeom prst="rect">
              <a:avLst/>
            </a:prstGeom>
            <a:noFill/>
            <a:ln w="9525">
              <a:noFill/>
              <a:miter lim="800000"/>
              <a:headEnd/>
              <a:tailEnd/>
            </a:ln>
          </p:spPr>
          <p:txBody>
            <a:bodyPr>
              <a:spAutoFit/>
            </a:bodyPr>
            <a:lstStyle/>
            <a:p>
              <a:pPr algn="ctr" eaLnBrk="1" hangingPunct="1"/>
              <a:r>
                <a:rPr lang="zh-CN" altLang="zh-CN" sz="1600"/>
                <a:t>社会/自然的计算化</a:t>
              </a:r>
            </a:p>
          </p:txBody>
        </p:sp>
      </p:grpSp>
      <p:grpSp>
        <p:nvGrpSpPr>
          <p:cNvPr id="119826" name="Group 49"/>
          <p:cNvGrpSpPr>
            <a:grpSpLocks/>
          </p:cNvGrpSpPr>
          <p:nvPr/>
        </p:nvGrpSpPr>
        <p:grpSpPr bwMode="auto">
          <a:xfrm>
            <a:off x="7477125" y="895350"/>
            <a:ext cx="1325563" cy="1201738"/>
            <a:chOff x="4710" y="574"/>
            <a:chExt cx="835" cy="757"/>
          </a:xfrm>
        </p:grpSpPr>
        <p:grpSp>
          <p:nvGrpSpPr>
            <p:cNvPr id="119877"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kern="0">
                  <a:solidFill>
                    <a:sysClr val="windowText" lastClr="000000"/>
                  </a:solidFill>
                  <a:latin typeface="宋体" charset="-122"/>
                  <a:ea typeface="宋体" charset="-122"/>
                </a:endParaRPr>
              </a:p>
            </p:txBody>
          </p:sp>
        </p:grpSp>
        <p:sp>
          <p:nvSpPr>
            <p:cNvPr id="119878" name="Text Box 84"/>
            <p:cNvSpPr txBox="1">
              <a:spLocks noChangeArrowheads="1"/>
            </p:cNvSpPr>
            <p:nvPr/>
          </p:nvSpPr>
          <p:spPr bwMode="auto">
            <a:xfrm>
              <a:off x="4790" y="769"/>
              <a:ext cx="693" cy="366"/>
            </a:xfrm>
            <a:prstGeom prst="rect">
              <a:avLst/>
            </a:prstGeom>
            <a:noFill/>
            <a:ln w="9525">
              <a:noFill/>
              <a:miter lim="800000"/>
              <a:headEnd/>
              <a:tailEnd/>
            </a:ln>
          </p:spPr>
          <p:txBody>
            <a:bodyPr>
              <a:spAutoFit/>
            </a:bodyPr>
            <a:lstStyle/>
            <a:p>
              <a:pPr eaLnBrk="1" hangingPunct="1"/>
              <a:r>
                <a:rPr lang="zh-CN" altLang="zh-CN" sz="1600"/>
                <a:t>计算</a:t>
              </a:r>
              <a:r>
                <a:rPr lang="en-US" altLang="zh-CN" sz="1600"/>
                <a:t>/</a:t>
              </a:r>
              <a:r>
                <a:rPr lang="zh-CN" altLang="en-US" sz="1600"/>
                <a:t>求解</a:t>
              </a:r>
              <a:r>
                <a:rPr lang="zh-CN" altLang="zh-CN" sz="1600"/>
                <a:t>的自然化</a:t>
              </a:r>
            </a:p>
          </p:txBody>
        </p:sp>
      </p:grpSp>
      <p:sp>
        <p:nvSpPr>
          <p:cNvPr id="119827" name="Freeform 54"/>
          <p:cNvSpPr>
            <a:spLocks/>
          </p:cNvSpPr>
          <p:nvPr/>
        </p:nvSpPr>
        <p:spPr bwMode="auto">
          <a:xfrm>
            <a:off x="1503363" y="1909763"/>
            <a:ext cx="1844675" cy="1574800"/>
          </a:xfrm>
          <a:custGeom>
            <a:avLst/>
            <a:gdLst>
              <a:gd name="T0" fmla="*/ 0 w 1303"/>
              <a:gd name="T1" fmla="*/ 0 h 1114"/>
              <a:gd name="T2" fmla="*/ 2147483646 w 1303"/>
              <a:gd name="T3" fmla="*/ 2147483646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p:spPr>
        <p:txBody>
          <a:bodyPr/>
          <a:lstStyle/>
          <a:p>
            <a:endParaRPr lang="zh-CN" altLang="en-US"/>
          </a:p>
        </p:txBody>
      </p:sp>
      <p:sp>
        <p:nvSpPr>
          <p:cNvPr id="119828" name="Freeform 55"/>
          <p:cNvSpPr>
            <a:spLocks/>
          </p:cNvSpPr>
          <p:nvPr/>
        </p:nvSpPr>
        <p:spPr bwMode="auto">
          <a:xfrm flipH="1">
            <a:off x="5867400" y="1870075"/>
            <a:ext cx="1847850" cy="1614488"/>
          </a:xfrm>
          <a:custGeom>
            <a:avLst/>
            <a:gdLst>
              <a:gd name="T0" fmla="*/ 0 w 1303"/>
              <a:gd name="T1" fmla="*/ 0 h 1114"/>
              <a:gd name="T2" fmla="*/ 2147483646 w 1303"/>
              <a:gd name="T3" fmla="*/ 2147483646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p:spPr>
        <p:txBody>
          <a:bodyPr/>
          <a:lstStyle/>
          <a:p>
            <a:endParaRPr lang="zh-CN" altLang="en-US"/>
          </a:p>
        </p:txBody>
      </p:sp>
      <p:sp>
        <p:nvSpPr>
          <p:cNvPr id="119829" name="Rectangle 56"/>
          <p:cNvSpPr>
            <a:spLocks noChangeArrowheads="1"/>
          </p:cNvSpPr>
          <p:nvPr/>
        </p:nvSpPr>
        <p:spPr bwMode="auto">
          <a:xfrm rot="2442469">
            <a:off x="1400175" y="2706688"/>
            <a:ext cx="1800225" cy="647700"/>
          </a:xfrm>
          <a:prstGeom prst="rect">
            <a:avLst/>
          </a:prstGeom>
          <a:noFill/>
          <a:ln w="9525">
            <a:noFill/>
            <a:miter lim="800000"/>
            <a:headEnd/>
            <a:tailEnd/>
          </a:ln>
        </p:spPr>
        <p:txBody>
          <a:bodyPr>
            <a:spAutoFit/>
          </a:bodyPr>
          <a:lstStyle/>
          <a:p>
            <a:pPr eaLnBrk="1" hangingPunct="1"/>
            <a:r>
              <a:rPr lang="zh-CN" altLang="en-US" sz="1800">
                <a:solidFill>
                  <a:srgbClr val="CC3300"/>
                </a:solidFill>
              </a:rPr>
              <a:t>自然现象的计算的表达与推演</a:t>
            </a:r>
          </a:p>
        </p:txBody>
      </p:sp>
      <p:sp>
        <p:nvSpPr>
          <p:cNvPr id="119830" name="Rectangle 57"/>
          <p:cNvSpPr>
            <a:spLocks noChangeArrowheads="1"/>
          </p:cNvSpPr>
          <p:nvPr/>
        </p:nvSpPr>
        <p:spPr bwMode="auto">
          <a:xfrm rot="-2443206">
            <a:off x="5754688" y="2668588"/>
            <a:ext cx="2403475" cy="647700"/>
          </a:xfrm>
          <a:prstGeom prst="rect">
            <a:avLst/>
          </a:prstGeom>
          <a:noFill/>
          <a:ln w="9525">
            <a:noFill/>
            <a:miter lim="800000"/>
            <a:headEnd/>
            <a:tailEnd/>
          </a:ln>
        </p:spPr>
        <p:txBody>
          <a:bodyPr>
            <a:spAutoFit/>
          </a:bodyPr>
          <a:lstStyle/>
          <a:p>
            <a:pPr eaLnBrk="1" hangingPunct="1"/>
            <a:r>
              <a:rPr lang="zh-CN" altLang="en-US" sz="1800">
                <a:solidFill>
                  <a:srgbClr val="0000CC"/>
                </a:solidFill>
              </a:rPr>
              <a:t>用社会</a:t>
            </a:r>
            <a:r>
              <a:rPr lang="en-US" altLang="zh-CN" sz="1800">
                <a:solidFill>
                  <a:srgbClr val="0000CC"/>
                </a:solidFill>
              </a:rPr>
              <a:t>/</a:t>
            </a:r>
            <a:r>
              <a:rPr lang="zh-CN" altLang="en-US" sz="1800">
                <a:solidFill>
                  <a:srgbClr val="0000CC"/>
                </a:solidFill>
              </a:rPr>
              <a:t>自然所接受的形式体现计算及结果</a:t>
            </a:r>
          </a:p>
        </p:txBody>
      </p:sp>
      <p:sp>
        <p:nvSpPr>
          <p:cNvPr id="119831" name="Text Box 58"/>
          <p:cNvSpPr txBox="1">
            <a:spLocks noChangeArrowheads="1"/>
          </p:cNvSpPr>
          <p:nvPr/>
        </p:nvSpPr>
        <p:spPr bwMode="auto">
          <a:xfrm>
            <a:off x="3006725" y="5322888"/>
            <a:ext cx="1060450" cy="825500"/>
          </a:xfrm>
          <a:prstGeom prst="rect">
            <a:avLst/>
          </a:prstGeom>
          <a:noFill/>
          <a:ln w="9525">
            <a:noFill/>
            <a:miter lim="800000"/>
            <a:headEnd/>
            <a:tailEnd/>
          </a:ln>
        </p:spPr>
        <p:txBody>
          <a:bodyPr>
            <a:spAutoFit/>
          </a:bodyPr>
          <a:lstStyle/>
          <a:p>
            <a:pPr eaLnBrk="1" hangingPunct="1"/>
            <a:r>
              <a:rPr lang="zh-CN" altLang="en-US" sz="1600"/>
              <a:t>局域网</a:t>
            </a:r>
            <a:r>
              <a:rPr lang="en-US" altLang="zh-CN" sz="1600"/>
              <a:t>/</a:t>
            </a:r>
            <a:r>
              <a:rPr lang="zh-CN" altLang="en-US" sz="1600"/>
              <a:t>广域网：机器网络</a:t>
            </a:r>
          </a:p>
        </p:txBody>
      </p:sp>
      <p:sp>
        <p:nvSpPr>
          <p:cNvPr id="119832" name="Text Box 59"/>
          <p:cNvSpPr txBox="1">
            <a:spLocks noChangeArrowheads="1"/>
          </p:cNvSpPr>
          <p:nvPr/>
        </p:nvSpPr>
        <p:spPr bwMode="auto">
          <a:xfrm>
            <a:off x="1979613" y="5322888"/>
            <a:ext cx="1079500" cy="1069975"/>
          </a:xfrm>
          <a:prstGeom prst="rect">
            <a:avLst/>
          </a:prstGeom>
          <a:noFill/>
          <a:ln w="9525">
            <a:noFill/>
            <a:miter lim="800000"/>
            <a:headEnd/>
            <a:tailEnd/>
          </a:ln>
        </p:spPr>
        <p:txBody>
          <a:bodyPr>
            <a:spAutoFit/>
          </a:bodyPr>
          <a:lstStyle/>
          <a:p>
            <a:pPr eaLnBrk="1" hangingPunct="1"/>
            <a:r>
              <a:rPr lang="zh-CN" altLang="en-US" sz="1600"/>
              <a:t>互联网：信息网络</a:t>
            </a:r>
            <a:r>
              <a:rPr lang="en-US" altLang="zh-CN" sz="1600"/>
              <a:t>/</a:t>
            </a:r>
            <a:r>
              <a:rPr lang="zh-CN" altLang="en-US" sz="1600"/>
              <a:t>广义资源网络</a:t>
            </a:r>
          </a:p>
        </p:txBody>
      </p:sp>
      <p:sp>
        <p:nvSpPr>
          <p:cNvPr id="119833" name="Text Box 60"/>
          <p:cNvSpPr txBox="1">
            <a:spLocks noChangeArrowheads="1"/>
          </p:cNvSpPr>
          <p:nvPr/>
        </p:nvSpPr>
        <p:spPr bwMode="auto">
          <a:xfrm>
            <a:off x="1116013" y="5322888"/>
            <a:ext cx="857250" cy="1069975"/>
          </a:xfrm>
          <a:prstGeom prst="rect">
            <a:avLst/>
          </a:prstGeom>
          <a:noFill/>
          <a:ln w="9525">
            <a:noFill/>
            <a:miter lim="800000"/>
            <a:headEnd/>
            <a:tailEnd/>
          </a:ln>
        </p:spPr>
        <p:txBody>
          <a:bodyPr>
            <a:spAutoFit/>
          </a:bodyPr>
          <a:lstStyle/>
          <a:p>
            <a:pPr eaLnBrk="1" hangingPunct="1"/>
            <a:r>
              <a:rPr lang="zh-CN" altLang="en-US" sz="1600"/>
              <a:t>物联网</a:t>
            </a:r>
            <a:r>
              <a:rPr lang="en-US" altLang="zh-CN" sz="1600"/>
              <a:t>;</a:t>
            </a:r>
            <a:r>
              <a:rPr lang="zh-CN" altLang="en-US" sz="1600"/>
              <a:t>知识网</a:t>
            </a:r>
            <a:r>
              <a:rPr lang="en-US" altLang="zh-CN" sz="1600"/>
              <a:t>;</a:t>
            </a:r>
            <a:r>
              <a:rPr lang="zh-CN" altLang="en-US" sz="1600"/>
              <a:t>服务网</a:t>
            </a:r>
            <a:r>
              <a:rPr lang="en-US" altLang="zh-CN" sz="1600"/>
              <a:t>;</a:t>
            </a:r>
            <a:r>
              <a:rPr lang="zh-CN" altLang="en-US" sz="1600"/>
              <a:t>社会网</a:t>
            </a:r>
          </a:p>
        </p:txBody>
      </p:sp>
      <p:grpSp>
        <p:nvGrpSpPr>
          <p:cNvPr id="119834" name="Group 61"/>
          <p:cNvGrpSpPr>
            <a:grpSpLocks/>
          </p:cNvGrpSpPr>
          <p:nvPr/>
        </p:nvGrpSpPr>
        <p:grpSpPr bwMode="auto">
          <a:xfrm>
            <a:off x="3059113" y="3413125"/>
            <a:ext cx="792162" cy="504825"/>
            <a:chOff x="657" y="300"/>
            <a:chExt cx="499" cy="318"/>
          </a:xfrm>
        </p:grpSpPr>
        <p:sp>
          <p:nvSpPr>
            <p:cNvPr id="119875" name="Oval 62"/>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sz="1600" b="1"/>
            </a:p>
          </p:txBody>
        </p:sp>
        <p:sp>
          <p:nvSpPr>
            <p:cNvPr id="119876"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b="1" dirty="0">
                  <a:solidFill>
                    <a:schemeClr val="bg1"/>
                  </a:solidFill>
                </a:rPr>
                <a:t>抽象</a:t>
              </a:r>
            </a:p>
          </p:txBody>
        </p:sp>
      </p:grpSp>
      <p:grpSp>
        <p:nvGrpSpPr>
          <p:cNvPr id="119835" name="Group 64"/>
          <p:cNvGrpSpPr>
            <a:grpSpLocks/>
          </p:cNvGrpSpPr>
          <p:nvPr/>
        </p:nvGrpSpPr>
        <p:grpSpPr bwMode="auto">
          <a:xfrm>
            <a:off x="5148263" y="3413125"/>
            <a:ext cx="822325" cy="504825"/>
            <a:chOff x="984" y="536"/>
            <a:chExt cx="518" cy="318"/>
          </a:xfrm>
        </p:grpSpPr>
        <p:sp>
          <p:nvSpPr>
            <p:cNvPr id="119873" name="Oval 65"/>
            <p:cNvSpPr>
              <a:spLocks noChangeArrowheads="1"/>
            </p:cNvSpPr>
            <p:nvPr/>
          </p:nvSpPr>
          <p:spPr bwMode="auto">
            <a:xfrm>
              <a:off x="984" y="536"/>
              <a:ext cx="499" cy="318"/>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19874" name="Text Box 84"/>
            <p:cNvSpPr txBox="1">
              <a:spLocks noChangeArrowheads="1"/>
            </p:cNvSpPr>
            <p:nvPr/>
          </p:nvSpPr>
          <p:spPr bwMode="auto">
            <a:xfrm>
              <a:off x="984" y="581"/>
              <a:ext cx="518" cy="212"/>
            </a:xfrm>
            <a:prstGeom prst="rect">
              <a:avLst/>
            </a:prstGeom>
            <a:noFill/>
            <a:ln w="9525">
              <a:noFill/>
              <a:miter lim="800000"/>
              <a:headEnd/>
              <a:tailEnd/>
            </a:ln>
          </p:spPr>
          <p:txBody>
            <a:bodyPr>
              <a:spAutoFit/>
            </a:bodyPr>
            <a:lstStyle/>
            <a:p>
              <a:pPr algn="ctr" eaLnBrk="1" hangingPunct="1"/>
              <a:r>
                <a:rPr lang="zh-CN" altLang="en-US" sz="1600" b="1" dirty="0">
                  <a:solidFill>
                    <a:schemeClr val="bg1"/>
                  </a:solidFill>
                </a:rPr>
                <a:t>自动化</a:t>
              </a:r>
            </a:p>
          </p:txBody>
        </p:sp>
      </p:grpSp>
      <p:sp>
        <p:nvSpPr>
          <p:cNvPr id="119836" name="Text Box 67"/>
          <p:cNvSpPr txBox="1">
            <a:spLocks noChangeArrowheads="1"/>
          </p:cNvSpPr>
          <p:nvPr/>
        </p:nvSpPr>
        <p:spPr bwMode="auto">
          <a:xfrm>
            <a:off x="5191125" y="5373688"/>
            <a:ext cx="1042988" cy="581025"/>
          </a:xfrm>
          <a:prstGeom prst="rect">
            <a:avLst/>
          </a:prstGeom>
          <a:noFill/>
          <a:ln w="9525">
            <a:noFill/>
            <a:miter lim="800000"/>
            <a:headEnd/>
            <a:tailEnd/>
          </a:ln>
        </p:spPr>
        <p:txBody>
          <a:bodyPr>
            <a:spAutoFit/>
          </a:bodyPr>
          <a:lstStyle/>
          <a:p>
            <a:pPr eaLnBrk="1" hangingPunct="1"/>
            <a:r>
              <a:rPr lang="zh-CN" altLang="en-US" sz="1600"/>
              <a:t>事务管理</a:t>
            </a:r>
          </a:p>
          <a:p>
            <a:pPr eaLnBrk="1" hangingPunct="1"/>
            <a:r>
              <a:rPr lang="zh-CN" altLang="en-US" sz="1600"/>
              <a:t>与数据库</a:t>
            </a:r>
          </a:p>
        </p:txBody>
      </p:sp>
      <p:sp>
        <p:nvSpPr>
          <p:cNvPr id="119837" name="Text Box 68"/>
          <p:cNvSpPr txBox="1">
            <a:spLocks noChangeArrowheads="1"/>
          </p:cNvSpPr>
          <p:nvPr/>
        </p:nvSpPr>
        <p:spPr bwMode="auto">
          <a:xfrm>
            <a:off x="6191250" y="5373688"/>
            <a:ext cx="1212850" cy="581025"/>
          </a:xfrm>
          <a:prstGeom prst="rect">
            <a:avLst/>
          </a:prstGeom>
          <a:noFill/>
          <a:ln w="9525">
            <a:noFill/>
            <a:miter lim="800000"/>
            <a:headEnd/>
            <a:tailEnd/>
          </a:ln>
        </p:spPr>
        <p:txBody>
          <a:bodyPr>
            <a:spAutoFit/>
          </a:bodyPr>
          <a:lstStyle/>
          <a:p>
            <a:pPr eaLnBrk="1" hangingPunct="1"/>
            <a:r>
              <a:rPr lang="zh-CN" altLang="en-US" sz="1600"/>
              <a:t>数据分析与数据仓库</a:t>
            </a:r>
          </a:p>
        </p:txBody>
      </p:sp>
      <p:sp>
        <p:nvSpPr>
          <p:cNvPr id="119838" name="Text Box 69"/>
          <p:cNvSpPr txBox="1">
            <a:spLocks noChangeArrowheads="1"/>
          </p:cNvSpPr>
          <p:nvPr/>
        </p:nvSpPr>
        <p:spPr bwMode="auto">
          <a:xfrm>
            <a:off x="7388225" y="5373688"/>
            <a:ext cx="1169988" cy="581025"/>
          </a:xfrm>
          <a:prstGeom prst="rect">
            <a:avLst/>
          </a:prstGeom>
          <a:noFill/>
          <a:ln w="9525">
            <a:noFill/>
            <a:miter lim="800000"/>
            <a:headEnd/>
            <a:tailEnd/>
          </a:ln>
        </p:spPr>
        <p:txBody>
          <a:bodyPr>
            <a:spAutoFit/>
          </a:bodyPr>
          <a:lstStyle/>
          <a:p>
            <a:pPr eaLnBrk="1" hangingPunct="1"/>
            <a:r>
              <a:rPr lang="zh-CN" altLang="en-US" sz="1600"/>
              <a:t>数据聚集与大数据</a:t>
            </a:r>
          </a:p>
        </p:txBody>
      </p:sp>
      <p:grpSp>
        <p:nvGrpSpPr>
          <p:cNvPr id="119839" name="Group 70"/>
          <p:cNvGrpSpPr>
            <a:grpSpLocks/>
          </p:cNvGrpSpPr>
          <p:nvPr/>
        </p:nvGrpSpPr>
        <p:grpSpPr bwMode="auto">
          <a:xfrm>
            <a:off x="223838" y="1468438"/>
            <a:ext cx="8858250" cy="3497262"/>
            <a:chOff x="141" y="925"/>
            <a:chExt cx="5580" cy="2203"/>
          </a:xfrm>
        </p:grpSpPr>
        <p:sp>
          <p:nvSpPr>
            <p:cNvPr id="119861" name="Text Box 71"/>
            <p:cNvSpPr txBox="1">
              <a:spLocks noChangeArrowheads="1"/>
            </p:cNvSpPr>
            <p:nvPr/>
          </p:nvSpPr>
          <p:spPr bwMode="auto">
            <a:xfrm>
              <a:off x="2034" y="925"/>
              <a:ext cx="710" cy="368"/>
            </a:xfrm>
            <a:prstGeom prst="rect">
              <a:avLst/>
            </a:prstGeom>
            <a:noFill/>
            <a:ln w="9525">
              <a:noFill/>
              <a:miter lim="800000"/>
              <a:headEnd/>
              <a:tailEnd/>
            </a:ln>
          </p:spPr>
          <p:txBody>
            <a:bodyPr>
              <a:spAutoFit/>
            </a:bodyPr>
            <a:lstStyle/>
            <a:p>
              <a:pPr eaLnBrk="1" hangingPunct="1"/>
              <a:r>
                <a:rPr lang="zh-CN" altLang="en-US" sz="1600" b="1"/>
                <a:t>量子计算</a:t>
              </a:r>
              <a:r>
                <a:rPr lang="en-US" altLang="zh-CN" sz="1600" b="1"/>
                <a:t>/</a:t>
              </a:r>
              <a:r>
                <a:rPr lang="zh-CN" altLang="en-US" sz="1600" b="1"/>
                <a:t>光子计算</a:t>
              </a:r>
            </a:p>
          </p:txBody>
        </p:sp>
        <p:sp>
          <p:nvSpPr>
            <p:cNvPr id="119862" name="Text Box 72"/>
            <p:cNvSpPr txBox="1">
              <a:spLocks noChangeArrowheads="1"/>
            </p:cNvSpPr>
            <p:nvPr/>
          </p:nvSpPr>
          <p:spPr bwMode="auto">
            <a:xfrm>
              <a:off x="3142" y="1147"/>
              <a:ext cx="637" cy="213"/>
            </a:xfrm>
            <a:prstGeom prst="rect">
              <a:avLst/>
            </a:prstGeom>
            <a:noFill/>
            <a:ln w="9525">
              <a:noFill/>
              <a:miter lim="800000"/>
              <a:headEnd/>
              <a:tailEnd/>
            </a:ln>
          </p:spPr>
          <p:txBody>
            <a:bodyPr wrap="none">
              <a:spAutoFit/>
            </a:bodyPr>
            <a:lstStyle/>
            <a:p>
              <a:pPr eaLnBrk="1" hangingPunct="1"/>
              <a:r>
                <a:rPr lang="zh-CN" altLang="en-US" sz="1600" b="1"/>
                <a:t>移动计算</a:t>
              </a:r>
            </a:p>
          </p:txBody>
        </p:sp>
        <p:sp>
          <p:nvSpPr>
            <p:cNvPr id="119863" name="Text Box 73"/>
            <p:cNvSpPr txBox="1">
              <a:spLocks noChangeArrowheads="1"/>
            </p:cNvSpPr>
            <p:nvPr/>
          </p:nvSpPr>
          <p:spPr bwMode="auto">
            <a:xfrm>
              <a:off x="1027" y="1117"/>
              <a:ext cx="768" cy="368"/>
            </a:xfrm>
            <a:prstGeom prst="rect">
              <a:avLst/>
            </a:prstGeom>
            <a:noFill/>
            <a:ln w="9525">
              <a:noFill/>
              <a:miter lim="800000"/>
              <a:headEnd/>
              <a:tailEnd/>
            </a:ln>
          </p:spPr>
          <p:txBody>
            <a:bodyPr wrap="none">
              <a:spAutoFit/>
            </a:bodyPr>
            <a:lstStyle/>
            <a:p>
              <a:pPr eaLnBrk="1" hangingPunct="1"/>
              <a:r>
                <a:rPr lang="zh-CN" altLang="en-US" sz="1600" b="1"/>
                <a:t>生物计算</a:t>
              </a:r>
            </a:p>
            <a:p>
              <a:pPr eaLnBrk="1" hangingPunct="1"/>
              <a:r>
                <a:rPr lang="zh-CN" altLang="en-US" sz="1600" b="1"/>
                <a:t>计算生物学</a:t>
              </a:r>
            </a:p>
          </p:txBody>
        </p:sp>
        <p:sp>
          <p:nvSpPr>
            <p:cNvPr id="119864" name="Text Box 74"/>
            <p:cNvSpPr txBox="1">
              <a:spLocks noChangeArrowheads="1"/>
            </p:cNvSpPr>
            <p:nvPr/>
          </p:nvSpPr>
          <p:spPr bwMode="auto">
            <a:xfrm>
              <a:off x="142" y="1779"/>
              <a:ext cx="768" cy="368"/>
            </a:xfrm>
            <a:prstGeom prst="rect">
              <a:avLst/>
            </a:prstGeom>
            <a:noFill/>
            <a:ln w="9525">
              <a:noFill/>
              <a:miter lim="800000"/>
              <a:headEnd/>
              <a:tailEnd/>
            </a:ln>
          </p:spPr>
          <p:txBody>
            <a:bodyPr wrap="none">
              <a:spAutoFit/>
            </a:bodyPr>
            <a:lstStyle/>
            <a:p>
              <a:pPr eaLnBrk="1" hangingPunct="1"/>
              <a:r>
                <a:rPr lang="zh-CN" altLang="en-US" sz="1600" b="1"/>
                <a:t>计算物理学</a:t>
              </a:r>
            </a:p>
            <a:p>
              <a:pPr eaLnBrk="1" hangingPunct="1"/>
              <a:r>
                <a:rPr lang="zh-CN" altLang="en-US" sz="1600" b="1"/>
                <a:t>计算化学</a:t>
              </a:r>
            </a:p>
          </p:txBody>
        </p:sp>
        <p:sp>
          <p:nvSpPr>
            <p:cNvPr id="119865" name="Text Box 75"/>
            <p:cNvSpPr txBox="1">
              <a:spLocks noChangeArrowheads="1"/>
            </p:cNvSpPr>
            <p:nvPr/>
          </p:nvSpPr>
          <p:spPr bwMode="auto">
            <a:xfrm>
              <a:off x="141" y="2338"/>
              <a:ext cx="768" cy="523"/>
            </a:xfrm>
            <a:prstGeom prst="rect">
              <a:avLst/>
            </a:prstGeom>
            <a:noFill/>
            <a:ln w="9525">
              <a:noFill/>
              <a:miter lim="800000"/>
              <a:headEnd/>
              <a:tailEnd/>
            </a:ln>
          </p:spPr>
          <p:txBody>
            <a:bodyPr wrap="none">
              <a:spAutoFit/>
            </a:bodyPr>
            <a:lstStyle/>
            <a:p>
              <a:pPr eaLnBrk="1" hangingPunct="1"/>
              <a:r>
                <a:rPr lang="zh-CN" altLang="en-US" sz="1600" b="1"/>
                <a:t>计算经济学</a:t>
              </a:r>
            </a:p>
            <a:p>
              <a:pPr eaLnBrk="1" hangingPunct="1"/>
              <a:r>
                <a:rPr lang="zh-CN" altLang="en-US" sz="1600" b="1"/>
                <a:t>计算统计学</a:t>
              </a:r>
            </a:p>
            <a:p>
              <a:pPr eaLnBrk="1" hangingPunct="1"/>
              <a:r>
                <a:rPr lang="zh-CN" altLang="en-US" sz="1600" b="1"/>
                <a:t>计算金融学</a:t>
              </a:r>
            </a:p>
          </p:txBody>
        </p:sp>
        <p:sp>
          <p:nvSpPr>
            <p:cNvPr id="119866" name="Text Box 76"/>
            <p:cNvSpPr txBox="1">
              <a:spLocks noChangeArrowheads="1"/>
            </p:cNvSpPr>
            <p:nvPr/>
          </p:nvSpPr>
          <p:spPr bwMode="auto">
            <a:xfrm>
              <a:off x="4944" y="1663"/>
              <a:ext cx="768" cy="368"/>
            </a:xfrm>
            <a:prstGeom prst="rect">
              <a:avLst/>
            </a:prstGeom>
            <a:noFill/>
            <a:ln w="9525">
              <a:noFill/>
              <a:miter lim="800000"/>
              <a:headEnd/>
              <a:tailEnd/>
            </a:ln>
          </p:spPr>
          <p:txBody>
            <a:bodyPr wrap="none">
              <a:spAutoFit/>
            </a:bodyPr>
            <a:lstStyle/>
            <a:p>
              <a:pPr eaLnBrk="1" hangingPunct="1"/>
              <a:r>
                <a:rPr lang="zh-CN" altLang="en-US" sz="1600" b="1"/>
                <a:t>企业计算</a:t>
              </a:r>
            </a:p>
            <a:p>
              <a:pPr eaLnBrk="1" hangingPunct="1"/>
              <a:r>
                <a:rPr lang="zh-CN" altLang="en-US" sz="1600" b="1"/>
                <a:t>计算工程学</a:t>
              </a:r>
            </a:p>
          </p:txBody>
        </p:sp>
        <p:sp>
          <p:nvSpPr>
            <p:cNvPr id="119867" name="Text Box 77"/>
            <p:cNvSpPr txBox="1">
              <a:spLocks noChangeArrowheads="1"/>
            </p:cNvSpPr>
            <p:nvPr/>
          </p:nvSpPr>
          <p:spPr bwMode="auto">
            <a:xfrm>
              <a:off x="4941" y="2135"/>
              <a:ext cx="637" cy="368"/>
            </a:xfrm>
            <a:prstGeom prst="rect">
              <a:avLst/>
            </a:prstGeom>
            <a:noFill/>
            <a:ln w="9525">
              <a:noFill/>
              <a:miter lim="800000"/>
              <a:headEnd/>
              <a:tailEnd/>
            </a:ln>
          </p:spPr>
          <p:txBody>
            <a:bodyPr wrap="none">
              <a:spAutoFit/>
            </a:bodyPr>
            <a:lstStyle/>
            <a:p>
              <a:pPr eaLnBrk="1" hangingPunct="1"/>
              <a:r>
                <a:rPr lang="zh-CN" altLang="en-US" sz="1600" b="1"/>
                <a:t>服务计算</a:t>
              </a:r>
            </a:p>
            <a:p>
              <a:pPr eaLnBrk="1" hangingPunct="1"/>
              <a:r>
                <a:rPr lang="zh-CN" altLang="en-US" sz="1600" b="1"/>
                <a:t>云计算</a:t>
              </a:r>
            </a:p>
          </p:txBody>
        </p:sp>
        <p:sp>
          <p:nvSpPr>
            <p:cNvPr id="119868" name="Text Box 78"/>
            <p:cNvSpPr txBox="1">
              <a:spLocks noChangeArrowheads="1"/>
            </p:cNvSpPr>
            <p:nvPr/>
          </p:nvSpPr>
          <p:spPr bwMode="auto">
            <a:xfrm>
              <a:off x="4953" y="2605"/>
              <a:ext cx="768" cy="523"/>
            </a:xfrm>
            <a:prstGeom prst="rect">
              <a:avLst/>
            </a:prstGeom>
            <a:noFill/>
            <a:ln w="9525">
              <a:noFill/>
              <a:miter lim="800000"/>
              <a:headEnd/>
              <a:tailEnd/>
            </a:ln>
          </p:spPr>
          <p:txBody>
            <a:bodyPr wrap="none">
              <a:spAutoFit/>
            </a:bodyPr>
            <a:lstStyle/>
            <a:p>
              <a:pPr eaLnBrk="1" hangingPunct="1"/>
              <a:r>
                <a:rPr lang="zh-CN" altLang="en-US" sz="1600" b="1"/>
                <a:t>社会计算</a:t>
              </a:r>
            </a:p>
            <a:p>
              <a:pPr eaLnBrk="1" hangingPunct="1"/>
              <a:r>
                <a:rPr lang="zh-CN" altLang="en-US" sz="1600" b="1"/>
                <a:t>计算广告学</a:t>
              </a:r>
            </a:p>
            <a:p>
              <a:pPr eaLnBrk="1" hangingPunct="1"/>
              <a:r>
                <a:rPr lang="zh-CN" altLang="en-US" sz="1600" b="1"/>
                <a:t>媒体计算</a:t>
              </a:r>
            </a:p>
          </p:txBody>
        </p:sp>
        <p:sp>
          <p:nvSpPr>
            <p:cNvPr id="119869" name="Text Box 79"/>
            <p:cNvSpPr txBox="1">
              <a:spLocks noChangeArrowheads="1"/>
            </p:cNvSpPr>
            <p:nvPr/>
          </p:nvSpPr>
          <p:spPr bwMode="auto">
            <a:xfrm>
              <a:off x="3117" y="1525"/>
              <a:ext cx="637" cy="213"/>
            </a:xfrm>
            <a:prstGeom prst="rect">
              <a:avLst/>
            </a:prstGeom>
            <a:noFill/>
            <a:ln w="9525">
              <a:noFill/>
              <a:miter lim="800000"/>
              <a:headEnd/>
              <a:tailEnd/>
            </a:ln>
          </p:spPr>
          <p:txBody>
            <a:bodyPr wrap="none">
              <a:spAutoFit/>
            </a:bodyPr>
            <a:lstStyle/>
            <a:p>
              <a:pPr eaLnBrk="1" hangingPunct="1"/>
              <a:r>
                <a:rPr lang="zh-CN" altLang="en-US" sz="1600" b="1" dirty="0"/>
                <a:t>纳米计算</a:t>
              </a:r>
            </a:p>
          </p:txBody>
        </p:sp>
        <p:sp>
          <p:nvSpPr>
            <p:cNvPr id="119870" name="Text Box 80"/>
            <p:cNvSpPr txBox="1">
              <a:spLocks noChangeArrowheads="1"/>
            </p:cNvSpPr>
            <p:nvPr/>
          </p:nvSpPr>
          <p:spPr bwMode="auto">
            <a:xfrm>
              <a:off x="3515" y="1344"/>
              <a:ext cx="637" cy="213"/>
            </a:xfrm>
            <a:prstGeom prst="rect">
              <a:avLst/>
            </a:prstGeom>
            <a:noFill/>
            <a:ln w="9525">
              <a:noFill/>
              <a:miter lim="800000"/>
              <a:headEnd/>
              <a:tailEnd/>
            </a:ln>
          </p:spPr>
          <p:txBody>
            <a:bodyPr wrap="none">
              <a:spAutoFit/>
            </a:bodyPr>
            <a:lstStyle/>
            <a:p>
              <a:pPr eaLnBrk="1" hangingPunct="1"/>
              <a:r>
                <a:rPr lang="zh-CN" altLang="en-US" sz="1600" b="1"/>
                <a:t>智能计算</a:t>
              </a:r>
            </a:p>
          </p:txBody>
        </p:sp>
        <p:sp>
          <p:nvSpPr>
            <p:cNvPr id="119871" name="Text Box 81"/>
            <p:cNvSpPr txBox="1">
              <a:spLocks noChangeArrowheads="1"/>
            </p:cNvSpPr>
            <p:nvPr/>
          </p:nvSpPr>
          <p:spPr bwMode="auto">
            <a:xfrm>
              <a:off x="1555" y="1421"/>
              <a:ext cx="768" cy="213"/>
            </a:xfrm>
            <a:prstGeom prst="rect">
              <a:avLst/>
            </a:prstGeom>
            <a:noFill/>
            <a:ln w="9525">
              <a:noFill/>
              <a:miter lim="800000"/>
              <a:headEnd/>
              <a:tailEnd/>
            </a:ln>
          </p:spPr>
          <p:txBody>
            <a:bodyPr wrap="none">
              <a:spAutoFit/>
            </a:bodyPr>
            <a:lstStyle/>
            <a:p>
              <a:pPr eaLnBrk="1" hangingPunct="1"/>
              <a:r>
                <a:rPr lang="zh-CN" altLang="en-US" sz="1600" b="1"/>
                <a:t>计算语言学</a:t>
              </a:r>
            </a:p>
          </p:txBody>
        </p:sp>
        <p:sp>
          <p:nvSpPr>
            <p:cNvPr id="119872" name="Text Box 82"/>
            <p:cNvSpPr txBox="1">
              <a:spLocks noChangeArrowheads="1"/>
            </p:cNvSpPr>
            <p:nvPr/>
          </p:nvSpPr>
          <p:spPr bwMode="auto">
            <a:xfrm>
              <a:off x="3718" y="1518"/>
              <a:ext cx="637" cy="213"/>
            </a:xfrm>
            <a:prstGeom prst="rect">
              <a:avLst/>
            </a:prstGeom>
            <a:noFill/>
            <a:ln w="9525">
              <a:noFill/>
              <a:miter lim="800000"/>
              <a:headEnd/>
              <a:tailEnd/>
            </a:ln>
          </p:spPr>
          <p:txBody>
            <a:bodyPr wrap="none">
              <a:spAutoFit/>
            </a:bodyPr>
            <a:lstStyle/>
            <a:p>
              <a:pPr eaLnBrk="1" hangingPunct="1"/>
              <a:r>
                <a:rPr lang="zh-CN" altLang="en-US" sz="1600" b="1"/>
                <a:t>神经计算</a:t>
              </a:r>
            </a:p>
          </p:txBody>
        </p:sp>
      </p:grpSp>
      <p:sp>
        <p:nvSpPr>
          <p:cNvPr id="119840" name="Text Box 16"/>
          <p:cNvSpPr txBox="1">
            <a:spLocks noChangeArrowheads="1"/>
          </p:cNvSpPr>
          <p:nvPr/>
        </p:nvSpPr>
        <p:spPr bwMode="auto">
          <a:xfrm>
            <a:off x="163513" y="0"/>
            <a:ext cx="4725987" cy="798513"/>
          </a:xfrm>
          <a:prstGeom prst="rect">
            <a:avLst/>
          </a:prstGeom>
          <a:noFill/>
          <a:ln w="9525">
            <a:noFill/>
            <a:miter lim="800000"/>
            <a:headEnd/>
            <a:tailEnd/>
          </a:ln>
        </p:spPr>
        <p:txBody>
          <a:bodyPr wrap="none">
            <a:spAutoFit/>
          </a:bodyPr>
          <a:lstStyle/>
          <a:p>
            <a:pPr eaLnBrk="1" hangingPunct="1">
              <a:lnSpc>
                <a:spcPct val="120000"/>
              </a:lnSpc>
            </a:pPr>
            <a:r>
              <a:rPr lang="zh-CN" altLang="en-US" sz="2000">
                <a:ea typeface="华文中宋" pitchFamily="2" charset="-122"/>
              </a:rPr>
              <a:t>什么是计算思维</a:t>
            </a:r>
            <a:r>
              <a:rPr lang="en-US" altLang="zh-CN" sz="2000">
                <a:ea typeface="华文中宋" pitchFamily="2" charset="-122"/>
              </a:rPr>
              <a:t>? </a:t>
            </a:r>
          </a:p>
          <a:p>
            <a:pPr eaLnBrk="1" hangingPunct="1">
              <a:lnSpc>
                <a:spcPct val="120000"/>
              </a:lnSpc>
            </a:pPr>
            <a:r>
              <a:rPr lang="en-US" altLang="zh-CN" sz="2000">
                <a:ea typeface="华文中宋" pitchFamily="2" charset="-122"/>
              </a:rPr>
              <a:t>(6) </a:t>
            </a:r>
            <a:r>
              <a:rPr lang="zh-CN" altLang="en-US" sz="2000">
                <a:ea typeface="华文中宋" pitchFamily="2" charset="-122"/>
              </a:rPr>
              <a:t>大学计算思维教育空间</a:t>
            </a:r>
            <a:r>
              <a:rPr lang="en-US" altLang="zh-CN" sz="2000">
                <a:ea typeface="华文中宋" pitchFamily="2" charset="-122"/>
              </a:rPr>
              <a:t>---</a:t>
            </a:r>
            <a:r>
              <a:rPr lang="zh-CN" altLang="en-US" sz="2000">
                <a:ea typeface="华文中宋" pitchFamily="2" charset="-122"/>
              </a:rPr>
              <a:t>计算之树？</a:t>
            </a:r>
          </a:p>
        </p:txBody>
      </p:sp>
      <p:grpSp>
        <p:nvGrpSpPr>
          <p:cNvPr id="119841" name="Group 84"/>
          <p:cNvGrpSpPr>
            <a:grpSpLocks/>
          </p:cNvGrpSpPr>
          <p:nvPr/>
        </p:nvGrpSpPr>
        <p:grpSpPr bwMode="auto">
          <a:xfrm>
            <a:off x="1927225" y="4167188"/>
            <a:ext cx="5502275" cy="941387"/>
            <a:chOff x="1222" y="2625"/>
            <a:chExt cx="3466" cy="593"/>
          </a:xfrm>
        </p:grpSpPr>
        <p:grpSp>
          <p:nvGrpSpPr>
            <p:cNvPr id="119842" name="Group 85"/>
            <p:cNvGrpSpPr>
              <a:grpSpLocks/>
            </p:cNvGrpSpPr>
            <p:nvPr/>
          </p:nvGrpSpPr>
          <p:grpSpPr bwMode="auto">
            <a:xfrm>
              <a:off x="1222" y="2626"/>
              <a:ext cx="1238" cy="518"/>
              <a:chOff x="1086" y="2674"/>
              <a:chExt cx="1238" cy="518"/>
            </a:xfrm>
          </p:grpSpPr>
          <p:grpSp>
            <p:nvGrpSpPr>
              <p:cNvPr id="119852" name="Group 86"/>
              <p:cNvGrpSpPr>
                <a:grpSpLocks/>
              </p:cNvGrpSpPr>
              <p:nvPr/>
            </p:nvGrpSpPr>
            <p:grpSpPr bwMode="auto">
              <a:xfrm>
                <a:off x="1355" y="2674"/>
                <a:ext cx="671" cy="274"/>
                <a:chOff x="1310" y="2719"/>
                <a:chExt cx="671" cy="274"/>
              </a:xfrm>
            </p:grpSpPr>
            <p:sp>
              <p:nvSpPr>
                <p:cNvPr id="119859" name="Oval 87"/>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sz="1600"/>
                </a:p>
              </p:txBody>
            </p:sp>
            <p:sp>
              <p:nvSpPr>
                <p:cNvPr id="119860"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模型</a:t>
                  </a:r>
                </a:p>
              </p:txBody>
            </p:sp>
          </p:grpSp>
          <p:grpSp>
            <p:nvGrpSpPr>
              <p:cNvPr id="119853" name="Group 89"/>
              <p:cNvGrpSpPr>
                <a:grpSpLocks/>
              </p:cNvGrpSpPr>
              <p:nvPr/>
            </p:nvGrpSpPr>
            <p:grpSpPr bwMode="auto">
              <a:xfrm>
                <a:off x="1086" y="2918"/>
                <a:ext cx="671" cy="274"/>
                <a:chOff x="1310" y="2719"/>
                <a:chExt cx="671" cy="274"/>
              </a:xfrm>
            </p:grpSpPr>
            <p:sp>
              <p:nvSpPr>
                <p:cNvPr id="119857" name="Oval 90"/>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sz="1600"/>
                </a:p>
              </p:txBody>
            </p:sp>
            <p:sp>
              <p:nvSpPr>
                <p:cNvPr id="119858"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语言</a:t>
                  </a:r>
                </a:p>
              </p:txBody>
            </p:sp>
          </p:grpSp>
          <p:grpSp>
            <p:nvGrpSpPr>
              <p:cNvPr id="119854" name="Group 92"/>
              <p:cNvGrpSpPr>
                <a:grpSpLocks/>
              </p:cNvGrpSpPr>
              <p:nvPr/>
            </p:nvGrpSpPr>
            <p:grpSpPr bwMode="auto">
              <a:xfrm>
                <a:off x="1653" y="2910"/>
                <a:ext cx="671" cy="274"/>
                <a:chOff x="1473" y="2901"/>
                <a:chExt cx="671" cy="274"/>
              </a:xfrm>
            </p:grpSpPr>
            <p:sp>
              <p:nvSpPr>
                <p:cNvPr id="119855" name="Oval 93"/>
                <p:cNvSpPr>
                  <a:spLocks noChangeArrowheads="1"/>
                </p:cNvSpPr>
                <p:nvPr/>
              </p:nvSpPr>
              <p:spPr bwMode="auto">
                <a:xfrm>
                  <a:off x="1523" y="2901"/>
                  <a:ext cx="571" cy="274"/>
                </a:xfrm>
                <a:prstGeom prst="ellipse">
                  <a:avLst/>
                </a:prstGeom>
                <a:solidFill>
                  <a:srgbClr val="CC0000"/>
                </a:solidFill>
                <a:ln w="9525">
                  <a:noFill/>
                  <a:round/>
                  <a:headEnd/>
                  <a:tailEnd/>
                </a:ln>
              </p:spPr>
              <p:txBody>
                <a:bodyPr wrap="none" anchor="ctr"/>
                <a:lstStyle/>
                <a:p>
                  <a:pPr eaLnBrk="1" hangingPunct="1"/>
                  <a:endParaRPr lang="zh-CN" altLang="en-US" sz="1600"/>
                </a:p>
              </p:txBody>
            </p:sp>
            <p:sp>
              <p:nvSpPr>
                <p:cNvPr id="119856" name="Text Box 84"/>
                <p:cNvSpPr txBox="1">
                  <a:spLocks noChangeArrowheads="1"/>
                </p:cNvSpPr>
                <p:nvPr/>
              </p:nvSpPr>
              <p:spPr bwMode="auto">
                <a:xfrm>
                  <a:off x="1473" y="2951"/>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协议</a:t>
                  </a:r>
                </a:p>
              </p:txBody>
            </p:sp>
          </p:grpSp>
        </p:grpSp>
        <p:grpSp>
          <p:nvGrpSpPr>
            <p:cNvPr id="119843" name="Group 95"/>
            <p:cNvGrpSpPr>
              <a:grpSpLocks/>
            </p:cNvGrpSpPr>
            <p:nvPr/>
          </p:nvGrpSpPr>
          <p:grpSpPr bwMode="auto">
            <a:xfrm>
              <a:off x="3719" y="2625"/>
              <a:ext cx="671" cy="274"/>
              <a:chOff x="1310" y="2719"/>
              <a:chExt cx="671" cy="274"/>
            </a:xfrm>
          </p:grpSpPr>
          <p:sp>
            <p:nvSpPr>
              <p:cNvPr id="119850" name="Oval 96"/>
              <p:cNvSpPr>
                <a:spLocks noChangeArrowheads="1"/>
              </p:cNvSpPr>
              <p:nvPr/>
            </p:nvSpPr>
            <p:spPr bwMode="auto">
              <a:xfrm>
                <a:off x="1360" y="2719"/>
                <a:ext cx="571" cy="274"/>
              </a:xfrm>
              <a:prstGeom prst="ellipse">
                <a:avLst/>
              </a:prstGeom>
              <a:solidFill>
                <a:srgbClr val="0000CC"/>
              </a:solidFill>
              <a:ln w="9525">
                <a:noFill/>
                <a:round/>
                <a:headEnd/>
                <a:tailEnd/>
              </a:ln>
            </p:spPr>
            <p:txBody>
              <a:bodyPr wrap="none" anchor="ctr"/>
              <a:lstStyle/>
              <a:p>
                <a:pPr eaLnBrk="1" hangingPunct="1"/>
                <a:endParaRPr lang="zh-CN" altLang="en-US" sz="1600"/>
              </a:p>
            </p:txBody>
          </p:sp>
          <p:sp>
            <p:nvSpPr>
              <p:cNvPr id="119851"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系统</a:t>
                </a:r>
              </a:p>
            </p:txBody>
          </p:sp>
        </p:grpSp>
        <p:grpSp>
          <p:nvGrpSpPr>
            <p:cNvPr id="119844" name="Group 98"/>
            <p:cNvGrpSpPr>
              <a:grpSpLocks/>
            </p:cNvGrpSpPr>
            <p:nvPr/>
          </p:nvGrpSpPr>
          <p:grpSpPr bwMode="auto">
            <a:xfrm>
              <a:off x="3450" y="2869"/>
              <a:ext cx="671" cy="274"/>
              <a:chOff x="1310" y="2719"/>
              <a:chExt cx="671" cy="274"/>
            </a:xfrm>
          </p:grpSpPr>
          <p:sp>
            <p:nvSpPr>
              <p:cNvPr id="119848" name="Oval 99"/>
              <p:cNvSpPr>
                <a:spLocks noChangeArrowheads="1"/>
              </p:cNvSpPr>
              <p:nvPr/>
            </p:nvSpPr>
            <p:spPr bwMode="auto">
              <a:xfrm>
                <a:off x="1360" y="2719"/>
                <a:ext cx="571" cy="274"/>
              </a:xfrm>
              <a:prstGeom prst="ellipse">
                <a:avLst/>
              </a:prstGeom>
              <a:solidFill>
                <a:srgbClr val="0000CC"/>
              </a:solidFill>
              <a:ln w="9525">
                <a:noFill/>
                <a:round/>
                <a:headEnd/>
                <a:tailEnd/>
              </a:ln>
            </p:spPr>
            <p:txBody>
              <a:bodyPr wrap="none" anchor="ctr"/>
              <a:lstStyle/>
              <a:p>
                <a:pPr eaLnBrk="1" hangingPunct="1"/>
                <a:endParaRPr lang="zh-CN" altLang="en-US" sz="1600"/>
              </a:p>
            </p:txBody>
          </p:sp>
          <p:sp>
            <p:nvSpPr>
              <p:cNvPr id="119849"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编译器</a:t>
                </a:r>
              </a:p>
            </p:txBody>
          </p:sp>
        </p:grpSp>
        <p:grpSp>
          <p:nvGrpSpPr>
            <p:cNvPr id="119845" name="Group 101"/>
            <p:cNvGrpSpPr>
              <a:grpSpLocks/>
            </p:cNvGrpSpPr>
            <p:nvPr/>
          </p:nvGrpSpPr>
          <p:grpSpPr bwMode="auto">
            <a:xfrm>
              <a:off x="4017" y="2850"/>
              <a:ext cx="671" cy="368"/>
              <a:chOff x="3881" y="2934"/>
              <a:chExt cx="671" cy="368"/>
            </a:xfrm>
          </p:grpSpPr>
          <p:sp>
            <p:nvSpPr>
              <p:cNvPr id="119846" name="Oval 102"/>
              <p:cNvSpPr>
                <a:spLocks noChangeArrowheads="1"/>
              </p:cNvSpPr>
              <p:nvPr/>
            </p:nvSpPr>
            <p:spPr bwMode="auto">
              <a:xfrm>
                <a:off x="3931" y="2941"/>
                <a:ext cx="571" cy="274"/>
              </a:xfrm>
              <a:prstGeom prst="ellipse">
                <a:avLst/>
              </a:prstGeom>
              <a:solidFill>
                <a:srgbClr val="0000CC"/>
              </a:solidFill>
              <a:ln w="9525">
                <a:noFill/>
                <a:round/>
                <a:headEnd/>
                <a:tailEnd/>
              </a:ln>
            </p:spPr>
            <p:txBody>
              <a:bodyPr wrap="none" anchor="ctr"/>
              <a:lstStyle/>
              <a:p>
                <a:pPr eaLnBrk="1" hangingPunct="1"/>
                <a:endParaRPr lang="zh-CN" altLang="en-US" sz="1600"/>
              </a:p>
            </p:txBody>
          </p:sp>
          <p:sp>
            <p:nvSpPr>
              <p:cNvPr id="119847" name="Text Box 84"/>
              <p:cNvSpPr txBox="1">
                <a:spLocks noChangeArrowheads="1"/>
              </p:cNvSpPr>
              <p:nvPr/>
            </p:nvSpPr>
            <p:spPr bwMode="auto">
              <a:xfrm>
                <a:off x="3881" y="2934"/>
                <a:ext cx="671" cy="368"/>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编解</a:t>
                </a:r>
              </a:p>
              <a:p>
                <a:pPr algn="ctr" eaLnBrk="1" hangingPunct="1"/>
                <a:r>
                  <a:rPr lang="zh-CN" altLang="en-US" sz="1600" b="1">
                    <a:solidFill>
                      <a:schemeClr val="bg1"/>
                    </a:solidFill>
                  </a:rPr>
                  <a:t>码器</a:t>
                </a:r>
              </a:p>
            </p:txBody>
          </p:sp>
        </p:gr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TreePicture"/>
          <p:cNvPicPr>
            <a:picLocks noChangeAspect="1" noChangeArrowheads="1"/>
          </p:cNvPicPr>
          <p:nvPr/>
        </p:nvPicPr>
        <p:blipFill>
          <a:blip r:embed="rId2" cstate="print"/>
          <a:srcRect/>
          <a:stretch>
            <a:fillRect/>
          </a:stretch>
        </p:blipFill>
        <p:spPr bwMode="auto">
          <a:xfrm>
            <a:off x="277813" y="1020763"/>
            <a:ext cx="8601075" cy="5837237"/>
          </a:xfrm>
          <a:prstGeom prst="rect">
            <a:avLst/>
          </a:prstGeom>
          <a:noFill/>
          <a:ln w="9525">
            <a:noFill/>
            <a:miter lim="800000"/>
            <a:headEnd/>
            <a:tailEnd/>
          </a:ln>
        </p:spPr>
      </p:pic>
      <p:pic>
        <p:nvPicPr>
          <p:cNvPr id="122883" name="Picture 3" descr="20121226双线式树"/>
          <p:cNvPicPr>
            <a:picLocks noChangeAspect="1" noChangeArrowheads="1"/>
          </p:cNvPicPr>
          <p:nvPr/>
        </p:nvPicPr>
        <p:blipFill>
          <a:blip r:embed="rId3" cstate="print"/>
          <a:srcRect/>
          <a:stretch>
            <a:fillRect/>
          </a:stretch>
        </p:blipFill>
        <p:spPr bwMode="auto">
          <a:xfrm>
            <a:off x="425450" y="1860550"/>
            <a:ext cx="8293100" cy="4279900"/>
          </a:xfrm>
          <a:prstGeom prst="rect">
            <a:avLst/>
          </a:prstGeom>
          <a:noFill/>
          <a:ln w="9525">
            <a:noFill/>
            <a:miter lim="800000"/>
            <a:headEnd/>
            <a:tailEnd/>
          </a:ln>
        </p:spPr>
      </p:pic>
      <p:sp>
        <p:nvSpPr>
          <p:cNvPr id="122884" name="Line 4"/>
          <p:cNvSpPr>
            <a:spLocks noChangeShapeType="1"/>
          </p:cNvSpPr>
          <p:nvPr/>
        </p:nvSpPr>
        <p:spPr bwMode="auto">
          <a:xfrm>
            <a:off x="558800" y="5334000"/>
            <a:ext cx="7981950" cy="0"/>
          </a:xfrm>
          <a:prstGeom prst="line">
            <a:avLst/>
          </a:prstGeom>
          <a:noFill/>
          <a:ln w="38100">
            <a:solidFill>
              <a:srgbClr val="FF0000"/>
            </a:solidFill>
            <a:round/>
            <a:headEnd/>
            <a:tailEnd/>
          </a:ln>
        </p:spPr>
        <p:txBody>
          <a:bodyPr/>
          <a:lstStyle/>
          <a:p>
            <a:endParaRPr lang="zh-CN" altLang="en-US"/>
          </a:p>
        </p:txBody>
      </p:sp>
      <p:grpSp>
        <p:nvGrpSpPr>
          <p:cNvPr id="122885" name="Group 5"/>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22886" name="Group 9"/>
          <p:cNvGrpSpPr>
            <a:grpSpLocks/>
          </p:cNvGrpSpPr>
          <p:nvPr/>
        </p:nvGrpSpPr>
        <p:grpSpPr bwMode="auto">
          <a:xfrm>
            <a:off x="4160838" y="5922963"/>
            <a:ext cx="912812"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5"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22887" name="Group 13"/>
          <p:cNvGrpSpPr>
            <a:grpSpLocks/>
          </p:cNvGrpSpPr>
          <p:nvPr/>
        </p:nvGrpSpPr>
        <p:grpSpPr bwMode="auto">
          <a:xfrm>
            <a:off x="3073400" y="5922963"/>
            <a:ext cx="912813" cy="855662"/>
            <a:chOff x="2380" y="1784"/>
            <a:chExt cx="1065" cy="965"/>
          </a:xfrm>
        </p:grpSpPr>
        <p:sp>
          <p:nvSpPr>
            <p:cNvPr id="2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6"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dirty="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641489" name="Text Box 17"/>
          <p:cNvSpPr txBox="1">
            <a:spLocks noChangeArrowheads="1"/>
          </p:cNvSpPr>
          <p:nvPr/>
        </p:nvSpPr>
        <p:spPr bwMode="auto">
          <a:xfrm>
            <a:off x="0" y="1592263"/>
            <a:ext cx="9144000" cy="4399218"/>
          </a:xfrm>
          <a:prstGeom prst="rect">
            <a:avLst/>
          </a:prstGeom>
          <a:solidFill>
            <a:schemeClr val="bg1">
              <a:alpha val="79999"/>
            </a:schemeClr>
          </a:solidFill>
          <a:ln w="9525">
            <a:noFill/>
            <a:miter lim="800000"/>
            <a:headEnd/>
            <a:tailEnd/>
          </a:ln>
        </p:spPr>
        <p:txBody>
          <a:bodyPr wrap="square">
            <a:spAutoFit/>
          </a:bodyPr>
          <a:lstStyle/>
          <a:p>
            <a:pPr eaLnBrk="1" hangingPunct="1">
              <a:lnSpc>
                <a:spcPct val="135000"/>
              </a:lnSpc>
              <a:buFont typeface="Wingdings" pitchFamily="2" charset="2"/>
              <a:buChar char="n"/>
            </a:pPr>
            <a:r>
              <a:rPr lang="en-US" altLang="zh-CN" dirty="0" smtClean="0"/>
              <a:t>0 </a:t>
            </a:r>
            <a:r>
              <a:rPr lang="zh-CN" altLang="en-US" dirty="0"/>
              <a:t>和 </a:t>
            </a:r>
            <a:r>
              <a:rPr lang="en-US" altLang="zh-CN" dirty="0" smtClean="0"/>
              <a:t>1</a:t>
            </a:r>
            <a:r>
              <a:rPr lang="zh-CN" altLang="en-US" dirty="0" smtClean="0"/>
              <a:t>思维</a:t>
            </a:r>
            <a:r>
              <a:rPr lang="en-US" altLang="zh-CN" dirty="0"/>
              <a:t>--</a:t>
            </a:r>
            <a:r>
              <a:rPr lang="zh-CN" altLang="en-US" dirty="0"/>
              <a:t>符号化</a:t>
            </a:r>
            <a:r>
              <a:rPr lang="en-US" altLang="zh-CN" dirty="0">
                <a:sym typeface="Wingdings" pitchFamily="2" charset="2"/>
              </a:rPr>
              <a:t></a:t>
            </a:r>
            <a:r>
              <a:rPr lang="zh-CN" altLang="en-US" dirty="0"/>
              <a:t>计算化</a:t>
            </a:r>
            <a:r>
              <a:rPr lang="en-US" altLang="zh-CN" dirty="0">
                <a:sym typeface="Wingdings" pitchFamily="2" charset="2"/>
              </a:rPr>
              <a:t></a:t>
            </a:r>
            <a:r>
              <a:rPr lang="zh-CN" altLang="en-US" dirty="0">
                <a:sym typeface="Wingdings" pitchFamily="2" charset="2"/>
              </a:rPr>
              <a:t>自动化</a:t>
            </a:r>
            <a:r>
              <a:rPr lang="zh-CN" altLang="en-US" dirty="0"/>
              <a:t>  </a:t>
            </a:r>
          </a:p>
          <a:p>
            <a:pPr eaLnBrk="1" hangingPunct="1">
              <a:lnSpc>
                <a:spcPct val="135000"/>
              </a:lnSpc>
              <a:buFont typeface="Wingdings" pitchFamily="2" charset="2"/>
              <a:buChar char="Ø"/>
            </a:pPr>
            <a:r>
              <a:rPr lang="en-US" altLang="zh-CN" dirty="0"/>
              <a:t>0</a:t>
            </a:r>
            <a:r>
              <a:rPr lang="zh-CN" altLang="en-US" dirty="0"/>
              <a:t>和</a:t>
            </a:r>
            <a:r>
              <a:rPr lang="en-US" altLang="zh-CN" dirty="0"/>
              <a:t>1</a:t>
            </a:r>
            <a:r>
              <a:rPr lang="zh-CN" altLang="en-US" dirty="0"/>
              <a:t>是实现任何计算的基础；社会</a:t>
            </a:r>
            <a:r>
              <a:rPr lang="en-US" altLang="zh-CN" dirty="0"/>
              <a:t>/</a:t>
            </a:r>
            <a:r>
              <a:rPr lang="zh-CN" altLang="en-US" dirty="0"/>
              <a:t>自然与计算融合的基本手段； </a:t>
            </a:r>
            <a:r>
              <a:rPr lang="en-US" altLang="zh-CN" dirty="0"/>
              <a:t>0</a:t>
            </a:r>
            <a:r>
              <a:rPr lang="zh-CN" altLang="en-US" dirty="0"/>
              <a:t>和</a:t>
            </a:r>
            <a:r>
              <a:rPr lang="en-US" altLang="zh-CN" dirty="0"/>
              <a:t>1</a:t>
            </a:r>
            <a:r>
              <a:rPr lang="zh-CN" altLang="en-US" dirty="0"/>
              <a:t>是连接硬件与软件的纽带；</a:t>
            </a:r>
            <a:r>
              <a:rPr lang="en-US" altLang="zh-CN" dirty="0"/>
              <a:t>0/1</a:t>
            </a:r>
            <a:r>
              <a:rPr lang="zh-CN" altLang="en-US" dirty="0"/>
              <a:t>是最基本的抽象与自动化机制。 </a:t>
            </a:r>
            <a:endParaRPr lang="en-US" altLang="zh-CN" dirty="0"/>
          </a:p>
          <a:p>
            <a:pPr eaLnBrk="1" hangingPunct="1">
              <a:lnSpc>
                <a:spcPct val="135000"/>
              </a:lnSpc>
              <a:buFont typeface="Wingdings" pitchFamily="2" charset="2"/>
              <a:buChar char="n"/>
            </a:pPr>
            <a:r>
              <a:rPr lang="zh-CN" altLang="en-US" dirty="0" smtClean="0"/>
              <a:t>程序思维</a:t>
            </a:r>
            <a:r>
              <a:rPr lang="en-US" altLang="zh-CN" dirty="0"/>
              <a:t>--</a:t>
            </a:r>
            <a:r>
              <a:rPr lang="zh-CN" altLang="en-US" dirty="0"/>
              <a:t>千变万化复杂功能的构造、表达与执行 </a:t>
            </a:r>
          </a:p>
          <a:p>
            <a:pPr eaLnBrk="1" hangingPunct="1">
              <a:lnSpc>
                <a:spcPct val="135000"/>
              </a:lnSpc>
              <a:buFont typeface="Wingdings" pitchFamily="2" charset="2"/>
              <a:buChar char="Ø"/>
            </a:pPr>
            <a:r>
              <a:rPr lang="zh-CN" altLang="en-US" dirty="0"/>
              <a:t>程序是基本动作</a:t>
            </a:r>
            <a:r>
              <a:rPr lang="en-US" altLang="zh-CN" dirty="0"/>
              <a:t>(</a:t>
            </a:r>
            <a:r>
              <a:rPr lang="zh-CN" altLang="en-US" dirty="0"/>
              <a:t>指令</a:t>
            </a:r>
            <a:r>
              <a:rPr lang="en-US" altLang="zh-CN" dirty="0"/>
              <a:t>)</a:t>
            </a:r>
            <a:r>
              <a:rPr lang="zh-CN" altLang="en-US" dirty="0"/>
              <a:t>的各种组合，是控制计算系统的基本手段</a:t>
            </a:r>
          </a:p>
          <a:p>
            <a:pPr eaLnBrk="1" hangingPunct="1">
              <a:lnSpc>
                <a:spcPct val="135000"/>
              </a:lnSpc>
              <a:buFont typeface="Wingdings" pitchFamily="2" charset="2"/>
              <a:buChar char="n"/>
            </a:pPr>
            <a:r>
              <a:rPr lang="zh-CN" altLang="en-US" dirty="0" smtClean="0"/>
              <a:t>递归思维</a:t>
            </a:r>
            <a:r>
              <a:rPr lang="en-US" altLang="zh-CN" dirty="0"/>
              <a:t>--</a:t>
            </a:r>
            <a:r>
              <a:rPr lang="zh-CN" altLang="en-US" dirty="0"/>
              <a:t>无限事物及重复过程的表达与执行方法</a:t>
            </a:r>
          </a:p>
          <a:p>
            <a:pPr eaLnBrk="1" hangingPunct="1">
              <a:lnSpc>
                <a:spcPct val="135000"/>
              </a:lnSpc>
              <a:buFont typeface="Wingdings" pitchFamily="2" charset="2"/>
              <a:buChar char="Ø"/>
            </a:pPr>
            <a:r>
              <a:rPr lang="zh-CN" altLang="en-US" dirty="0"/>
              <a:t>递归是最典型的构造程序的手段；递归函数是可计算函数的精确的数学描述；递归函数是研究计算学科理论问题的基础</a:t>
            </a:r>
          </a:p>
          <a:p>
            <a:pPr eaLnBrk="1" hangingPunct="1">
              <a:lnSpc>
                <a:spcPct val="115000"/>
              </a:lnSpc>
              <a:buFont typeface="Wingdings" pitchFamily="2" charset="2"/>
              <a:buChar char="Ø"/>
            </a:pPr>
            <a:endParaRPr lang="zh-CN" altLang="en-US" sz="2000" dirty="0"/>
          </a:p>
        </p:txBody>
      </p:sp>
      <p:sp>
        <p:nvSpPr>
          <p:cNvPr id="122889" name="Text Box 18"/>
          <p:cNvSpPr txBox="1">
            <a:spLocks noChangeArrowheads="1"/>
          </p:cNvSpPr>
          <p:nvPr/>
        </p:nvSpPr>
        <p:spPr bwMode="auto">
          <a:xfrm>
            <a:off x="209550" y="996950"/>
            <a:ext cx="6584950" cy="457200"/>
          </a:xfrm>
          <a:prstGeom prst="rect">
            <a:avLst/>
          </a:prstGeom>
          <a:noFill/>
          <a:ln w="9525">
            <a:noFill/>
            <a:miter lim="800000"/>
            <a:headEnd/>
            <a:tailEnd/>
          </a:ln>
        </p:spPr>
        <p:txBody>
          <a:bodyPr wrap="none">
            <a:spAutoFit/>
          </a:bodyPr>
          <a:lstStyle/>
          <a:p>
            <a:pPr eaLnBrk="1" hangingPunct="1"/>
            <a:r>
              <a:rPr lang="zh-CN" altLang="en-US">
                <a:ea typeface="华文中宋" pitchFamily="2" charset="-122"/>
              </a:rPr>
              <a:t>计算之树的第一个维度</a:t>
            </a:r>
            <a:r>
              <a:rPr lang="en-US" altLang="zh-CN">
                <a:latin typeface="华文中宋" pitchFamily="2" charset="-122"/>
                <a:ea typeface="华文中宋" pitchFamily="2" charset="-122"/>
              </a:rPr>
              <a:t>—</a:t>
            </a:r>
            <a:r>
              <a:rPr lang="zh-CN" altLang="en-US">
                <a:ea typeface="华文中宋" pitchFamily="2" charset="-122"/>
              </a:rPr>
              <a:t>计算技术的奠基性思维</a:t>
            </a:r>
            <a:endParaRPr lang="en-US" altLang="zh-CN">
              <a:ea typeface="华文中宋" pitchFamily="2" charset="-122"/>
            </a:endParaRPr>
          </a:p>
        </p:txBody>
      </p:sp>
      <p:sp>
        <p:nvSpPr>
          <p:cNvPr id="122890" name="Text Box 16"/>
          <p:cNvSpPr txBox="1">
            <a:spLocks noChangeArrowheads="1"/>
          </p:cNvSpPr>
          <p:nvPr/>
        </p:nvSpPr>
        <p:spPr bwMode="auto">
          <a:xfrm>
            <a:off x="250825" y="85725"/>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(1) </a:t>
            </a:r>
            <a:r>
              <a:rPr lang="zh-CN" altLang="en-US" sz="2000">
                <a:solidFill>
                  <a:srgbClr val="0000CC"/>
                </a:solidFill>
                <a:ea typeface="华文中宋" pitchFamily="2" charset="-122"/>
              </a:rPr>
              <a:t>奠基性的计算思维有哪些</a:t>
            </a:r>
            <a:r>
              <a:rPr lang="en-US" altLang="zh-CN" sz="2000">
                <a:solidFill>
                  <a:srgbClr val="0000CC"/>
                </a:solidFill>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41489">
                                            <p:txEl>
                                              <p:pRg st="2" end="2"/>
                                            </p:txEl>
                                          </p:spTgt>
                                        </p:tgtEl>
                                        <p:attrNameLst>
                                          <p:attrName>style.visibility</p:attrName>
                                        </p:attrNameLst>
                                      </p:cBhvr>
                                      <p:to>
                                        <p:strVal val="visible"/>
                                      </p:to>
                                    </p:set>
                                    <p:anim calcmode="lin" valueType="num">
                                      <p:cBhvr additive="base">
                                        <p:cTn id="7" dur="500" fill="hold"/>
                                        <p:tgtEl>
                                          <p:spTgt spid="164148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148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41489">
                                            <p:txEl>
                                              <p:pRg st="3" end="3"/>
                                            </p:txEl>
                                          </p:spTgt>
                                        </p:tgtEl>
                                        <p:attrNameLst>
                                          <p:attrName>style.visibility</p:attrName>
                                        </p:attrNameLst>
                                      </p:cBhvr>
                                      <p:to>
                                        <p:strVal val="visible"/>
                                      </p:to>
                                    </p:set>
                                    <p:anim calcmode="lin" valueType="num">
                                      <p:cBhvr additive="base">
                                        <p:cTn id="11" dur="500" fill="hold"/>
                                        <p:tgtEl>
                                          <p:spTgt spid="1641489">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414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641489">
                                            <p:txEl>
                                              <p:pRg st="4" end="4"/>
                                            </p:txEl>
                                          </p:spTgt>
                                        </p:tgtEl>
                                        <p:attrNameLst>
                                          <p:attrName>style.visibility</p:attrName>
                                        </p:attrNameLst>
                                      </p:cBhvr>
                                      <p:to>
                                        <p:strVal val="visible"/>
                                      </p:to>
                                    </p:set>
                                    <p:anim calcmode="lin" valueType="num">
                                      <p:cBhvr additive="base">
                                        <p:cTn id="17" dur="500" fill="hold"/>
                                        <p:tgtEl>
                                          <p:spTgt spid="164148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41489">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41489">
                                            <p:txEl>
                                              <p:pRg st="5" end="5"/>
                                            </p:txEl>
                                          </p:spTgt>
                                        </p:tgtEl>
                                        <p:attrNameLst>
                                          <p:attrName>style.visibility</p:attrName>
                                        </p:attrNameLst>
                                      </p:cBhvr>
                                      <p:to>
                                        <p:strVal val="visible"/>
                                      </p:to>
                                    </p:set>
                                    <p:anim calcmode="lin" valueType="num">
                                      <p:cBhvr additive="base">
                                        <p:cTn id="21" dur="500" fill="hold"/>
                                        <p:tgtEl>
                                          <p:spTgt spid="164148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4148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reeform 20"/>
          <p:cNvSpPr>
            <a:spLocks/>
          </p:cNvSpPr>
          <p:nvPr/>
        </p:nvSpPr>
        <p:spPr bwMode="invGray">
          <a:xfrm rot="5232193" flipH="1">
            <a:off x="3629025" y="455613"/>
            <a:ext cx="1190625" cy="8439150"/>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rot="10800000" vert="eaVert"/>
          <a:lstStyle/>
          <a:p>
            <a:endParaRPr lang="zh-CN" altLang="en-US"/>
          </a:p>
        </p:txBody>
      </p:sp>
      <p:grpSp>
        <p:nvGrpSpPr>
          <p:cNvPr id="3" name="Group 3"/>
          <p:cNvGrpSpPr>
            <a:grpSpLocks/>
          </p:cNvGrpSpPr>
          <p:nvPr/>
        </p:nvGrpSpPr>
        <p:grpSpPr bwMode="auto">
          <a:xfrm>
            <a:off x="1955800" y="5038725"/>
            <a:ext cx="3205163" cy="1743075"/>
            <a:chOff x="1232" y="3174"/>
            <a:chExt cx="2019" cy="1098"/>
          </a:xfrm>
        </p:grpSpPr>
        <p:grpSp>
          <p:nvGrpSpPr>
            <p:cNvPr id="125001" name="Group 4"/>
            <p:cNvGrpSpPr>
              <a:grpSpLocks/>
            </p:cNvGrpSpPr>
            <p:nvPr/>
          </p:nvGrpSpPr>
          <p:grpSpPr bwMode="auto">
            <a:xfrm>
              <a:off x="1232" y="3174"/>
              <a:ext cx="227" cy="227"/>
              <a:chOff x="1355" y="3452"/>
              <a:chExt cx="183" cy="172"/>
            </a:xfrm>
          </p:grpSpPr>
          <p:pic>
            <p:nvPicPr>
              <p:cNvPr id="125006" name="Picture 5" descr="circuler_1"/>
              <p:cNvPicPr>
                <a:picLocks noChangeAspect="1" noChangeArrowheads="1"/>
              </p:cNvPicPr>
              <p:nvPr/>
            </p:nvPicPr>
            <p:blipFill>
              <a:blip r:embed="rId2" cstate="print"/>
              <a:srcRect/>
              <a:stretch>
                <a:fillRect/>
              </a:stretch>
            </p:blipFill>
            <p:spPr bwMode="gray">
              <a:xfrm>
                <a:off x="1364" y="3452"/>
                <a:ext cx="174" cy="172"/>
              </a:xfrm>
              <a:prstGeom prst="rect">
                <a:avLst/>
              </a:prstGeom>
              <a:noFill/>
              <a:ln w="9525">
                <a:noFill/>
                <a:miter lim="800000"/>
                <a:headEnd/>
                <a:tailEnd/>
              </a:ln>
            </p:spPr>
          </p:pic>
          <p:sp>
            <p:nvSpPr>
              <p:cNvPr id="5"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eaLnBrk="1" hangingPunct="1">
                  <a:defRPr/>
                </a:pPr>
                <a:endParaRPr lang="zh-CN" altLang="en-US" sz="1800"/>
              </a:p>
            </p:txBody>
          </p:sp>
          <p:grpSp>
            <p:nvGrpSpPr>
              <p:cNvPr id="125010" name="Group 7"/>
              <p:cNvGrpSpPr>
                <a:grpSpLocks/>
              </p:cNvGrpSpPr>
              <p:nvPr/>
            </p:nvGrpSpPr>
            <p:grpSpPr bwMode="auto">
              <a:xfrm rot="-1297425" flipH="1" flipV="1">
                <a:off x="1377" y="3586"/>
                <a:ext cx="151" cy="37"/>
                <a:chOff x="2532" y="1051"/>
                <a:chExt cx="893" cy="246"/>
              </a:xfrm>
            </p:grpSpPr>
            <p:grpSp>
              <p:nvGrpSpPr>
                <p:cNvPr id="125012" name="Group 8"/>
                <p:cNvGrpSpPr>
                  <a:grpSpLocks/>
                </p:cNvGrpSpPr>
                <p:nvPr/>
              </p:nvGrpSpPr>
              <p:grpSpPr bwMode="auto">
                <a:xfrm>
                  <a:off x="2532" y="1051"/>
                  <a:ext cx="743" cy="185"/>
                  <a:chOff x="1565" y="2568"/>
                  <a:chExt cx="1118" cy="279"/>
                </a:xfrm>
              </p:grpSpPr>
              <p:sp>
                <p:nvSpPr>
                  <p:cNvPr id="125018"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19"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20"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21"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nvGrpSpPr>
                <p:cNvPr id="125013" name="Group 13"/>
                <p:cNvGrpSpPr>
                  <a:grpSpLocks/>
                </p:cNvGrpSpPr>
                <p:nvPr/>
              </p:nvGrpSpPr>
              <p:grpSpPr bwMode="auto">
                <a:xfrm rot="1353540">
                  <a:off x="2682" y="1111"/>
                  <a:ext cx="743" cy="186"/>
                  <a:chOff x="1565" y="2568"/>
                  <a:chExt cx="1118" cy="279"/>
                </a:xfrm>
              </p:grpSpPr>
              <p:sp>
                <p:nvSpPr>
                  <p:cNvPr id="125014"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15"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16"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17"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pic>
            <p:nvPicPr>
              <p:cNvPr id="125011" name="Picture 18" descr="light_shadow1"/>
              <p:cNvPicPr>
                <a:picLocks noChangeAspect="1" noChangeArrowheads="1"/>
              </p:cNvPicPr>
              <p:nvPr/>
            </p:nvPicPr>
            <p:blipFill>
              <a:blip r:embed="rId3" cstate="print"/>
              <a:srcRect t="23740"/>
              <a:stretch>
                <a:fillRect/>
              </a:stretch>
            </p:blipFill>
            <p:spPr bwMode="gray">
              <a:xfrm rot="-2569845">
                <a:off x="1355" y="3467"/>
                <a:ext cx="129" cy="84"/>
              </a:xfrm>
              <a:prstGeom prst="rect">
                <a:avLst/>
              </a:prstGeom>
              <a:noFill/>
              <a:ln w="9525">
                <a:noFill/>
                <a:miter lim="800000"/>
                <a:headEnd/>
                <a:tailEnd/>
              </a:ln>
            </p:spPr>
          </p:pic>
        </p:grpSp>
        <p:grpSp>
          <p:nvGrpSpPr>
            <p:cNvPr id="125002" name="Group 19"/>
            <p:cNvGrpSpPr>
              <a:grpSpLocks/>
            </p:cNvGrpSpPr>
            <p:nvPr/>
          </p:nvGrpSpPr>
          <p:grpSpPr bwMode="auto">
            <a:xfrm>
              <a:off x="1459" y="3192"/>
              <a:ext cx="907" cy="398"/>
              <a:chOff x="1763" y="2872"/>
              <a:chExt cx="907" cy="398"/>
            </a:xfrm>
          </p:grpSpPr>
          <p:sp>
            <p:nvSpPr>
              <p:cNvPr id="125004" name="AutoShape 64"/>
              <p:cNvSpPr>
                <a:spLocks noChangeArrowheads="1"/>
              </p:cNvSpPr>
              <p:nvPr/>
            </p:nvSpPr>
            <p:spPr bwMode="gray">
              <a:xfrm>
                <a:off x="1767" y="2872"/>
                <a:ext cx="903" cy="39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eaLnBrk="1" hangingPunct="1"/>
                <a:endParaRPr lang="zh-CN" altLang="en-US" sz="1800"/>
              </a:p>
            </p:txBody>
          </p:sp>
          <p:sp>
            <p:nvSpPr>
              <p:cNvPr id="125005" name="Text Box 67"/>
              <p:cNvSpPr txBox="1">
                <a:spLocks noChangeArrowheads="1"/>
              </p:cNvSpPr>
              <p:nvPr/>
            </p:nvSpPr>
            <p:spPr bwMode="white">
              <a:xfrm>
                <a:off x="1763" y="2934"/>
                <a:ext cx="861" cy="231"/>
              </a:xfrm>
              <a:prstGeom prst="rect">
                <a:avLst/>
              </a:prstGeom>
              <a:noFill/>
              <a:ln w="9525" algn="ctr">
                <a:noFill/>
                <a:miter lim="800000"/>
                <a:headEnd/>
                <a:tailEnd/>
              </a:ln>
            </p:spPr>
            <p:txBody>
              <a:bodyPr>
                <a:spAutoFit/>
              </a:bodyPr>
              <a:lstStyle/>
              <a:p>
                <a:pPr algn="ctr">
                  <a:spcBef>
                    <a:spcPct val="50000"/>
                  </a:spcBef>
                </a:pPr>
                <a:r>
                  <a:rPr lang="zh-CN" altLang="en-US" sz="1800" dirty="0">
                    <a:solidFill>
                      <a:srgbClr val="FFFFFF"/>
                    </a:solidFill>
                  </a:rPr>
                  <a:t>个人计算机</a:t>
                </a:r>
                <a:endParaRPr lang="en-US" altLang="zh-CN" sz="1800" dirty="0">
                  <a:solidFill>
                    <a:srgbClr val="FFFFFF"/>
                  </a:solidFill>
                </a:endParaRPr>
              </a:p>
            </p:txBody>
          </p:sp>
        </p:grpSp>
        <p:pic>
          <p:nvPicPr>
            <p:cNvPr id="125003" name="Picture 22" descr="个人计算机"/>
            <p:cNvPicPr>
              <a:picLocks noChangeAspect="1" noChangeArrowheads="1"/>
            </p:cNvPicPr>
            <p:nvPr/>
          </p:nvPicPr>
          <p:blipFill>
            <a:blip r:embed="rId4" cstate="print"/>
            <a:srcRect/>
            <a:stretch>
              <a:fillRect/>
            </a:stretch>
          </p:blipFill>
          <p:spPr bwMode="auto">
            <a:xfrm>
              <a:off x="1472" y="3614"/>
              <a:ext cx="1779" cy="658"/>
            </a:xfrm>
            <a:prstGeom prst="rect">
              <a:avLst/>
            </a:prstGeom>
            <a:noFill/>
            <a:ln w="9525">
              <a:noFill/>
              <a:miter lim="800000"/>
              <a:headEnd/>
              <a:tailEnd/>
            </a:ln>
          </p:spPr>
        </p:pic>
      </p:grpSp>
      <p:grpSp>
        <p:nvGrpSpPr>
          <p:cNvPr id="124932" name="Group 23"/>
          <p:cNvGrpSpPr>
            <a:grpSpLocks/>
          </p:cNvGrpSpPr>
          <p:nvPr/>
        </p:nvGrpSpPr>
        <p:grpSpPr bwMode="auto">
          <a:xfrm>
            <a:off x="252413" y="5245100"/>
            <a:ext cx="1724025" cy="1539875"/>
            <a:chOff x="159" y="3304"/>
            <a:chExt cx="1086" cy="970"/>
          </a:xfrm>
        </p:grpSpPr>
        <p:grpSp>
          <p:nvGrpSpPr>
            <p:cNvPr id="124980" name="Group 4"/>
            <p:cNvGrpSpPr>
              <a:grpSpLocks/>
            </p:cNvGrpSpPr>
            <p:nvPr/>
          </p:nvGrpSpPr>
          <p:grpSpPr bwMode="auto">
            <a:xfrm>
              <a:off x="159" y="3320"/>
              <a:ext cx="227" cy="227"/>
              <a:chOff x="1355" y="3452"/>
              <a:chExt cx="183" cy="172"/>
            </a:xfrm>
          </p:grpSpPr>
          <p:pic>
            <p:nvPicPr>
              <p:cNvPr id="124985" name="Picture 5" descr="circuler_1"/>
              <p:cNvPicPr>
                <a:picLocks noChangeAspect="1" noChangeArrowheads="1"/>
              </p:cNvPicPr>
              <p:nvPr/>
            </p:nvPicPr>
            <p:blipFill>
              <a:blip r:embed="rId2" cstate="print"/>
              <a:srcRect/>
              <a:stretch>
                <a:fillRect/>
              </a:stretch>
            </p:blipFill>
            <p:spPr bwMode="gray">
              <a:xfrm>
                <a:off x="1364" y="3452"/>
                <a:ext cx="174" cy="172"/>
              </a:xfrm>
              <a:prstGeom prst="rect">
                <a:avLst/>
              </a:prstGeom>
              <a:noFill/>
              <a:ln w="9525">
                <a:noFill/>
                <a:miter lim="800000"/>
                <a:headEnd/>
                <a:tailEnd/>
              </a:ln>
            </p:spPr>
          </p:pic>
          <p:sp>
            <p:nvSpPr>
              <p:cNvPr id="4"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eaLnBrk="1" hangingPunct="1">
                  <a:defRPr/>
                </a:pPr>
                <a:endParaRPr lang="zh-CN" altLang="en-US" sz="1800"/>
              </a:p>
            </p:txBody>
          </p:sp>
          <p:grpSp>
            <p:nvGrpSpPr>
              <p:cNvPr id="124989" name="Group 7"/>
              <p:cNvGrpSpPr>
                <a:grpSpLocks/>
              </p:cNvGrpSpPr>
              <p:nvPr/>
            </p:nvGrpSpPr>
            <p:grpSpPr bwMode="auto">
              <a:xfrm rot="-1297425" flipH="1" flipV="1">
                <a:off x="1377" y="3586"/>
                <a:ext cx="151" cy="37"/>
                <a:chOff x="2532" y="1051"/>
                <a:chExt cx="893" cy="246"/>
              </a:xfrm>
            </p:grpSpPr>
            <p:grpSp>
              <p:nvGrpSpPr>
                <p:cNvPr id="124991" name="Group 8"/>
                <p:cNvGrpSpPr>
                  <a:grpSpLocks/>
                </p:cNvGrpSpPr>
                <p:nvPr/>
              </p:nvGrpSpPr>
              <p:grpSpPr bwMode="auto">
                <a:xfrm>
                  <a:off x="2532" y="1051"/>
                  <a:ext cx="743" cy="185"/>
                  <a:chOff x="1565" y="2568"/>
                  <a:chExt cx="1118" cy="279"/>
                </a:xfrm>
              </p:grpSpPr>
              <p:sp>
                <p:nvSpPr>
                  <p:cNvPr id="124997"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98"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99"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5000"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nvGrpSpPr>
                <p:cNvPr id="124992" name="Group 13"/>
                <p:cNvGrpSpPr>
                  <a:grpSpLocks/>
                </p:cNvGrpSpPr>
                <p:nvPr/>
              </p:nvGrpSpPr>
              <p:grpSpPr bwMode="auto">
                <a:xfrm rot="1353540">
                  <a:off x="2682" y="1111"/>
                  <a:ext cx="743" cy="186"/>
                  <a:chOff x="1565" y="2568"/>
                  <a:chExt cx="1118" cy="279"/>
                </a:xfrm>
              </p:grpSpPr>
              <p:sp>
                <p:nvSpPr>
                  <p:cNvPr id="124993"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94"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95"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96"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pic>
            <p:nvPicPr>
              <p:cNvPr id="124990" name="Picture 18" descr="light_shadow1"/>
              <p:cNvPicPr>
                <a:picLocks noChangeAspect="1" noChangeArrowheads="1"/>
              </p:cNvPicPr>
              <p:nvPr/>
            </p:nvPicPr>
            <p:blipFill>
              <a:blip r:embed="rId3" cstate="print"/>
              <a:srcRect t="23740"/>
              <a:stretch>
                <a:fillRect/>
              </a:stretch>
            </p:blipFill>
            <p:spPr bwMode="gray">
              <a:xfrm rot="-2569845">
                <a:off x="1355" y="3467"/>
                <a:ext cx="129" cy="84"/>
              </a:xfrm>
              <a:prstGeom prst="rect">
                <a:avLst/>
              </a:prstGeom>
              <a:noFill/>
              <a:ln w="9525">
                <a:noFill/>
                <a:miter lim="800000"/>
                <a:headEnd/>
                <a:tailEnd/>
              </a:ln>
            </p:spPr>
          </p:pic>
        </p:grpSp>
        <p:grpSp>
          <p:nvGrpSpPr>
            <p:cNvPr id="124981" name="Group 39"/>
            <p:cNvGrpSpPr>
              <a:grpSpLocks/>
            </p:cNvGrpSpPr>
            <p:nvPr/>
          </p:nvGrpSpPr>
          <p:grpSpPr bwMode="auto">
            <a:xfrm>
              <a:off x="367" y="3304"/>
              <a:ext cx="811" cy="408"/>
              <a:chOff x="671" y="2984"/>
              <a:chExt cx="811" cy="408"/>
            </a:xfrm>
          </p:grpSpPr>
          <p:sp>
            <p:nvSpPr>
              <p:cNvPr id="124983" name="AutoShape 64"/>
              <p:cNvSpPr>
                <a:spLocks noChangeArrowheads="1"/>
              </p:cNvSpPr>
              <p:nvPr/>
            </p:nvSpPr>
            <p:spPr bwMode="gray">
              <a:xfrm>
                <a:off x="694" y="2984"/>
                <a:ext cx="754" cy="408"/>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eaLnBrk="1" hangingPunct="1"/>
                <a:endParaRPr lang="zh-CN" altLang="en-US" sz="1800"/>
              </a:p>
            </p:txBody>
          </p:sp>
          <p:sp>
            <p:nvSpPr>
              <p:cNvPr id="124984" name="Text Box 67"/>
              <p:cNvSpPr txBox="1">
                <a:spLocks noChangeArrowheads="1"/>
              </p:cNvSpPr>
              <p:nvPr/>
            </p:nvSpPr>
            <p:spPr bwMode="white">
              <a:xfrm>
                <a:off x="671" y="2987"/>
                <a:ext cx="811" cy="404"/>
              </a:xfrm>
              <a:prstGeom prst="rect">
                <a:avLst/>
              </a:prstGeom>
              <a:noFill/>
              <a:ln w="9525" algn="ctr">
                <a:noFill/>
                <a:miter lim="800000"/>
                <a:headEnd/>
                <a:tailEnd/>
              </a:ln>
            </p:spPr>
            <p:txBody>
              <a:bodyPr>
                <a:spAutoFit/>
              </a:bodyPr>
              <a:lstStyle/>
              <a:p>
                <a:pPr algn="ctr">
                  <a:spcBef>
                    <a:spcPct val="50000"/>
                  </a:spcBef>
                </a:pPr>
                <a:r>
                  <a:rPr lang="zh-CN" altLang="en-US" sz="1800" dirty="0">
                    <a:solidFill>
                      <a:srgbClr val="FFFFFF"/>
                    </a:solidFill>
                  </a:rPr>
                  <a:t>冯</a:t>
                </a:r>
                <a:r>
                  <a:rPr lang="en-US" altLang="zh-CN" sz="1800" dirty="0">
                    <a:solidFill>
                      <a:srgbClr val="FFFFFF"/>
                    </a:solidFill>
                  </a:rPr>
                  <a:t>.</a:t>
                </a:r>
                <a:r>
                  <a:rPr lang="zh-CN" altLang="en-US" sz="1800" dirty="0">
                    <a:solidFill>
                      <a:srgbClr val="FFFFFF"/>
                    </a:solidFill>
                  </a:rPr>
                  <a:t>诺依曼计算机</a:t>
                </a:r>
              </a:p>
            </p:txBody>
          </p:sp>
        </p:grpSp>
        <p:pic>
          <p:nvPicPr>
            <p:cNvPr id="124982" name="Picture 42" descr="冯诺依曼计算机"/>
            <p:cNvPicPr>
              <a:picLocks noChangeAspect="1" noChangeArrowheads="1"/>
            </p:cNvPicPr>
            <p:nvPr/>
          </p:nvPicPr>
          <p:blipFill>
            <a:blip r:embed="rId5" cstate="print"/>
            <a:srcRect/>
            <a:stretch>
              <a:fillRect/>
            </a:stretch>
          </p:blipFill>
          <p:spPr bwMode="auto">
            <a:xfrm>
              <a:off x="224" y="3746"/>
              <a:ext cx="1021" cy="528"/>
            </a:xfrm>
            <a:prstGeom prst="rect">
              <a:avLst/>
            </a:prstGeom>
            <a:noFill/>
            <a:ln w="9525">
              <a:noFill/>
              <a:miter lim="800000"/>
              <a:headEnd/>
              <a:tailEnd/>
            </a:ln>
          </p:spPr>
        </p:pic>
      </p:grpSp>
      <p:grpSp>
        <p:nvGrpSpPr>
          <p:cNvPr id="17" name="Group 43"/>
          <p:cNvGrpSpPr>
            <a:grpSpLocks/>
          </p:cNvGrpSpPr>
          <p:nvPr/>
        </p:nvGrpSpPr>
        <p:grpSpPr bwMode="auto">
          <a:xfrm>
            <a:off x="5081588" y="939800"/>
            <a:ext cx="3232150" cy="3992563"/>
            <a:chOff x="3183" y="509"/>
            <a:chExt cx="2036" cy="2571"/>
          </a:xfrm>
        </p:grpSpPr>
        <p:grpSp>
          <p:nvGrpSpPr>
            <p:cNvPr id="124959" name="Group 4"/>
            <p:cNvGrpSpPr>
              <a:grpSpLocks/>
            </p:cNvGrpSpPr>
            <p:nvPr/>
          </p:nvGrpSpPr>
          <p:grpSpPr bwMode="auto">
            <a:xfrm>
              <a:off x="3519" y="2853"/>
              <a:ext cx="227" cy="227"/>
              <a:chOff x="1355" y="3452"/>
              <a:chExt cx="183" cy="172"/>
            </a:xfrm>
          </p:grpSpPr>
          <p:pic>
            <p:nvPicPr>
              <p:cNvPr id="124964" name="Picture 5" descr="circuler_1"/>
              <p:cNvPicPr>
                <a:picLocks noChangeAspect="1" noChangeArrowheads="1"/>
              </p:cNvPicPr>
              <p:nvPr/>
            </p:nvPicPr>
            <p:blipFill>
              <a:blip r:embed="rId2" cstate="print"/>
              <a:srcRect/>
              <a:stretch>
                <a:fillRect/>
              </a:stretch>
            </p:blipFill>
            <p:spPr bwMode="gray">
              <a:xfrm>
                <a:off x="1364" y="3452"/>
                <a:ext cx="174" cy="172"/>
              </a:xfrm>
              <a:prstGeom prst="rect">
                <a:avLst/>
              </a:prstGeom>
              <a:noFill/>
              <a:ln w="9525">
                <a:noFill/>
                <a:miter lim="800000"/>
                <a:headEnd/>
                <a:tailEnd/>
              </a:ln>
            </p:spPr>
          </p:pic>
          <p:sp>
            <p:nvSpPr>
              <p:cNvPr id="2"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eaLnBrk="1" hangingPunct="1">
                  <a:defRPr/>
                </a:pPr>
                <a:endParaRPr lang="zh-CN" altLang="en-US" sz="1800"/>
              </a:p>
            </p:txBody>
          </p:sp>
          <p:grpSp>
            <p:nvGrpSpPr>
              <p:cNvPr id="124968" name="Group 7"/>
              <p:cNvGrpSpPr>
                <a:grpSpLocks/>
              </p:cNvGrpSpPr>
              <p:nvPr/>
            </p:nvGrpSpPr>
            <p:grpSpPr bwMode="auto">
              <a:xfrm rot="-1297425" flipH="1" flipV="1">
                <a:off x="1377" y="3586"/>
                <a:ext cx="151" cy="37"/>
                <a:chOff x="2532" y="1051"/>
                <a:chExt cx="893" cy="246"/>
              </a:xfrm>
            </p:grpSpPr>
            <p:grpSp>
              <p:nvGrpSpPr>
                <p:cNvPr id="124970" name="Group 8"/>
                <p:cNvGrpSpPr>
                  <a:grpSpLocks/>
                </p:cNvGrpSpPr>
                <p:nvPr/>
              </p:nvGrpSpPr>
              <p:grpSpPr bwMode="auto">
                <a:xfrm>
                  <a:off x="2532" y="1051"/>
                  <a:ext cx="743" cy="185"/>
                  <a:chOff x="1565" y="2568"/>
                  <a:chExt cx="1118" cy="279"/>
                </a:xfrm>
              </p:grpSpPr>
              <p:sp>
                <p:nvSpPr>
                  <p:cNvPr id="124976"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7"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8"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9"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nvGrpSpPr>
                <p:cNvPr id="124971" name="Group 13"/>
                <p:cNvGrpSpPr>
                  <a:grpSpLocks/>
                </p:cNvGrpSpPr>
                <p:nvPr/>
              </p:nvGrpSpPr>
              <p:grpSpPr bwMode="auto">
                <a:xfrm rot="1353540">
                  <a:off x="2682" y="1111"/>
                  <a:ext cx="743" cy="186"/>
                  <a:chOff x="1565" y="2568"/>
                  <a:chExt cx="1118" cy="279"/>
                </a:xfrm>
              </p:grpSpPr>
              <p:sp>
                <p:nvSpPr>
                  <p:cNvPr id="124972"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3"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4"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75"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pic>
            <p:nvPicPr>
              <p:cNvPr id="124969" name="Picture 18" descr="light_shadow1"/>
              <p:cNvPicPr>
                <a:picLocks noChangeAspect="1" noChangeArrowheads="1"/>
              </p:cNvPicPr>
              <p:nvPr/>
            </p:nvPicPr>
            <p:blipFill>
              <a:blip r:embed="rId3" cstate="print"/>
              <a:srcRect t="23740"/>
              <a:stretch>
                <a:fillRect/>
              </a:stretch>
            </p:blipFill>
            <p:spPr bwMode="gray">
              <a:xfrm rot="-2569845">
                <a:off x="1355" y="3467"/>
                <a:ext cx="129" cy="84"/>
              </a:xfrm>
              <a:prstGeom prst="rect">
                <a:avLst/>
              </a:prstGeom>
              <a:noFill/>
              <a:ln w="9525">
                <a:noFill/>
                <a:miter lim="800000"/>
                <a:headEnd/>
                <a:tailEnd/>
              </a:ln>
            </p:spPr>
          </p:pic>
        </p:grpSp>
        <p:grpSp>
          <p:nvGrpSpPr>
            <p:cNvPr id="124960" name="Group 59"/>
            <p:cNvGrpSpPr>
              <a:grpSpLocks/>
            </p:cNvGrpSpPr>
            <p:nvPr/>
          </p:nvGrpSpPr>
          <p:grpSpPr bwMode="auto">
            <a:xfrm>
              <a:off x="3746" y="2562"/>
              <a:ext cx="764" cy="459"/>
              <a:chOff x="4010" y="2210"/>
              <a:chExt cx="764" cy="459"/>
            </a:xfrm>
          </p:grpSpPr>
          <p:sp>
            <p:nvSpPr>
              <p:cNvPr id="124962" name="AutoShape 64"/>
              <p:cNvSpPr>
                <a:spLocks noChangeArrowheads="1"/>
              </p:cNvSpPr>
              <p:nvPr/>
            </p:nvSpPr>
            <p:spPr bwMode="gray">
              <a:xfrm>
                <a:off x="4010" y="2210"/>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eaLnBrk="1" hangingPunct="1"/>
                <a:endParaRPr lang="zh-CN" altLang="en-US" sz="1800"/>
              </a:p>
            </p:txBody>
          </p:sp>
          <p:sp>
            <p:nvSpPr>
              <p:cNvPr id="124963" name="Text Box 67"/>
              <p:cNvSpPr txBox="1">
                <a:spLocks noChangeArrowheads="1"/>
              </p:cNvSpPr>
              <p:nvPr/>
            </p:nvSpPr>
            <p:spPr bwMode="white">
              <a:xfrm>
                <a:off x="4027" y="2232"/>
                <a:ext cx="672" cy="413"/>
              </a:xfrm>
              <a:prstGeom prst="rect">
                <a:avLst/>
              </a:prstGeom>
              <a:noFill/>
              <a:ln w="9525" algn="ctr">
                <a:noFill/>
                <a:miter lim="800000"/>
                <a:headEnd/>
                <a:tailEnd/>
              </a:ln>
            </p:spPr>
            <p:txBody>
              <a:bodyPr>
                <a:spAutoFit/>
              </a:bodyPr>
              <a:lstStyle/>
              <a:p>
                <a:pPr algn="ctr">
                  <a:spcBef>
                    <a:spcPct val="50000"/>
                  </a:spcBef>
                </a:pPr>
                <a:r>
                  <a:rPr lang="zh-CN" altLang="en-US" sz="1800" dirty="0">
                    <a:solidFill>
                      <a:srgbClr val="FFFFFF"/>
                    </a:solidFill>
                  </a:rPr>
                  <a:t>云计算环境</a:t>
                </a:r>
              </a:p>
            </p:txBody>
          </p:sp>
        </p:grpSp>
        <p:pic>
          <p:nvPicPr>
            <p:cNvPr id="124961" name="Picture 62" descr="云计算"/>
            <p:cNvPicPr>
              <a:picLocks noChangeAspect="1" noChangeArrowheads="1"/>
            </p:cNvPicPr>
            <p:nvPr/>
          </p:nvPicPr>
          <p:blipFill>
            <a:blip r:embed="rId6" cstate="print"/>
            <a:srcRect/>
            <a:stretch>
              <a:fillRect/>
            </a:stretch>
          </p:blipFill>
          <p:spPr bwMode="auto">
            <a:xfrm>
              <a:off x="3183" y="509"/>
              <a:ext cx="2036" cy="2094"/>
            </a:xfrm>
            <a:prstGeom prst="rect">
              <a:avLst/>
            </a:prstGeom>
            <a:noFill/>
            <a:ln w="9525">
              <a:noFill/>
              <a:miter lim="800000"/>
              <a:headEnd/>
              <a:tailEnd/>
            </a:ln>
          </p:spPr>
        </p:pic>
      </p:grpSp>
      <p:grpSp>
        <p:nvGrpSpPr>
          <p:cNvPr id="23" name="Group 63"/>
          <p:cNvGrpSpPr>
            <a:grpSpLocks/>
          </p:cNvGrpSpPr>
          <p:nvPr/>
        </p:nvGrpSpPr>
        <p:grpSpPr bwMode="auto">
          <a:xfrm>
            <a:off x="1516063" y="1606550"/>
            <a:ext cx="3906837" cy="3636963"/>
            <a:chOff x="851" y="996"/>
            <a:chExt cx="2461" cy="2291"/>
          </a:xfrm>
        </p:grpSpPr>
        <p:grpSp>
          <p:nvGrpSpPr>
            <p:cNvPr id="124938" name="Group 4"/>
            <p:cNvGrpSpPr>
              <a:grpSpLocks/>
            </p:cNvGrpSpPr>
            <p:nvPr/>
          </p:nvGrpSpPr>
          <p:grpSpPr bwMode="auto">
            <a:xfrm>
              <a:off x="2323" y="3046"/>
              <a:ext cx="227" cy="227"/>
              <a:chOff x="1355" y="3452"/>
              <a:chExt cx="183" cy="172"/>
            </a:xfrm>
          </p:grpSpPr>
          <p:pic>
            <p:nvPicPr>
              <p:cNvPr id="124943" name="Picture 5" descr="circuler_1"/>
              <p:cNvPicPr>
                <a:picLocks noChangeAspect="1" noChangeArrowheads="1"/>
              </p:cNvPicPr>
              <p:nvPr/>
            </p:nvPicPr>
            <p:blipFill>
              <a:blip r:embed="rId2" cstate="print"/>
              <a:srcRect/>
              <a:stretch>
                <a:fillRect/>
              </a:stretch>
            </p:blipFill>
            <p:spPr bwMode="gray">
              <a:xfrm>
                <a:off x="1364" y="3452"/>
                <a:ext cx="174" cy="172"/>
              </a:xfrm>
              <a:prstGeom prst="rect">
                <a:avLst/>
              </a:prstGeom>
              <a:noFill/>
              <a:ln w="9525">
                <a:noFill/>
                <a:miter lim="800000"/>
                <a:headEnd/>
                <a:tailEnd/>
              </a:ln>
            </p:spPr>
          </p:pic>
          <p:sp>
            <p:nvSpPr>
              <p:cNvPr id="212998" name="Oval 6"/>
              <p:cNvSpPr>
                <a:spLocks noChangeArrowheads="1"/>
              </p:cNvSpPr>
              <p:nvPr/>
            </p:nvSpPr>
            <p:spPr bwMode="gray">
              <a:xfrm>
                <a:off x="1364" y="3452"/>
                <a:ext cx="173" cy="172"/>
              </a:xfrm>
              <a:prstGeom prst="ellipse">
                <a:avLst/>
              </a:prstGeom>
              <a:gradFill rotWithShape="1">
                <a:gsLst>
                  <a:gs pos="0">
                    <a:srgbClr val="000000"/>
                  </a:gs>
                  <a:gs pos="50000">
                    <a:srgbClr val="1F497D">
                      <a:alpha val="50000"/>
                    </a:srgbClr>
                  </a:gs>
                  <a:gs pos="100000">
                    <a:srgbClr val="000000"/>
                  </a:gs>
                </a:gsLst>
                <a:lin ang="5400000" scaled="1"/>
              </a:gradFill>
              <a:ln w="9525" algn="ctr">
                <a:noFill/>
                <a:round/>
                <a:headEnd/>
                <a:tailEnd/>
              </a:ln>
            </p:spPr>
            <p:txBody>
              <a:bodyPr wrap="none" anchor="ctr"/>
              <a:lstStyle/>
              <a:p>
                <a:pPr algn="ctr" eaLnBrk="1" hangingPunct="1">
                  <a:defRPr/>
                </a:pPr>
                <a:endParaRPr lang="zh-CN" altLang="en-US" sz="1800"/>
              </a:p>
            </p:txBody>
          </p:sp>
          <p:grpSp>
            <p:nvGrpSpPr>
              <p:cNvPr id="124947" name="Group 7"/>
              <p:cNvGrpSpPr>
                <a:grpSpLocks/>
              </p:cNvGrpSpPr>
              <p:nvPr/>
            </p:nvGrpSpPr>
            <p:grpSpPr bwMode="auto">
              <a:xfrm rot="-1297425" flipH="1" flipV="1">
                <a:off x="1377" y="3586"/>
                <a:ext cx="151" cy="37"/>
                <a:chOff x="2532" y="1051"/>
                <a:chExt cx="893" cy="246"/>
              </a:xfrm>
            </p:grpSpPr>
            <p:grpSp>
              <p:nvGrpSpPr>
                <p:cNvPr id="124949" name="Group 8"/>
                <p:cNvGrpSpPr>
                  <a:grpSpLocks/>
                </p:cNvGrpSpPr>
                <p:nvPr/>
              </p:nvGrpSpPr>
              <p:grpSpPr bwMode="auto">
                <a:xfrm>
                  <a:off x="2532" y="1051"/>
                  <a:ext cx="743" cy="185"/>
                  <a:chOff x="1565" y="2568"/>
                  <a:chExt cx="1118" cy="279"/>
                </a:xfrm>
              </p:grpSpPr>
              <p:sp>
                <p:nvSpPr>
                  <p:cNvPr id="124955" name="AutoShape 9"/>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6" name="AutoShape 10"/>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7" name="AutoShape 11"/>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8" name="AutoShape 12"/>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nvGrpSpPr>
                <p:cNvPr id="124950" name="Group 13"/>
                <p:cNvGrpSpPr>
                  <a:grpSpLocks/>
                </p:cNvGrpSpPr>
                <p:nvPr/>
              </p:nvGrpSpPr>
              <p:grpSpPr bwMode="auto">
                <a:xfrm rot="1353540">
                  <a:off x="2682" y="1111"/>
                  <a:ext cx="743" cy="186"/>
                  <a:chOff x="1565" y="2568"/>
                  <a:chExt cx="1118" cy="279"/>
                </a:xfrm>
              </p:grpSpPr>
              <p:sp>
                <p:nvSpPr>
                  <p:cNvPr id="124951" name="AutoShape 14"/>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2" name="AutoShape 15"/>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3" name="AutoShape 16"/>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sp>
                <p:nvSpPr>
                  <p:cNvPr id="124954" name="AutoShape 17"/>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rot="10800000" wrap="none" anchor="ctr"/>
                  <a:lstStyle/>
                  <a:p>
                    <a:pPr algn="ctr" eaLnBrk="1" hangingPunct="1"/>
                    <a:endParaRPr lang="zh-CN" altLang="en-US" sz="1800"/>
                  </a:p>
                </p:txBody>
              </p:sp>
            </p:grpSp>
          </p:grpSp>
          <p:pic>
            <p:nvPicPr>
              <p:cNvPr id="124948" name="Picture 18" descr="light_shadow1"/>
              <p:cNvPicPr>
                <a:picLocks noChangeAspect="1" noChangeArrowheads="1"/>
              </p:cNvPicPr>
              <p:nvPr/>
            </p:nvPicPr>
            <p:blipFill>
              <a:blip r:embed="rId3" cstate="print"/>
              <a:srcRect t="23740"/>
              <a:stretch>
                <a:fillRect/>
              </a:stretch>
            </p:blipFill>
            <p:spPr bwMode="gray">
              <a:xfrm rot="-2569845">
                <a:off x="1355" y="3467"/>
                <a:ext cx="129" cy="84"/>
              </a:xfrm>
              <a:prstGeom prst="rect">
                <a:avLst/>
              </a:prstGeom>
              <a:noFill/>
              <a:ln w="9525">
                <a:noFill/>
                <a:miter lim="800000"/>
                <a:headEnd/>
                <a:tailEnd/>
              </a:ln>
            </p:spPr>
          </p:pic>
        </p:grpSp>
        <p:grpSp>
          <p:nvGrpSpPr>
            <p:cNvPr id="124939" name="Group 79"/>
            <p:cNvGrpSpPr>
              <a:grpSpLocks/>
            </p:cNvGrpSpPr>
            <p:nvPr/>
          </p:nvGrpSpPr>
          <p:grpSpPr bwMode="auto">
            <a:xfrm>
              <a:off x="2548" y="2828"/>
              <a:ext cx="764" cy="459"/>
              <a:chOff x="2852" y="2508"/>
              <a:chExt cx="764" cy="459"/>
            </a:xfrm>
          </p:grpSpPr>
          <p:sp>
            <p:nvSpPr>
              <p:cNvPr id="124941" name="AutoShape 64"/>
              <p:cNvSpPr>
                <a:spLocks noChangeArrowheads="1"/>
              </p:cNvSpPr>
              <p:nvPr/>
            </p:nvSpPr>
            <p:spPr bwMode="gray">
              <a:xfrm>
                <a:off x="2852" y="2508"/>
                <a:ext cx="764" cy="459"/>
              </a:xfrm>
              <a:prstGeom prst="roundRect">
                <a:avLst>
                  <a:gd name="adj" fmla="val 22815"/>
                </a:avLst>
              </a:prstGeom>
              <a:solidFill>
                <a:srgbClr val="FF0000"/>
              </a:solidFill>
              <a:ln w="12700" algn="ctr">
                <a:solidFill>
                  <a:srgbClr val="080808"/>
                </a:solidFill>
                <a:round/>
                <a:headEnd/>
                <a:tailEnd/>
              </a:ln>
              <a:effectLst>
                <a:outerShdw dist="28398" dir="6993903" algn="ctr" rotWithShape="0">
                  <a:srgbClr val="1C1C1C">
                    <a:alpha val="50000"/>
                  </a:srgbClr>
                </a:outerShdw>
              </a:effectLst>
            </p:spPr>
            <p:txBody>
              <a:bodyPr wrap="none" anchor="ctr"/>
              <a:lstStyle/>
              <a:p>
                <a:pPr algn="ctr" eaLnBrk="1" hangingPunct="1"/>
                <a:endParaRPr lang="zh-CN" altLang="en-US" sz="1800"/>
              </a:p>
            </p:txBody>
          </p:sp>
          <p:sp>
            <p:nvSpPr>
              <p:cNvPr id="124942" name="Text Box 67"/>
              <p:cNvSpPr txBox="1">
                <a:spLocks noChangeArrowheads="1"/>
              </p:cNvSpPr>
              <p:nvPr/>
            </p:nvSpPr>
            <p:spPr bwMode="white">
              <a:xfrm>
                <a:off x="2870" y="2546"/>
                <a:ext cx="726" cy="404"/>
              </a:xfrm>
              <a:prstGeom prst="rect">
                <a:avLst/>
              </a:prstGeom>
              <a:noFill/>
              <a:ln w="9525" algn="ctr">
                <a:noFill/>
                <a:miter lim="800000"/>
                <a:headEnd/>
                <a:tailEnd/>
              </a:ln>
            </p:spPr>
            <p:txBody>
              <a:bodyPr>
                <a:spAutoFit/>
              </a:bodyPr>
              <a:lstStyle/>
              <a:p>
                <a:pPr algn="ctr">
                  <a:spcBef>
                    <a:spcPct val="50000"/>
                  </a:spcBef>
                </a:pPr>
                <a:r>
                  <a:rPr lang="zh-CN" altLang="en-US" sz="1800" dirty="0">
                    <a:solidFill>
                      <a:srgbClr val="FFFFFF"/>
                    </a:solidFill>
                  </a:rPr>
                  <a:t>并行分布计算环境</a:t>
                </a:r>
              </a:p>
            </p:txBody>
          </p:sp>
        </p:grpSp>
        <p:pic>
          <p:nvPicPr>
            <p:cNvPr id="124940" name="Picture 82" descr="大型计算机"/>
            <p:cNvPicPr>
              <a:picLocks noChangeAspect="1" noChangeArrowheads="1"/>
            </p:cNvPicPr>
            <p:nvPr/>
          </p:nvPicPr>
          <p:blipFill>
            <a:blip r:embed="rId7" cstate="print"/>
            <a:srcRect/>
            <a:stretch>
              <a:fillRect/>
            </a:stretch>
          </p:blipFill>
          <p:spPr bwMode="auto">
            <a:xfrm>
              <a:off x="851" y="996"/>
              <a:ext cx="1801" cy="2046"/>
            </a:xfrm>
            <a:prstGeom prst="rect">
              <a:avLst/>
            </a:prstGeom>
            <a:noFill/>
            <a:ln w="9525">
              <a:noFill/>
              <a:miter lim="800000"/>
              <a:headEnd/>
              <a:tailEnd/>
            </a:ln>
          </p:spPr>
        </p:pic>
      </p:grpSp>
      <p:sp>
        <p:nvSpPr>
          <p:cNvPr id="124936" name="Text Box 16"/>
          <p:cNvSpPr txBox="1">
            <a:spLocks noChangeArrowheads="1"/>
          </p:cNvSpPr>
          <p:nvPr/>
        </p:nvSpPr>
        <p:spPr bwMode="auto">
          <a:xfrm>
            <a:off x="250825" y="85725"/>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dirty="0">
                <a:solidFill>
                  <a:srgbClr val="0000CC"/>
                </a:solidFill>
                <a:ea typeface="华文中宋" pitchFamily="2" charset="-122"/>
              </a:rPr>
              <a:t>大学计算思维教育空间</a:t>
            </a:r>
            <a:r>
              <a:rPr lang="en-US" altLang="zh-CN" sz="2000" dirty="0">
                <a:solidFill>
                  <a:srgbClr val="0000CC"/>
                </a:solidFill>
                <a:ea typeface="华文中宋" pitchFamily="2" charset="-122"/>
              </a:rPr>
              <a:t>—</a:t>
            </a:r>
            <a:r>
              <a:rPr lang="zh-CN" altLang="en-US" sz="2000" dirty="0">
                <a:solidFill>
                  <a:srgbClr val="0000CC"/>
                </a:solidFill>
                <a:ea typeface="华文中宋" pitchFamily="2" charset="-122"/>
              </a:rPr>
              <a:t>计算之树</a:t>
            </a:r>
            <a:r>
              <a:rPr lang="en-US" altLang="zh-CN" sz="2000" dirty="0">
                <a:solidFill>
                  <a:srgbClr val="0000CC"/>
                </a:solidFill>
                <a:ea typeface="华文中宋" pitchFamily="2" charset="-122"/>
              </a:rPr>
              <a:t>?</a:t>
            </a:r>
          </a:p>
          <a:p>
            <a:pPr eaLnBrk="1" hangingPunct="1">
              <a:lnSpc>
                <a:spcPct val="120000"/>
              </a:lnSpc>
            </a:pPr>
            <a:r>
              <a:rPr lang="en-US" altLang="zh-CN" sz="2000" dirty="0">
                <a:solidFill>
                  <a:srgbClr val="0000CC"/>
                </a:solidFill>
                <a:ea typeface="华文中宋" pitchFamily="2" charset="-122"/>
              </a:rPr>
              <a:t>(2) </a:t>
            </a:r>
            <a:r>
              <a:rPr lang="zh-CN" altLang="en-US" sz="2000" dirty="0">
                <a:solidFill>
                  <a:srgbClr val="0000CC"/>
                </a:solidFill>
                <a:ea typeface="华文中宋" pitchFamily="2" charset="-122"/>
              </a:rPr>
              <a:t>通用计算环境是如何演化的</a:t>
            </a:r>
            <a:r>
              <a:rPr lang="en-US" altLang="zh-CN" sz="2000" dirty="0">
                <a:solidFill>
                  <a:srgbClr val="0000CC"/>
                </a:solidFill>
                <a:ea typeface="华文中宋" pitchFamily="2" charset="-122"/>
              </a:rPr>
              <a:t>?</a:t>
            </a:r>
          </a:p>
        </p:txBody>
      </p:sp>
      <p:sp>
        <p:nvSpPr>
          <p:cNvPr id="124937" name="Text Box 85"/>
          <p:cNvSpPr txBox="1">
            <a:spLocks noChangeArrowheads="1"/>
          </p:cNvSpPr>
          <p:nvPr/>
        </p:nvSpPr>
        <p:spPr bwMode="auto">
          <a:xfrm>
            <a:off x="4787900" y="260350"/>
            <a:ext cx="3536950" cy="457200"/>
          </a:xfrm>
          <a:prstGeom prst="rect">
            <a:avLst/>
          </a:prstGeom>
          <a:noFill/>
          <a:ln w="9525">
            <a:noFill/>
            <a:miter lim="800000"/>
            <a:headEnd/>
            <a:tailEnd/>
          </a:ln>
        </p:spPr>
        <p:txBody>
          <a:bodyPr wrap="none">
            <a:spAutoFit/>
          </a:bodyPr>
          <a:lstStyle/>
          <a:p>
            <a:pPr eaLnBrk="1" hangingPunct="1"/>
            <a:r>
              <a:rPr lang="zh-CN" altLang="en-US" dirty="0">
                <a:ea typeface="华文中宋" pitchFamily="2" charset="-122"/>
              </a:rPr>
              <a:t>通用计算环境的进化思维</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TreePicture"/>
          <p:cNvPicPr>
            <a:picLocks noChangeAspect="1" noChangeArrowheads="1"/>
          </p:cNvPicPr>
          <p:nvPr/>
        </p:nvPicPr>
        <p:blipFill>
          <a:blip r:embed="rId2" cstate="print"/>
          <a:srcRect/>
          <a:stretch>
            <a:fillRect/>
          </a:stretch>
        </p:blipFill>
        <p:spPr bwMode="auto">
          <a:xfrm>
            <a:off x="290513" y="957263"/>
            <a:ext cx="8601075" cy="5837237"/>
          </a:xfrm>
          <a:prstGeom prst="rect">
            <a:avLst/>
          </a:prstGeom>
          <a:noFill/>
          <a:ln w="9525">
            <a:noFill/>
            <a:miter lim="800000"/>
            <a:headEnd/>
            <a:tailEnd/>
          </a:ln>
        </p:spPr>
      </p:pic>
      <p:pic>
        <p:nvPicPr>
          <p:cNvPr id="126979" name="Picture 3" descr="20121226双线式树"/>
          <p:cNvPicPr>
            <a:picLocks noChangeAspect="1" noChangeArrowheads="1"/>
          </p:cNvPicPr>
          <p:nvPr/>
        </p:nvPicPr>
        <p:blipFill>
          <a:blip r:embed="rId3" cstate="print"/>
          <a:srcRect/>
          <a:stretch>
            <a:fillRect/>
          </a:stretch>
        </p:blipFill>
        <p:spPr bwMode="auto">
          <a:xfrm>
            <a:off x="395536" y="1844824"/>
            <a:ext cx="8293100" cy="4279900"/>
          </a:xfrm>
          <a:prstGeom prst="rect">
            <a:avLst/>
          </a:prstGeom>
          <a:noFill/>
          <a:ln w="9525">
            <a:noFill/>
            <a:miter lim="800000"/>
            <a:headEnd/>
            <a:tailEnd/>
          </a:ln>
        </p:spPr>
      </p:pic>
      <p:grpSp>
        <p:nvGrpSpPr>
          <p:cNvPr id="126980"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26981"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26982"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26983" name="Line 16"/>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126984" name="Group 17"/>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26985" name="Group 21"/>
          <p:cNvGrpSpPr>
            <a:grpSpLocks/>
          </p:cNvGrpSpPr>
          <p:nvPr/>
        </p:nvGrpSpPr>
        <p:grpSpPr bwMode="auto">
          <a:xfrm>
            <a:off x="4124325" y="3938588"/>
            <a:ext cx="912813" cy="855662"/>
            <a:chOff x="-1194" y="2315"/>
            <a:chExt cx="575" cy="539"/>
          </a:xfrm>
        </p:grpSpPr>
        <p:sp>
          <p:nvSpPr>
            <p:cNvPr id="17"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8"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26986" name="Group 25"/>
          <p:cNvGrpSpPr>
            <a:grpSpLocks/>
          </p:cNvGrpSpPr>
          <p:nvPr/>
        </p:nvGrpSpPr>
        <p:grpSpPr bwMode="auto">
          <a:xfrm>
            <a:off x="4130675" y="48783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26987" name="Group 29"/>
          <p:cNvGrpSpPr>
            <a:grpSpLocks/>
          </p:cNvGrpSpPr>
          <p:nvPr/>
        </p:nvGrpSpPr>
        <p:grpSpPr bwMode="auto">
          <a:xfrm>
            <a:off x="5810250" y="1017588"/>
            <a:ext cx="852488" cy="855662"/>
            <a:chOff x="4923" y="904"/>
            <a:chExt cx="537" cy="539"/>
          </a:xfrm>
        </p:grpSpPr>
        <p:sp>
          <p:nvSpPr>
            <p:cNvPr id="25"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6"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7002"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26988" name="Group 33"/>
          <p:cNvGrpSpPr>
            <a:grpSpLocks/>
          </p:cNvGrpSpPr>
          <p:nvPr/>
        </p:nvGrpSpPr>
        <p:grpSpPr bwMode="auto">
          <a:xfrm>
            <a:off x="6276975" y="1412875"/>
            <a:ext cx="852488" cy="855663"/>
            <a:chOff x="4555" y="685"/>
            <a:chExt cx="537" cy="539"/>
          </a:xfrm>
        </p:grpSpPr>
        <p:sp>
          <p:nvSpPr>
            <p:cNvPr id="126997"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26998"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26999"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grpSp>
        <p:nvGrpSpPr>
          <p:cNvPr id="126989" name="Group 37"/>
          <p:cNvGrpSpPr>
            <a:grpSpLocks/>
          </p:cNvGrpSpPr>
          <p:nvPr/>
        </p:nvGrpSpPr>
        <p:grpSpPr bwMode="auto">
          <a:xfrm>
            <a:off x="4159250" y="1938338"/>
            <a:ext cx="912813" cy="855662"/>
            <a:chOff x="-1172" y="1055"/>
            <a:chExt cx="575" cy="539"/>
          </a:xfrm>
        </p:grpSpPr>
        <p:sp>
          <p:nvSpPr>
            <p:cNvPr id="20"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6996"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sp>
        <p:nvSpPr>
          <p:cNvPr id="126990" name="Text Box 16"/>
          <p:cNvSpPr txBox="1">
            <a:spLocks noChangeArrowheads="1"/>
          </p:cNvSpPr>
          <p:nvPr/>
        </p:nvSpPr>
        <p:spPr bwMode="auto">
          <a:xfrm>
            <a:off x="250825" y="44450"/>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(3) </a:t>
            </a:r>
            <a:r>
              <a:rPr lang="zh-CN" altLang="en-US" sz="2000">
                <a:solidFill>
                  <a:srgbClr val="0000CC"/>
                </a:solidFill>
                <a:ea typeface="华文中宋" pitchFamily="2" charset="-122"/>
              </a:rPr>
              <a:t>为什么算法和系统很重要</a:t>
            </a:r>
            <a:r>
              <a:rPr lang="en-US" altLang="zh-CN" sz="2000">
                <a:solidFill>
                  <a:srgbClr val="0000CC"/>
                </a:solidFill>
                <a:ea typeface="华文中宋" pitchFamily="2" charset="-122"/>
              </a:rPr>
              <a:t>?</a:t>
            </a:r>
          </a:p>
        </p:txBody>
      </p:sp>
      <p:sp>
        <p:nvSpPr>
          <p:cNvPr id="126991" name="Text Box 42"/>
          <p:cNvSpPr txBox="1">
            <a:spLocks noChangeArrowheads="1"/>
          </p:cNvSpPr>
          <p:nvPr/>
        </p:nvSpPr>
        <p:spPr bwMode="auto">
          <a:xfrm>
            <a:off x="209550" y="996950"/>
            <a:ext cx="4840288" cy="822325"/>
          </a:xfrm>
          <a:prstGeom prst="rect">
            <a:avLst/>
          </a:prstGeom>
          <a:noFill/>
          <a:ln w="9525">
            <a:noFill/>
            <a:miter lim="800000"/>
            <a:headEnd/>
            <a:tailEnd/>
          </a:ln>
        </p:spPr>
        <p:txBody>
          <a:bodyPr>
            <a:spAutoFit/>
          </a:bodyPr>
          <a:lstStyle/>
          <a:p>
            <a:pPr eaLnBrk="1" hangingPunct="1"/>
            <a:r>
              <a:rPr lang="zh-CN" altLang="en-US">
                <a:ea typeface="华文中宋" pitchFamily="2" charset="-122"/>
              </a:rPr>
              <a:t>计算之树的第三个维度</a:t>
            </a:r>
            <a:r>
              <a:rPr lang="en-US" altLang="zh-CN">
                <a:latin typeface="华文中宋" pitchFamily="2" charset="-122"/>
                <a:ea typeface="华文中宋" pitchFamily="2" charset="-122"/>
              </a:rPr>
              <a:t>—</a:t>
            </a:r>
            <a:r>
              <a:rPr lang="zh-CN" altLang="en-US">
                <a:ea typeface="华文中宋" pitchFamily="2" charset="-122"/>
              </a:rPr>
              <a:t>交替促进与共同进化的问题求解思维</a:t>
            </a:r>
          </a:p>
        </p:txBody>
      </p:sp>
      <p:sp>
        <p:nvSpPr>
          <p:cNvPr id="1645611" name="Text Box 43"/>
          <p:cNvSpPr txBox="1">
            <a:spLocks noChangeArrowheads="1"/>
          </p:cNvSpPr>
          <p:nvPr/>
        </p:nvSpPr>
        <p:spPr bwMode="auto">
          <a:xfrm>
            <a:off x="285428" y="2248297"/>
            <a:ext cx="8640960" cy="4081117"/>
          </a:xfrm>
          <a:prstGeom prst="rect">
            <a:avLst/>
          </a:prstGeom>
          <a:solidFill>
            <a:schemeClr val="bg1">
              <a:alpha val="89803"/>
            </a:schemeClr>
          </a:solidFill>
          <a:ln w="9525">
            <a:noFill/>
            <a:miter lim="800000"/>
            <a:headEnd/>
            <a:tailEnd/>
          </a:ln>
        </p:spPr>
        <p:txBody>
          <a:bodyPr wrap="square">
            <a:spAutoFit/>
          </a:bodyPr>
          <a:lstStyle/>
          <a:p>
            <a:pPr eaLnBrk="1" hangingPunct="1">
              <a:lnSpc>
                <a:spcPct val="135000"/>
              </a:lnSpc>
              <a:buFont typeface="Wingdings" pitchFamily="2" charset="2"/>
              <a:buChar char="n"/>
            </a:pPr>
            <a:r>
              <a:rPr lang="zh-CN" altLang="en-US" dirty="0"/>
              <a:t>“算法”：问题求解的一种手段</a:t>
            </a:r>
            <a:r>
              <a:rPr lang="en-US" altLang="zh-CN" dirty="0"/>
              <a:t>—</a:t>
            </a:r>
            <a:r>
              <a:rPr lang="zh-CN" altLang="en-US" dirty="0"/>
              <a:t>构造与设计算法</a:t>
            </a:r>
            <a:endParaRPr lang="en-US" altLang="zh-CN" dirty="0"/>
          </a:p>
          <a:p>
            <a:pPr eaLnBrk="1" hangingPunct="1">
              <a:lnSpc>
                <a:spcPct val="135000"/>
              </a:lnSpc>
              <a:buFont typeface="Wingdings" pitchFamily="2" charset="2"/>
              <a:buChar char="n"/>
            </a:pPr>
            <a:r>
              <a:rPr lang="zh-CN" altLang="en-US" dirty="0"/>
              <a:t>算法是计算的灵魂；算法强调数学建模；算法考虑的是可计算性与计算复杂性；算法研究通常被认为是计算学科的理论研究。</a:t>
            </a:r>
            <a:endParaRPr lang="en-US" altLang="zh-CN" dirty="0"/>
          </a:p>
          <a:p>
            <a:pPr eaLnBrk="1" hangingPunct="1">
              <a:lnSpc>
                <a:spcPct val="135000"/>
              </a:lnSpc>
              <a:buFont typeface="Wingdings" pitchFamily="2" charset="2"/>
              <a:buChar char="n"/>
            </a:pPr>
            <a:r>
              <a:rPr lang="en-US" altLang="zh-CN" dirty="0"/>
              <a:t>“</a:t>
            </a:r>
            <a:r>
              <a:rPr lang="zh-CN" altLang="en-US" dirty="0"/>
              <a:t>系统”：问题求解的另一种手段</a:t>
            </a:r>
            <a:r>
              <a:rPr lang="en-US" altLang="zh-CN" dirty="0"/>
              <a:t>—</a:t>
            </a:r>
            <a:r>
              <a:rPr lang="zh-CN" altLang="en-US" dirty="0"/>
              <a:t>构造与设计系统 </a:t>
            </a:r>
          </a:p>
          <a:p>
            <a:pPr eaLnBrk="1" hangingPunct="1">
              <a:lnSpc>
                <a:spcPct val="135000"/>
              </a:lnSpc>
              <a:buFont typeface="Wingdings" pitchFamily="2" charset="2"/>
              <a:buChar char="Ø"/>
            </a:pPr>
            <a:r>
              <a:rPr lang="zh-CN" altLang="en-US" dirty="0"/>
              <a:t>系统是改造自然的手段；系统还强调非数学建模；系统考虑的是如何化复杂为简单</a:t>
            </a:r>
            <a:r>
              <a:rPr lang="en-US" altLang="zh-CN" dirty="0"/>
              <a:t>(</a:t>
            </a:r>
            <a:r>
              <a:rPr lang="zh-CN" altLang="en-US" dirty="0"/>
              <a:t>使其能够被做出来</a:t>
            </a:r>
            <a:r>
              <a:rPr lang="en-US" altLang="zh-CN" dirty="0"/>
              <a:t>)</a:t>
            </a:r>
            <a:r>
              <a:rPr lang="zh-CN" altLang="en-US" dirty="0"/>
              <a:t>；系统还强调结构性、可靠性、安全性等</a:t>
            </a:r>
            <a:r>
              <a:rPr lang="zh-CN" altLang="en-US" dirty="0" smtClean="0"/>
              <a:t>。</a:t>
            </a:r>
            <a:endParaRPr lang="zh-CN" altLang="en-US" dirty="0"/>
          </a:p>
          <a:p>
            <a:pPr eaLnBrk="1" hangingPunct="1">
              <a:lnSpc>
                <a:spcPct val="135000"/>
              </a:lnSpc>
              <a:buFont typeface="Wingdings" pitchFamily="2" charset="2"/>
              <a:buNone/>
            </a:pPr>
            <a:r>
              <a:rPr lang="zh-CN" altLang="en-US" dirty="0"/>
              <a:t>系统是龙，算法是睛，画龙要点睛</a:t>
            </a:r>
            <a:r>
              <a:rPr lang="zh-CN" altLang="en-US" dirty="0" smtClean="0"/>
              <a:t>。</a:t>
            </a:r>
            <a:endParaRPr lang="en-US" altLang="zh-CN" dirty="0"/>
          </a:p>
        </p:txBody>
      </p:sp>
      <p:pic>
        <p:nvPicPr>
          <p:cNvPr id="1645612" name="Picture 4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015163" y="5232400"/>
            <a:ext cx="1603375" cy="15668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45611">
                                            <p:txEl>
                                              <p:pRg st="2" end="2"/>
                                            </p:txEl>
                                          </p:spTgt>
                                        </p:tgtEl>
                                        <p:attrNameLst>
                                          <p:attrName>style.visibility</p:attrName>
                                        </p:attrNameLst>
                                      </p:cBhvr>
                                      <p:to>
                                        <p:strVal val="visible"/>
                                      </p:to>
                                    </p:set>
                                    <p:anim calcmode="lin" valueType="num">
                                      <p:cBhvr additive="base">
                                        <p:cTn id="7" dur="500" fill="hold"/>
                                        <p:tgtEl>
                                          <p:spTgt spid="16456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56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45611">
                                            <p:txEl>
                                              <p:pRg st="3" end="3"/>
                                            </p:txEl>
                                          </p:spTgt>
                                        </p:tgtEl>
                                        <p:attrNameLst>
                                          <p:attrName>style.visibility</p:attrName>
                                        </p:attrNameLst>
                                      </p:cBhvr>
                                      <p:to>
                                        <p:strVal val="visible"/>
                                      </p:to>
                                    </p:set>
                                    <p:anim calcmode="lin" valueType="num">
                                      <p:cBhvr additive="base">
                                        <p:cTn id="11" dur="500" fill="hold"/>
                                        <p:tgtEl>
                                          <p:spTgt spid="164561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45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645612"/>
                                        </p:tgtEl>
                                        <p:attrNameLst>
                                          <p:attrName>style.visibility</p:attrName>
                                        </p:attrNameLst>
                                      </p:cBhvr>
                                      <p:to>
                                        <p:strVal val="visible"/>
                                      </p:to>
                                    </p:set>
                                    <p:anim calcmode="lin" valueType="num">
                                      <p:cBhvr additive="base">
                                        <p:cTn id="17" dur="500" fill="hold"/>
                                        <p:tgtEl>
                                          <p:spTgt spid="1645612"/>
                                        </p:tgtEl>
                                        <p:attrNameLst>
                                          <p:attrName>ppt_x</p:attrName>
                                        </p:attrNameLst>
                                      </p:cBhvr>
                                      <p:tavLst>
                                        <p:tav tm="0">
                                          <p:val>
                                            <p:strVal val="#ppt_x"/>
                                          </p:val>
                                        </p:tav>
                                        <p:tav tm="100000">
                                          <p:val>
                                            <p:strVal val="#ppt_x"/>
                                          </p:val>
                                        </p:tav>
                                      </p:tavLst>
                                    </p:anim>
                                    <p:anim calcmode="lin" valueType="num">
                                      <p:cBhvr additive="base">
                                        <p:cTn id="18" dur="500" fill="hold"/>
                                        <p:tgtEl>
                                          <p:spTgt spid="16456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45611">
                                            <p:txEl>
                                              <p:pRg st="4" end="4"/>
                                            </p:txEl>
                                          </p:spTgt>
                                        </p:tgtEl>
                                        <p:attrNameLst>
                                          <p:attrName>style.visibility</p:attrName>
                                        </p:attrNameLst>
                                      </p:cBhvr>
                                      <p:to>
                                        <p:strVal val="visible"/>
                                      </p:to>
                                    </p:set>
                                    <p:anim calcmode="lin" valueType="num">
                                      <p:cBhvr additive="base">
                                        <p:cTn id="21" dur="500" fill="hold"/>
                                        <p:tgtEl>
                                          <p:spTgt spid="164561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45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TreePicture"/>
          <p:cNvPicPr>
            <a:picLocks noChangeAspect="1" noChangeArrowheads="1"/>
          </p:cNvPicPr>
          <p:nvPr/>
        </p:nvPicPr>
        <p:blipFill>
          <a:blip r:embed="rId2" cstate="print"/>
          <a:srcRect/>
          <a:stretch>
            <a:fillRect/>
          </a:stretch>
        </p:blipFill>
        <p:spPr bwMode="auto">
          <a:xfrm>
            <a:off x="290513" y="957263"/>
            <a:ext cx="8667750" cy="5837237"/>
          </a:xfrm>
          <a:prstGeom prst="rect">
            <a:avLst/>
          </a:prstGeom>
          <a:noFill/>
          <a:ln w="9525">
            <a:noFill/>
            <a:miter lim="800000"/>
            <a:headEnd/>
            <a:tailEnd/>
          </a:ln>
        </p:spPr>
      </p:pic>
      <p:pic>
        <p:nvPicPr>
          <p:cNvPr id="128003" name="Picture 3" descr="20121226双线式树"/>
          <p:cNvPicPr>
            <a:picLocks noChangeAspect="1" noChangeArrowheads="1"/>
          </p:cNvPicPr>
          <p:nvPr/>
        </p:nvPicPr>
        <p:blipFill>
          <a:blip r:embed="rId3" cstate="print"/>
          <a:srcRect/>
          <a:stretch>
            <a:fillRect/>
          </a:stretch>
        </p:blipFill>
        <p:spPr bwMode="auto">
          <a:xfrm>
            <a:off x="406400" y="1860550"/>
            <a:ext cx="8293100" cy="4279900"/>
          </a:xfrm>
          <a:prstGeom prst="rect">
            <a:avLst/>
          </a:prstGeom>
          <a:noFill/>
          <a:ln w="9525">
            <a:noFill/>
            <a:miter lim="800000"/>
            <a:headEnd/>
            <a:tailEnd/>
          </a:ln>
        </p:spPr>
      </p:pic>
      <p:grpSp>
        <p:nvGrpSpPr>
          <p:cNvPr id="128004"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28005"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28006"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dirty="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28007" name="Line 16"/>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128008"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8046"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grpSp>
        <p:nvGrpSpPr>
          <p:cNvPr id="128009"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28010"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28011"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dirty="0">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dirty="0">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dirty="0">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28012" name="Group 33"/>
          <p:cNvGrpSpPr>
            <a:grpSpLocks/>
          </p:cNvGrpSpPr>
          <p:nvPr/>
        </p:nvGrpSpPr>
        <p:grpSpPr bwMode="auto">
          <a:xfrm>
            <a:off x="5810250" y="1017588"/>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8034"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28013" name="Group 37"/>
          <p:cNvGrpSpPr>
            <a:grpSpLocks/>
          </p:cNvGrpSpPr>
          <p:nvPr/>
        </p:nvGrpSpPr>
        <p:grpSpPr bwMode="auto">
          <a:xfrm>
            <a:off x="6276975" y="1412875"/>
            <a:ext cx="852488" cy="855663"/>
            <a:chOff x="4555" y="685"/>
            <a:chExt cx="537" cy="539"/>
          </a:xfrm>
        </p:grpSpPr>
        <p:sp>
          <p:nvSpPr>
            <p:cNvPr id="128029"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28030"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28031"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grpSp>
        <p:nvGrpSpPr>
          <p:cNvPr id="128014" name="Group 41"/>
          <p:cNvGrpSpPr>
            <a:grpSpLocks/>
          </p:cNvGrpSpPr>
          <p:nvPr/>
        </p:nvGrpSpPr>
        <p:grpSpPr bwMode="auto">
          <a:xfrm>
            <a:off x="223838" y="1468438"/>
            <a:ext cx="8977312" cy="3590925"/>
            <a:chOff x="141" y="925"/>
            <a:chExt cx="5655" cy="2262"/>
          </a:xfrm>
        </p:grpSpPr>
        <p:sp>
          <p:nvSpPr>
            <p:cNvPr id="128017" name="Text Box 42"/>
            <p:cNvSpPr txBox="1">
              <a:spLocks noChangeArrowheads="1"/>
            </p:cNvSpPr>
            <p:nvPr/>
          </p:nvSpPr>
          <p:spPr bwMode="auto">
            <a:xfrm>
              <a:off x="2034" y="925"/>
              <a:ext cx="801" cy="407"/>
            </a:xfrm>
            <a:prstGeom prst="rect">
              <a:avLst/>
            </a:prstGeom>
            <a:noFill/>
            <a:ln w="9525">
              <a:noFill/>
              <a:miter lim="800000"/>
              <a:headEnd/>
              <a:tailEnd/>
            </a:ln>
          </p:spPr>
          <p:txBody>
            <a:bodyPr>
              <a:spAutoFit/>
            </a:bodyPr>
            <a:lstStyle/>
            <a:p>
              <a:pPr eaLnBrk="1" hangingPunct="1"/>
              <a:r>
                <a:rPr lang="zh-CN" altLang="en-US" sz="1800" b="1"/>
                <a:t>量子计算</a:t>
              </a:r>
              <a:r>
                <a:rPr lang="en-US" altLang="zh-CN" sz="1800" b="1"/>
                <a:t>/</a:t>
              </a:r>
              <a:r>
                <a:rPr lang="zh-CN" altLang="en-US" sz="1800" b="1"/>
                <a:t>光子计算</a:t>
              </a:r>
            </a:p>
          </p:txBody>
        </p:sp>
        <p:sp>
          <p:nvSpPr>
            <p:cNvPr id="128018" name="Text Box 43"/>
            <p:cNvSpPr txBox="1">
              <a:spLocks noChangeArrowheads="1"/>
            </p:cNvSpPr>
            <p:nvPr/>
          </p:nvSpPr>
          <p:spPr bwMode="auto">
            <a:xfrm>
              <a:off x="3142" y="1147"/>
              <a:ext cx="698" cy="233"/>
            </a:xfrm>
            <a:prstGeom prst="rect">
              <a:avLst/>
            </a:prstGeom>
            <a:noFill/>
            <a:ln w="9525">
              <a:noFill/>
              <a:miter lim="800000"/>
              <a:headEnd/>
              <a:tailEnd/>
            </a:ln>
          </p:spPr>
          <p:txBody>
            <a:bodyPr wrap="none">
              <a:spAutoFit/>
            </a:bodyPr>
            <a:lstStyle/>
            <a:p>
              <a:pPr eaLnBrk="1" hangingPunct="1"/>
              <a:r>
                <a:rPr lang="zh-CN" altLang="en-US" sz="1800" b="1"/>
                <a:t>移动计算</a:t>
              </a:r>
            </a:p>
          </p:txBody>
        </p:sp>
        <p:sp>
          <p:nvSpPr>
            <p:cNvPr id="128019" name="Text Box 44"/>
            <p:cNvSpPr txBox="1">
              <a:spLocks noChangeArrowheads="1"/>
            </p:cNvSpPr>
            <p:nvPr/>
          </p:nvSpPr>
          <p:spPr bwMode="auto">
            <a:xfrm>
              <a:off x="1027" y="1117"/>
              <a:ext cx="843" cy="407"/>
            </a:xfrm>
            <a:prstGeom prst="rect">
              <a:avLst/>
            </a:prstGeom>
            <a:noFill/>
            <a:ln w="9525">
              <a:noFill/>
              <a:miter lim="800000"/>
              <a:headEnd/>
              <a:tailEnd/>
            </a:ln>
          </p:spPr>
          <p:txBody>
            <a:bodyPr wrap="none">
              <a:spAutoFit/>
            </a:bodyPr>
            <a:lstStyle/>
            <a:p>
              <a:pPr eaLnBrk="1" hangingPunct="1"/>
              <a:r>
                <a:rPr lang="zh-CN" altLang="en-US" sz="1800" b="1"/>
                <a:t>生物计算</a:t>
              </a:r>
            </a:p>
            <a:p>
              <a:pPr eaLnBrk="1" hangingPunct="1"/>
              <a:r>
                <a:rPr lang="zh-CN" altLang="en-US" sz="1800" b="1"/>
                <a:t>计算生物学</a:t>
              </a:r>
            </a:p>
          </p:txBody>
        </p:sp>
        <p:sp>
          <p:nvSpPr>
            <p:cNvPr id="128020" name="Text Box 45"/>
            <p:cNvSpPr txBox="1">
              <a:spLocks noChangeArrowheads="1"/>
            </p:cNvSpPr>
            <p:nvPr/>
          </p:nvSpPr>
          <p:spPr bwMode="auto">
            <a:xfrm>
              <a:off x="142" y="1779"/>
              <a:ext cx="843" cy="407"/>
            </a:xfrm>
            <a:prstGeom prst="rect">
              <a:avLst/>
            </a:prstGeom>
            <a:noFill/>
            <a:ln w="9525">
              <a:noFill/>
              <a:miter lim="800000"/>
              <a:headEnd/>
              <a:tailEnd/>
            </a:ln>
          </p:spPr>
          <p:txBody>
            <a:bodyPr wrap="none">
              <a:spAutoFit/>
            </a:bodyPr>
            <a:lstStyle/>
            <a:p>
              <a:pPr eaLnBrk="1" hangingPunct="1"/>
              <a:r>
                <a:rPr lang="zh-CN" altLang="en-US" sz="1800" b="1"/>
                <a:t>计算物理学</a:t>
              </a:r>
            </a:p>
            <a:p>
              <a:pPr eaLnBrk="1" hangingPunct="1"/>
              <a:r>
                <a:rPr lang="zh-CN" altLang="en-US" sz="1800" b="1"/>
                <a:t>计算化学</a:t>
              </a:r>
            </a:p>
          </p:txBody>
        </p:sp>
        <p:sp>
          <p:nvSpPr>
            <p:cNvPr id="128021" name="Text Box 46"/>
            <p:cNvSpPr txBox="1">
              <a:spLocks noChangeArrowheads="1"/>
            </p:cNvSpPr>
            <p:nvPr/>
          </p:nvSpPr>
          <p:spPr bwMode="auto">
            <a:xfrm>
              <a:off x="141" y="2338"/>
              <a:ext cx="843" cy="582"/>
            </a:xfrm>
            <a:prstGeom prst="rect">
              <a:avLst/>
            </a:prstGeom>
            <a:noFill/>
            <a:ln w="9525">
              <a:noFill/>
              <a:miter lim="800000"/>
              <a:headEnd/>
              <a:tailEnd/>
            </a:ln>
          </p:spPr>
          <p:txBody>
            <a:bodyPr wrap="none">
              <a:spAutoFit/>
            </a:bodyPr>
            <a:lstStyle/>
            <a:p>
              <a:pPr eaLnBrk="1" hangingPunct="1"/>
              <a:r>
                <a:rPr lang="zh-CN" altLang="en-US" sz="1800" b="1"/>
                <a:t>计算经济学</a:t>
              </a:r>
            </a:p>
            <a:p>
              <a:pPr eaLnBrk="1" hangingPunct="1"/>
              <a:r>
                <a:rPr lang="zh-CN" altLang="en-US" sz="1800" b="1"/>
                <a:t>计算统计学</a:t>
              </a:r>
            </a:p>
            <a:p>
              <a:pPr eaLnBrk="1" hangingPunct="1"/>
              <a:r>
                <a:rPr lang="zh-CN" altLang="en-US" sz="1800" b="1"/>
                <a:t>计算金融学</a:t>
              </a:r>
            </a:p>
          </p:txBody>
        </p:sp>
        <p:sp>
          <p:nvSpPr>
            <p:cNvPr id="128022" name="Text Box 47"/>
            <p:cNvSpPr txBox="1">
              <a:spLocks noChangeArrowheads="1"/>
            </p:cNvSpPr>
            <p:nvPr/>
          </p:nvSpPr>
          <p:spPr bwMode="auto">
            <a:xfrm>
              <a:off x="4944" y="1663"/>
              <a:ext cx="843" cy="407"/>
            </a:xfrm>
            <a:prstGeom prst="rect">
              <a:avLst/>
            </a:prstGeom>
            <a:noFill/>
            <a:ln w="9525">
              <a:noFill/>
              <a:miter lim="800000"/>
              <a:headEnd/>
              <a:tailEnd/>
            </a:ln>
          </p:spPr>
          <p:txBody>
            <a:bodyPr wrap="none">
              <a:spAutoFit/>
            </a:bodyPr>
            <a:lstStyle/>
            <a:p>
              <a:pPr eaLnBrk="1" hangingPunct="1"/>
              <a:r>
                <a:rPr lang="zh-CN" altLang="en-US" sz="1800" b="1"/>
                <a:t>企业计算</a:t>
              </a:r>
            </a:p>
            <a:p>
              <a:pPr eaLnBrk="1" hangingPunct="1"/>
              <a:r>
                <a:rPr lang="zh-CN" altLang="en-US" sz="1800" b="1"/>
                <a:t>计算工程学</a:t>
              </a:r>
            </a:p>
          </p:txBody>
        </p:sp>
        <p:sp>
          <p:nvSpPr>
            <p:cNvPr id="128023" name="Text Box 48"/>
            <p:cNvSpPr txBox="1">
              <a:spLocks noChangeArrowheads="1"/>
            </p:cNvSpPr>
            <p:nvPr/>
          </p:nvSpPr>
          <p:spPr bwMode="auto">
            <a:xfrm>
              <a:off x="4941" y="2135"/>
              <a:ext cx="698" cy="407"/>
            </a:xfrm>
            <a:prstGeom prst="rect">
              <a:avLst/>
            </a:prstGeom>
            <a:noFill/>
            <a:ln w="9525">
              <a:noFill/>
              <a:miter lim="800000"/>
              <a:headEnd/>
              <a:tailEnd/>
            </a:ln>
          </p:spPr>
          <p:txBody>
            <a:bodyPr wrap="none">
              <a:spAutoFit/>
            </a:bodyPr>
            <a:lstStyle/>
            <a:p>
              <a:pPr eaLnBrk="1" hangingPunct="1"/>
              <a:r>
                <a:rPr lang="zh-CN" altLang="en-US" sz="1800" b="1"/>
                <a:t>服务计算</a:t>
              </a:r>
            </a:p>
            <a:p>
              <a:pPr eaLnBrk="1" hangingPunct="1"/>
              <a:r>
                <a:rPr lang="zh-CN" altLang="en-US" sz="1800" b="1"/>
                <a:t>云计算</a:t>
              </a:r>
            </a:p>
          </p:txBody>
        </p:sp>
        <p:sp>
          <p:nvSpPr>
            <p:cNvPr id="128024" name="Text Box 49"/>
            <p:cNvSpPr txBox="1">
              <a:spLocks noChangeArrowheads="1"/>
            </p:cNvSpPr>
            <p:nvPr/>
          </p:nvSpPr>
          <p:spPr bwMode="auto">
            <a:xfrm>
              <a:off x="4953" y="2605"/>
              <a:ext cx="843" cy="582"/>
            </a:xfrm>
            <a:prstGeom prst="rect">
              <a:avLst/>
            </a:prstGeom>
            <a:noFill/>
            <a:ln w="9525">
              <a:noFill/>
              <a:miter lim="800000"/>
              <a:headEnd/>
              <a:tailEnd/>
            </a:ln>
          </p:spPr>
          <p:txBody>
            <a:bodyPr wrap="none">
              <a:spAutoFit/>
            </a:bodyPr>
            <a:lstStyle/>
            <a:p>
              <a:pPr eaLnBrk="1" hangingPunct="1"/>
              <a:r>
                <a:rPr lang="zh-CN" altLang="en-US" sz="1800" b="1"/>
                <a:t>社会计算</a:t>
              </a:r>
            </a:p>
            <a:p>
              <a:pPr eaLnBrk="1" hangingPunct="1"/>
              <a:r>
                <a:rPr lang="zh-CN" altLang="en-US" sz="1800" b="1"/>
                <a:t>计算广告学</a:t>
              </a:r>
            </a:p>
            <a:p>
              <a:pPr eaLnBrk="1" hangingPunct="1"/>
              <a:r>
                <a:rPr lang="zh-CN" altLang="en-US" sz="1800" b="1"/>
                <a:t>媒体计算</a:t>
              </a:r>
            </a:p>
          </p:txBody>
        </p:sp>
        <p:sp>
          <p:nvSpPr>
            <p:cNvPr id="128025" name="Text Box 50"/>
            <p:cNvSpPr txBox="1">
              <a:spLocks noChangeArrowheads="1"/>
            </p:cNvSpPr>
            <p:nvPr/>
          </p:nvSpPr>
          <p:spPr bwMode="auto">
            <a:xfrm>
              <a:off x="3117" y="1610"/>
              <a:ext cx="698" cy="233"/>
            </a:xfrm>
            <a:prstGeom prst="rect">
              <a:avLst/>
            </a:prstGeom>
            <a:noFill/>
            <a:ln w="9525">
              <a:noFill/>
              <a:miter lim="800000"/>
              <a:headEnd/>
              <a:tailEnd/>
            </a:ln>
          </p:spPr>
          <p:txBody>
            <a:bodyPr wrap="none">
              <a:spAutoFit/>
            </a:bodyPr>
            <a:lstStyle/>
            <a:p>
              <a:pPr eaLnBrk="1" hangingPunct="1"/>
              <a:r>
                <a:rPr lang="zh-CN" altLang="en-US" sz="1800" b="1"/>
                <a:t>纳米计算</a:t>
              </a:r>
            </a:p>
          </p:txBody>
        </p:sp>
        <p:sp>
          <p:nvSpPr>
            <p:cNvPr id="128026" name="Text Box 51"/>
            <p:cNvSpPr txBox="1">
              <a:spLocks noChangeArrowheads="1"/>
            </p:cNvSpPr>
            <p:nvPr/>
          </p:nvSpPr>
          <p:spPr bwMode="auto">
            <a:xfrm>
              <a:off x="3515" y="1344"/>
              <a:ext cx="698" cy="233"/>
            </a:xfrm>
            <a:prstGeom prst="rect">
              <a:avLst/>
            </a:prstGeom>
            <a:noFill/>
            <a:ln w="9525">
              <a:noFill/>
              <a:miter lim="800000"/>
              <a:headEnd/>
              <a:tailEnd/>
            </a:ln>
          </p:spPr>
          <p:txBody>
            <a:bodyPr wrap="none">
              <a:spAutoFit/>
            </a:bodyPr>
            <a:lstStyle/>
            <a:p>
              <a:pPr eaLnBrk="1" hangingPunct="1"/>
              <a:r>
                <a:rPr lang="zh-CN" altLang="en-US" sz="1800" b="1"/>
                <a:t>智能计算</a:t>
              </a:r>
            </a:p>
          </p:txBody>
        </p:sp>
        <p:sp>
          <p:nvSpPr>
            <p:cNvPr id="128027" name="Text Box 52"/>
            <p:cNvSpPr txBox="1">
              <a:spLocks noChangeArrowheads="1"/>
            </p:cNvSpPr>
            <p:nvPr/>
          </p:nvSpPr>
          <p:spPr bwMode="auto">
            <a:xfrm>
              <a:off x="1519" y="1525"/>
              <a:ext cx="843" cy="233"/>
            </a:xfrm>
            <a:prstGeom prst="rect">
              <a:avLst/>
            </a:prstGeom>
            <a:noFill/>
            <a:ln w="9525">
              <a:noFill/>
              <a:miter lim="800000"/>
              <a:headEnd/>
              <a:tailEnd/>
            </a:ln>
          </p:spPr>
          <p:txBody>
            <a:bodyPr wrap="none">
              <a:spAutoFit/>
            </a:bodyPr>
            <a:lstStyle/>
            <a:p>
              <a:pPr eaLnBrk="1" hangingPunct="1"/>
              <a:r>
                <a:rPr lang="zh-CN" altLang="en-US" sz="1800" b="1"/>
                <a:t>计算语言学</a:t>
              </a:r>
            </a:p>
          </p:txBody>
        </p:sp>
        <p:sp>
          <p:nvSpPr>
            <p:cNvPr id="128028" name="Text Box 53"/>
            <p:cNvSpPr txBox="1">
              <a:spLocks noChangeArrowheads="1"/>
            </p:cNvSpPr>
            <p:nvPr/>
          </p:nvSpPr>
          <p:spPr bwMode="auto">
            <a:xfrm>
              <a:off x="3815" y="1525"/>
              <a:ext cx="698" cy="233"/>
            </a:xfrm>
            <a:prstGeom prst="rect">
              <a:avLst/>
            </a:prstGeom>
            <a:noFill/>
            <a:ln w="9525">
              <a:noFill/>
              <a:miter lim="800000"/>
              <a:headEnd/>
              <a:tailEnd/>
            </a:ln>
          </p:spPr>
          <p:txBody>
            <a:bodyPr wrap="none">
              <a:spAutoFit/>
            </a:bodyPr>
            <a:lstStyle/>
            <a:p>
              <a:pPr eaLnBrk="1" hangingPunct="1"/>
              <a:r>
                <a:rPr lang="zh-CN" altLang="en-US" sz="1800" b="1"/>
                <a:t>神经计算</a:t>
              </a:r>
            </a:p>
          </p:txBody>
        </p:sp>
      </p:grpSp>
      <p:sp>
        <p:nvSpPr>
          <p:cNvPr id="128015" name="Text Box 16"/>
          <p:cNvSpPr txBox="1">
            <a:spLocks noChangeArrowheads="1"/>
          </p:cNvSpPr>
          <p:nvPr/>
        </p:nvSpPr>
        <p:spPr bwMode="auto">
          <a:xfrm>
            <a:off x="277813" y="85725"/>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(4) </a:t>
            </a:r>
            <a:r>
              <a:rPr lang="zh-CN" altLang="en-US" sz="2000">
                <a:solidFill>
                  <a:srgbClr val="0000CC"/>
                </a:solidFill>
                <a:ea typeface="华文中宋" pitchFamily="2" charset="-122"/>
              </a:rPr>
              <a:t>计算与社会</a:t>
            </a:r>
            <a:r>
              <a:rPr lang="en-US" altLang="zh-CN" sz="2000">
                <a:solidFill>
                  <a:srgbClr val="0000CC"/>
                </a:solidFill>
                <a:ea typeface="华文中宋" pitchFamily="2" charset="-122"/>
              </a:rPr>
              <a:t>/</a:t>
            </a:r>
            <a:r>
              <a:rPr lang="zh-CN" altLang="en-US" sz="2000">
                <a:solidFill>
                  <a:srgbClr val="0000CC"/>
                </a:solidFill>
                <a:ea typeface="华文中宋" pitchFamily="2" charset="-122"/>
              </a:rPr>
              <a:t>自然如何融合的</a:t>
            </a:r>
            <a:r>
              <a:rPr lang="en-US" altLang="zh-CN" sz="2000">
                <a:solidFill>
                  <a:srgbClr val="0000CC"/>
                </a:solidFill>
                <a:ea typeface="华文中宋" pitchFamily="2" charset="-122"/>
              </a:rPr>
              <a:t>?</a:t>
            </a:r>
          </a:p>
        </p:txBody>
      </p:sp>
      <p:sp>
        <p:nvSpPr>
          <p:cNvPr id="128016" name="Text Box 55"/>
          <p:cNvSpPr txBox="1">
            <a:spLocks noChangeArrowheads="1"/>
          </p:cNvSpPr>
          <p:nvPr/>
        </p:nvSpPr>
        <p:spPr bwMode="auto">
          <a:xfrm>
            <a:off x="209550" y="908050"/>
            <a:ext cx="5318125" cy="822325"/>
          </a:xfrm>
          <a:prstGeom prst="rect">
            <a:avLst/>
          </a:prstGeom>
          <a:noFill/>
          <a:ln w="9525">
            <a:noFill/>
            <a:miter lim="800000"/>
            <a:headEnd/>
            <a:tailEnd/>
          </a:ln>
        </p:spPr>
        <p:txBody>
          <a:bodyPr>
            <a:spAutoFit/>
          </a:bodyPr>
          <a:lstStyle/>
          <a:p>
            <a:pPr eaLnBrk="1" hangingPunct="1"/>
            <a:r>
              <a:rPr lang="zh-CN" altLang="en-US">
                <a:ea typeface="华文中宋" pitchFamily="2" charset="-122"/>
              </a:rPr>
              <a:t>计算之树的第四个维度</a:t>
            </a:r>
            <a:r>
              <a:rPr lang="en-US" altLang="zh-CN">
                <a:latin typeface="华文中宋" pitchFamily="2" charset="-122"/>
                <a:ea typeface="华文中宋" pitchFamily="2" charset="-122"/>
              </a:rPr>
              <a:t>—</a:t>
            </a:r>
            <a:r>
              <a:rPr lang="zh-CN" altLang="en-US">
                <a:ea typeface="华文中宋" pitchFamily="2" charset="-122"/>
              </a:rPr>
              <a:t>计算与社会</a:t>
            </a:r>
            <a:r>
              <a:rPr lang="en-US" altLang="zh-CN">
                <a:ea typeface="华文中宋" pitchFamily="2" charset="-122"/>
              </a:rPr>
              <a:t>/</a:t>
            </a:r>
            <a:r>
              <a:rPr lang="zh-CN" altLang="en-US">
                <a:ea typeface="华文中宋" pitchFamily="2" charset="-122"/>
              </a:rPr>
              <a:t>自然环境的融合思维</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TreePicture"/>
          <p:cNvPicPr>
            <a:picLocks noChangeAspect="1" noChangeArrowheads="1"/>
          </p:cNvPicPr>
          <p:nvPr/>
        </p:nvPicPr>
        <p:blipFill>
          <a:blip r:embed="rId2" cstate="print"/>
          <a:srcRect/>
          <a:stretch>
            <a:fillRect/>
          </a:stretch>
        </p:blipFill>
        <p:spPr bwMode="auto">
          <a:xfrm>
            <a:off x="290513" y="919163"/>
            <a:ext cx="8680450" cy="5837237"/>
          </a:xfrm>
          <a:prstGeom prst="rect">
            <a:avLst/>
          </a:prstGeom>
          <a:noFill/>
          <a:ln w="9525">
            <a:noFill/>
            <a:miter lim="800000"/>
            <a:headEnd/>
            <a:tailEnd/>
          </a:ln>
        </p:spPr>
      </p:pic>
      <p:pic>
        <p:nvPicPr>
          <p:cNvPr id="129027" name="Picture 3" descr="20121226双线式树"/>
          <p:cNvPicPr>
            <a:picLocks noChangeAspect="1" noChangeArrowheads="1"/>
          </p:cNvPicPr>
          <p:nvPr/>
        </p:nvPicPr>
        <p:blipFill>
          <a:blip r:embed="rId3" cstate="print"/>
          <a:srcRect/>
          <a:stretch>
            <a:fillRect/>
          </a:stretch>
        </p:blipFill>
        <p:spPr bwMode="auto">
          <a:xfrm>
            <a:off x="406400" y="1860550"/>
            <a:ext cx="8293100" cy="4279900"/>
          </a:xfrm>
          <a:prstGeom prst="rect">
            <a:avLst/>
          </a:prstGeom>
          <a:noFill/>
          <a:ln w="9525">
            <a:noFill/>
            <a:miter lim="800000"/>
            <a:headEnd/>
            <a:tailEnd/>
          </a:ln>
        </p:spPr>
      </p:pic>
      <p:grpSp>
        <p:nvGrpSpPr>
          <p:cNvPr id="129028"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29029"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29030"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dirty="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29031" name="Line 16"/>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129032"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9093"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grpSp>
        <p:nvGrpSpPr>
          <p:cNvPr id="129033"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29034"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29035"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29036" name="Group 33"/>
          <p:cNvGrpSpPr>
            <a:grpSpLocks/>
          </p:cNvGrpSpPr>
          <p:nvPr/>
        </p:nvGrpSpPr>
        <p:grpSpPr bwMode="auto">
          <a:xfrm>
            <a:off x="5810250" y="1017588"/>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29081"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29037" name="Group 37"/>
          <p:cNvGrpSpPr>
            <a:grpSpLocks/>
          </p:cNvGrpSpPr>
          <p:nvPr/>
        </p:nvGrpSpPr>
        <p:grpSpPr bwMode="auto">
          <a:xfrm>
            <a:off x="6276975" y="1412875"/>
            <a:ext cx="852488" cy="855663"/>
            <a:chOff x="4555" y="685"/>
            <a:chExt cx="537" cy="539"/>
          </a:xfrm>
        </p:grpSpPr>
        <p:sp>
          <p:nvSpPr>
            <p:cNvPr id="129076"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29077"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29078"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grpSp>
        <p:nvGrpSpPr>
          <p:cNvPr id="1647621" name="Group 41"/>
          <p:cNvGrpSpPr>
            <a:grpSpLocks/>
          </p:cNvGrpSpPr>
          <p:nvPr/>
        </p:nvGrpSpPr>
        <p:grpSpPr bwMode="auto">
          <a:xfrm>
            <a:off x="349250" y="911225"/>
            <a:ext cx="3502025" cy="3022600"/>
            <a:chOff x="220" y="574"/>
            <a:chExt cx="2206" cy="1904"/>
          </a:xfrm>
        </p:grpSpPr>
        <p:sp>
          <p:nvSpPr>
            <p:cNvPr id="129065" name="Rectangle 42"/>
            <p:cNvSpPr>
              <a:spLocks noChangeArrowheads="1"/>
            </p:cNvSpPr>
            <p:nvPr/>
          </p:nvSpPr>
          <p:spPr bwMode="auto">
            <a:xfrm rot="2442469">
              <a:off x="882" y="1717"/>
              <a:ext cx="1134" cy="404"/>
            </a:xfrm>
            <a:prstGeom prst="rect">
              <a:avLst/>
            </a:prstGeom>
            <a:noFill/>
            <a:ln w="9525">
              <a:noFill/>
              <a:miter lim="800000"/>
              <a:headEnd/>
              <a:tailEnd/>
            </a:ln>
          </p:spPr>
          <p:txBody>
            <a:bodyPr>
              <a:spAutoFit/>
            </a:bodyPr>
            <a:lstStyle/>
            <a:p>
              <a:pPr eaLnBrk="1" hangingPunct="1"/>
              <a:r>
                <a:rPr lang="zh-CN" altLang="en-US" sz="1800">
                  <a:solidFill>
                    <a:srgbClr val="CC3300"/>
                  </a:solidFill>
                </a:rPr>
                <a:t>自然现象的计算的表达与推演</a:t>
              </a:r>
            </a:p>
          </p:txBody>
        </p:sp>
        <p:grpSp>
          <p:nvGrpSpPr>
            <p:cNvPr id="129066" name="Group 43"/>
            <p:cNvGrpSpPr>
              <a:grpSpLocks/>
            </p:cNvGrpSpPr>
            <p:nvPr/>
          </p:nvGrpSpPr>
          <p:grpSpPr bwMode="auto">
            <a:xfrm>
              <a:off x="220" y="574"/>
              <a:ext cx="2206" cy="1904"/>
              <a:chOff x="220" y="574"/>
              <a:chExt cx="2206" cy="1904"/>
            </a:xfrm>
          </p:grpSpPr>
          <p:grpSp>
            <p:nvGrpSpPr>
              <p:cNvPr id="129067" name="Group 44"/>
              <p:cNvGrpSpPr>
                <a:grpSpLocks/>
              </p:cNvGrpSpPr>
              <p:nvPr/>
            </p:nvGrpSpPr>
            <p:grpSpPr bwMode="auto">
              <a:xfrm>
                <a:off x="220" y="574"/>
                <a:ext cx="835" cy="757"/>
                <a:chOff x="220" y="574"/>
                <a:chExt cx="835" cy="757"/>
              </a:xfrm>
            </p:grpSpPr>
            <p:grpSp>
              <p:nvGrpSpPr>
                <p:cNvPr id="129072" name="Group 38"/>
                <p:cNvGrpSpPr>
                  <a:grpSpLocks/>
                </p:cNvGrpSpPr>
                <p:nvPr/>
              </p:nvGrpSpPr>
              <p:grpSpPr bwMode="auto">
                <a:xfrm>
                  <a:off x="220" y="574"/>
                  <a:ext cx="835" cy="757"/>
                  <a:chOff x="1474" y="2024"/>
                  <a:chExt cx="1661" cy="1661"/>
                </a:xfrm>
              </p:grpSpPr>
              <p:sp>
                <p:nvSpPr>
                  <p:cNvPr id="1647616"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647617"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grpSp>
            <p:sp>
              <p:nvSpPr>
                <p:cNvPr id="129073" name="Text Box 84"/>
                <p:cNvSpPr txBox="1">
                  <a:spLocks noChangeArrowheads="1"/>
                </p:cNvSpPr>
                <p:nvPr/>
              </p:nvSpPr>
              <p:spPr bwMode="auto">
                <a:xfrm>
                  <a:off x="300" y="769"/>
                  <a:ext cx="720" cy="368"/>
                </a:xfrm>
                <a:prstGeom prst="rect">
                  <a:avLst/>
                </a:prstGeom>
                <a:noFill/>
                <a:ln w="9525">
                  <a:noFill/>
                  <a:miter lim="800000"/>
                  <a:headEnd/>
                  <a:tailEnd/>
                </a:ln>
              </p:spPr>
              <p:txBody>
                <a:bodyPr>
                  <a:spAutoFit/>
                </a:bodyPr>
                <a:lstStyle/>
                <a:p>
                  <a:pPr eaLnBrk="1" hangingPunct="1"/>
                  <a:r>
                    <a:rPr lang="zh-CN" altLang="zh-CN" sz="1600" b="1"/>
                    <a:t>社会/自然的计算化</a:t>
                  </a:r>
                </a:p>
              </p:txBody>
            </p:sp>
          </p:grpSp>
          <p:sp>
            <p:nvSpPr>
              <p:cNvPr id="129068" name="Freeform 49"/>
              <p:cNvSpPr>
                <a:spLocks/>
              </p:cNvSpPr>
              <p:nvPr/>
            </p:nvSpPr>
            <p:spPr bwMode="auto">
              <a:xfrm>
                <a:off x="947" y="1213"/>
                <a:ext cx="1162" cy="992"/>
              </a:xfrm>
              <a:custGeom>
                <a:avLst/>
                <a:gdLst>
                  <a:gd name="T0" fmla="*/ 0 w 1303"/>
                  <a:gd name="T1" fmla="*/ 0 h 1114"/>
                  <a:gd name="T2" fmla="*/ 465 w 1303"/>
                  <a:gd name="T3" fmla="*/ 392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p:spPr>
            <p:txBody>
              <a:bodyPr/>
              <a:lstStyle/>
              <a:p>
                <a:endParaRPr lang="zh-CN" altLang="en-US"/>
              </a:p>
            </p:txBody>
          </p:sp>
          <p:grpSp>
            <p:nvGrpSpPr>
              <p:cNvPr id="129069" name="Group 50"/>
              <p:cNvGrpSpPr>
                <a:grpSpLocks/>
              </p:cNvGrpSpPr>
              <p:nvPr/>
            </p:nvGrpSpPr>
            <p:grpSpPr bwMode="auto">
              <a:xfrm>
                <a:off x="1927" y="2160"/>
                <a:ext cx="499" cy="318"/>
                <a:chOff x="657" y="300"/>
                <a:chExt cx="499" cy="318"/>
              </a:xfrm>
            </p:grpSpPr>
            <p:sp>
              <p:nvSpPr>
                <p:cNvPr id="129070" name="Oval 51"/>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129071"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抽象</a:t>
                  </a:r>
                </a:p>
              </p:txBody>
            </p:sp>
          </p:grpSp>
        </p:grpSp>
      </p:grpSp>
      <p:grpSp>
        <p:nvGrpSpPr>
          <p:cNvPr id="1647626" name="Group 53"/>
          <p:cNvGrpSpPr>
            <a:grpSpLocks/>
          </p:cNvGrpSpPr>
          <p:nvPr/>
        </p:nvGrpSpPr>
        <p:grpSpPr bwMode="auto">
          <a:xfrm>
            <a:off x="5148263" y="911225"/>
            <a:ext cx="3671887" cy="3022600"/>
            <a:chOff x="3243" y="574"/>
            <a:chExt cx="2313" cy="1904"/>
          </a:xfrm>
        </p:grpSpPr>
        <p:sp>
          <p:nvSpPr>
            <p:cNvPr id="129054" name="Rectangle 54"/>
            <p:cNvSpPr>
              <a:spLocks noChangeArrowheads="1"/>
            </p:cNvSpPr>
            <p:nvPr/>
          </p:nvSpPr>
          <p:spPr bwMode="auto">
            <a:xfrm rot="-2443206">
              <a:off x="3589" y="1711"/>
              <a:ext cx="1514" cy="404"/>
            </a:xfrm>
            <a:prstGeom prst="rect">
              <a:avLst/>
            </a:prstGeom>
            <a:noFill/>
            <a:ln w="9525">
              <a:noFill/>
              <a:miter lim="800000"/>
              <a:headEnd/>
              <a:tailEnd/>
            </a:ln>
          </p:spPr>
          <p:txBody>
            <a:bodyPr>
              <a:spAutoFit/>
            </a:bodyPr>
            <a:lstStyle/>
            <a:p>
              <a:pPr eaLnBrk="1" hangingPunct="1"/>
              <a:r>
                <a:rPr lang="zh-CN" altLang="en-US" sz="1800">
                  <a:solidFill>
                    <a:srgbClr val="0000CC"/>
                  </a:solidFill>
                </a:rPr>
                <a:t>用社会</a:t>
              </a:r>
              <a:r>
                <a:rPr lang="en-US" altLang="zh-CN" sz="1800">
                  <a:solidFill>
                    <a:srgbClr val="0000CC"/>
                  </a:solidFill>
                </a:rPr>
                <a:t>/</a:t>
              </a:r>
              <a:r>
                <a:rPr lang="zh-CN" altLang="en-US" sz="1800">
                  <a:solidFill>
                    <a:srgbClr val="0000CC"/>
                  </a:solidFill>
                </a:rPr>
                <a:t>自然所接受的形式体现计算及结果</a:t>
              </a:r>
            </a:p>
          </p:txBody>
        </p:sp>
        <p:grpSp>
          <p:nvGrpSpPr>
            <p:cNvPr id="129055" name="Group 55"/>
            <p:cNvGrpSpPr>
              <a:grpSpLocks/>
            </p:cNvGrpSpPr>
            <p:nvPr/>
          </p:nvGrpSpPr>
          <p:grpSpPr bwMode="auto">
            <a:xfrm>
              <a:off x="3243" y="574"/>
              <a:ext cx="2313" cy="1904"/>
              <a:chOff x="3243" y="574"/>
              <a:chExt cx="2313" cy="1904"/>
            </a:xfrm>
          </p:grpSpPr>
          <p:grpSp>
            <p:nvGrpSpPr>
              <p:cNvPr id="129056" name="Group 56"/>
              <p:cNvGrpSpPr>
                <a:grpSpLocks/>
              </p:cNvGrpSpPr>
              <p:nvPr/>
            </p:nvGrpSpPr>
            <p:grpSpPr bwMode="auto">
              <a:xfrm>
                <a:off x="4710" y="574"/>
                <a:ext cx="846" cy="757"/>
                <a:chOff x="4710" y="574"/>
                <a:chExt cx="846" cy="757"/>
              </a:xfrm>
            </p:grpSpPr>
            <p:grpSp>
              <p:nvGrpSpPr>
                <p:cNvPr id="129061"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grpSp>
            <p:sp>
              <p:nvSpPr>
                <p:cNvPr id="129062" name="Text Box 84"/>
                <p:cNvSpPr txBox="1">
                  <a:spLocks noChangeArrowheads="1"/>
                </p:cNvSpPr>
                <p:nvPr/>
              </p:nvSpPr>
              <p:spPr bwMode="auto">
                <a:xfrm>
                  <a:off x="4790" y="769"/>
                  <a:ext cx="766" cy="368"/>
                </a:xfrm>
                <a:prstGeom prst="rect">
                  <a:avLst/>
                </a:prstGeom>
                <a:noFill/>
                <a:ln w="9525">
                  <a:noFill/>
                  <a:miter lim="800000"/>
                  <a:headEnd/>
                  <a:tailEnd/>
                </a:ln>
              </p:spPr>
              <p:txBody>
                <a:bodyPr>
                  <a:spAutoFit/>
                </a:bodyPr>
                <a:lstStyle/>
                <a:p>
                  <a:pPr eaLnBrk="1" hangingPunct="1"/>
                  <a:r>
                    <a:rPr lang="zh-CN" altLang="zh-CN" sz="1600" b="1"/>
                    <a:t>计算</a:t>
                  </a:r>
                  <a:r>
                    <a:rPr lang="en-US" altLang="zh-CN" sz="1600" b="1"/>
                    <a:t>/</a:t>
                  </a:r>
                  <a:r>
                    <a:rPr lang="zh-CN" altLang="en-US" sz="1600" b="1"/>
                    <a:t>求解</a:t>
                  </a:r>
                  <a:r>
                    <a:rPr lang="zh-CN" altLang="zh-CN" sz="1600" b="1"/>
                    <a:t>的自然化</a:t>
                  </a:r>
                </a:p>
              </p:txBody>
            </p:sp>
          </p:grpSp>
          <p:sp>
            <p:nvSpPr>
              <p:cNvPr id="129057" name="Freeform 61"/>
              <p:cNvSpPr>
                <a:spLocks/>
              </p:cNvSpPr>
              <p:nvPr/>
            </p:nvSpPr>
            <p:spPr bwMode="auto">
              <a:xfrm flipH="1">
                <a:off x="3678" y="1188"/>
                <a:ext cx="1164" cy="1017"/>
              </a:xfrm>
              <a:custGeom>
                <a:avLst/>
                <a:gdLst>
                  <a:gd name="T0" fmla="*/ 0 w 1303"/>
                  <a:gd name="T1" fmla="*/ 0 h 1114"/>
                  <a:gd name="T2" fmla="*/ 472 w 1303"/>
                  <a:gd name="T3" fmla="*/ 491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p:spPr>
            <p:txBody>
              <a:bodyPr/>
              <a:lstStyle/>
              <a:p>
                <a:endParaRPr lang="zh-CN" altLang="en-US"/>
              </a:p>
            </p:txBody>
          </p:sp>
          <p:grpSp>
            <p:nvGrpSpPr>
              <p:cNvPr id="129058" name="Group 62"/>
              <p:cNvGrpSpPr>
                <a:grpSpLocks/>
              </p:cNvGrpSpPr>
              <p:nvPr/>
            </p:nvGrpSpPr>
            <p:grpSpPr bwMode="auto">
              <a:xfrm>
                <a:off x="3243" y="2160"/>
                <a:ext cx="518" cy="318"/>
                <a:chOff x="984" y="536"/>
                <a:chExt cx="518" cy="318"/>
              </a:xfrm>
            </p:grpSpPr>
            <p:sp>
              <p:nvSpPr>
                <p:cNvPr id="129059" name="Oval 63"/>
                <p:cNvSpPr>
                  <a:spLocks noChangeArrowheads="1"/>
                </p:cNvSpPr>
                <p:nvPr/>
              </p:nvSpPr>
              <p:spPr bwMode="auto">
                <a:xfrm>
                  <a:off x="984" y="536"/>
                  <a:ext cx="499" cy="318"/>
                </a:xfrm>
                <a:prstGeom prst="ellipse">
                  <a:avLst/>
                </a:prstGeom>
                <a:solidFill>
                  <a:srgbClr val="0000CC"/>
                </a:solidFill>
                <a:ln w="9525">
                  <a:noFill/>
                  <a:round/>
                  <a:headEnd/>
                  <a:tailEnd/>
                </a:ln>
              </p:spPr>
              <p:txBody>
                <a:bodyPr wrap="none" anchor="ctr"/>
                <a:lstStyle/>
                <a:p>
                  <a:pPr eaLnBrk="1" hangingPunct="1"/>
                  <a:endParaRPr lang="zh-CN" altLang="en-US"/>
                </a:p>
              </p:txBody>
            </p:sp>
            <p:sp>
              <p:nvSpPr>
                <p:cNvPr id="129060" name="Text Box 84"/>
                <p:cNvSpPr txBox="1">
                  <a:spLocks noChangeArrowheads="1"/>
                </p:cNvSpPr>
                <p:nvPr/>
              </p:nvSpPr>
              <p:spPr bwMode="auto">
                <a:xfrm>
                  <a:off x="984" y="581"/>
                  <a:ext cx="518"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自动化</a:t>
                  </a:r>
                </a:p>
              </p:txBody>
            </p:sp>
          </p:grpSp>
        </p:grpSp>
      </p:grpSp>
      <p:grpSp>
        <p:nvGrpSpPr>
          <p:cNvPr id="129040" name="Group 65"/>
          <p:cNvGrpSpPr>
            <a:grpSpLocks/>
          </p:cNvGrpSpPr>
          <p:nvPr/>
        </p:nvGrpSpPr>
        <p:grpSpPr bwMode="auto">
          <a:xfrm>
            <a:off x="223838" y="1468438"/>
            <a:ext cx="8977312" cy="3590925"/>
            <a:chOff x="141" y="925"/>
            <a:chExt cx="5655" cy="2262"/>
          </a:xfrm>
        </p:grpSpPr>
        <p:sp>
          <p:nvSpPr>
            <p:cNvPr id="129042" name="Text Box 66"/>
            <p:cNvSpPr txBox="1">
              <a:spLocks noChangeArrowheads="1"/>
            </p:cNvSpPr>
            <p:nvPr/>
          </p:nvSpPr>
          <p:spPr bwMode="auto">
            <a:xfrm>
              <a:off x="2034" y="925"/>
              <a:ext cx="846" cy="407"/>
            </a:xfrm>
            <a:prstGeom prst="rect">
              <a:avLst/>
            </a:prstGeom>
            <a:noFill/>
            <a:ln w="9525">
              <a:noFill/>
              <a:miter lim="800000"/>
              <a:headEnd/>
              <a:tailEnd/>
            </a:ln>
          </p:spPr>
          <p:txBody>
            <a:bodyPr>
              <a:spAutoFit/>
            </a:bodyPr>
            <a:lstStyle/>
            <a:p>
              <a:pPr eaLnBrk="1" hangingPunct="1"/>
              <a:r>
                <a:rPr lang="zh-CN" altLang="en-US" sz="1800" b="1"/>
                <a:t>量子计算</a:t>
              </a:r>
              <a:r>
                <a:rPr lang="en-US" altLang="zh-CN" sz="1800" b="1"/>
                <a:t>/</a:t>
              </a:r>
              <a:r>
                <a:rPr lang="zh-CN" altLang="en-US" sz="1800" b="1"/>
                <a:t>光子计算</a:t>
              </a:r>
            </a:p>
          </p:txBody>
        </p:sp>
        <p:sp>
          <p:nvSpPr>
            <p:cNvPr id="129043" name="Text Box 67"/>
            <p:cNvSpPr txBox="1">
              <a:spLocks noChangeArrowheads="1"/>
            </p:cNvSpPr>
            <p:nvPr/>
          </p:nvSpPr>
          <p:spPr bwMode="auto">
            <a:xfrm>
              <a:off x="3142" y="1147"/>
              <a:ext cx="698" cy="233"/>
            </a:xfrm>
            <a:prstGeom prst="rect">
              <a:avLst/>
            </a:prstGeom>
            <a:noFill/>
            <a:ln w="9525">
              <a:noFill/>
              <a:miter lim="800000"/>
              <a:headEnd/>
              <a:tailEnd/>
            </a:ln>
          </p:spPr>
          <p:txBody>
            <a:bodyPr wrap="none">
              <a:spAutoFit/>
            </a:bodyPr>
            <a:lstStyle/>
            <a:p>
              <a:pPr eaLnBrk="1" hangingPunct="1"/>
              <a:r>
                <a:rPr lang="zh-CN" altLang="en-US" sz="1800" b="1"/>
                <a:t>移动计算</a:t>
              </a:r>
            </a:p>
          </p:txBody>
        </p:sp>
        <p:sp>
          <p:nvSpPr>
            <p:cNvPr id="129044" name="Text Box 68"/>
            <p:cNvSpPr txBox="1">
              <a:spLocks noChangeArrowheads="1"/>
            </p:cNvSpPr>
            <p:nvPr/>
          </p:nvSpPr>
          <p:spPr bwMode="auto">
            <a:xfrm>
              <a:off x="1027" y="1117"/>
              <a:ext cx="843" cy="407"/>
            </a:xfrm>
            <a:prstGeom prst="rect">
              <a:avLst/>
            </a:prstGeom>
            <a:noFill/>
            <a:ln w="9525">
              <a:noFill/>
              <a:miter lim="800000"/>
              <a:headEnd/>
              <a:tailEnd/>
            </a:ln>
          </p:spPr>
          <p:txBody>
            <a:bodyPr wrap="none">
              <a:spAutoFit/>
            </a:bodyPr>
            <a:lstStyle/>
            <a:p>
              <a:pPr eaLnBrk="1" hangingPunct="1"/>
              <a:r>
                <a:rPr lang="zh-CN" altLang="en-US" sz="1800" b="1"/>
                <a:t>生物计算</a:t>
              </a:r>
            </a:p>
            <a:p>
              <a:pPr eaLnBrk="1" hangingPunct="1"/>
              <a:r>
                <a:rPr lang="zh-CN" altLang="en-US" sz="1800" b="1"/>
                <a:t>计算生物学</a:t>
              </a:r>
            </a:p>
          </p:txBody>
        </p:sp>
        <p:sp>
          <p:nvSpPr>
            <p:cNvPr id="129045" name="Text Box 69"/>
            <p:cNvSpPr txBox="1">
              <a:spLocks noChangeArrowheads="1"/>
            </p:cNvSpPr>
            <p:nvPr/>
          </p:nvSpPr>
          <p:spPr bwMode="auto">
            <a:xfrm>
              <a:off x="142" y="1779"/>
              <a:ext cx="843" cy="407"/>
            </a:xfrm>
            <a:prstGeom prst="rect">
              <a:avLst/>
            </a:prstGeom>
            <a:noFill/>
            <a:ln w="9525">
              <a:noFill/>
              <a:miter lim="800000"/>
              <a:headEnd/>
              <a:tailEnd/>
            </a:ln>
          </p:spPr>
          <p:txBody>
            <a:bodyPr wrap="none">
              <a:spAutoFit/>
            </a:bodyPr>
            <a:lstStyle/>
            <a:p>
              <a:pPr eaLnBrk="1" hangingPunct="1"/>
              <a:r>
                <a:rPr lang="zh-CN" altLang="en-US" sz="1800" b="1"/>
                <a:t>计算物理学</a:t>
              </a:r>
            </a:p>
            <a:p>
              <a:pPr eaLnBrk="1" hangingPunct="1"/>
              <a:r>
                <a:rPr lang="zh-CN" altLang="en-US" sz="1800" b="1"/>
                <a:t>计算化学</a:t>
              </a:r>
            </a:p>
          </p:txBody>
        </p:sp>
        <p:sp>
          <p:nvSpPr>
            <p:cNvPr id="129046" name="Text Box 70"/>
            <p:cNvSpPr txBox="1">
              <a:spLocks noChangeArrowheads="1"/>
            </p:cNvSpPr>
            <p:nvPr/>
          </p:nvSpPr>
          <p:spPr bwMode="auto">
            <a:xfrm>
              <a:off x="141" y="2338"/>
              <a:ext cx="843" cy="582"/>
            </a:xfrm>
            <a:prstGeom prst="rect">
              <a:avLst/>
            </a:prstGeom>
            <a:noFill/>
            <a:ln w="9525">
              <a:noFill/>
              <a:miter lim="800000"/>
              <a:headEnd/>
              <a:tailEnd/>
            </a:ln>
          </p:spPr>
          <p:txBody>
            <a:bodyPr wrap="none">
              <a:spAutoFit/>
            </a:bodyPr>
            <a:lstStyle/>
            <a:p>
              <a:pPr eaLnBrk="1" hangingPunct="1"/>
              <a:r>
                <a:rPr lang="zh-CN" altLang="en-US" sz="1800" b="1"/>
                <a:t>计算经济学</a:t>
              </a:r>
            </a:p>
            <a:p>
              <a:pPr eaLnBrk="1" hangingPunct="1"/>
              <a:r>
                <a:rPr lang="zh-CN" altLang="en-US" sz="1800" b="1"/>
                <a:t>计算统计学</a:t>
              </a:r>
            </a:p>
            <a:p>
              <a:pPr eaLnBrk="1" hangingPunct="1"/>
              <a:r>
                <a:rPr lang="zh-CN" altLang="en-US" sz="1800" b="1"/>
                <a:t>计算金融学</a:t>
              </a:r>
            </a:p>
          </p:txBody>
        </p:sp>
        <p:sp>
          <p:nvSpPr>
            <p:cNvPr id="129047" name="Text Box 71"/>
            <p:cNvSpPr txBox="1">
              <a:spLocks noChangeArrowheads="1"/>
            </p:cNvSpPr>
            <p:nvPr/>
          </p:nvSpPr>
          <p:spPr bwMode="auto">
            <a:xfrm>
              <a:off x="4944" y="1663"/>
              <a:ext cx="843" cy="407"/>
            </a:xfrm>
            <a:prstGeom prst="rect">
              <a:avLst/>
            </a:prstGeom>
            <a:noFill/>
            <a:ln w="9525">
              <a:noFill/>
              <a:miter lim="800000"/>
              <a:headEnd/>
              <a:tailEnd/>
            </a:ln>
          </p:spPr>
          <p:txBody>
            <a:bodyPr wrap="none">
              <a:spAutoFit/>
            </a:bodyPr>
            <a:lstStyle/>
            <a:p>
              <a:pPr eaLnBrk="1" hangingPunct="1"/>
              <a:r>
                <a:rPr lang="zh-CN" altLang="en-US" sz="1800" b="1"/>
                <a:t>企业计算</a:t>
              </a:r>
            </a:p>
            <a:p>
              <a:pPr eaLnBrk="1" hangingPunct="1"/>
              <a:r>
                <a:rPr lang="zh-CN" altLang="en-US" sz="1800" b="1"/>
                <a:t>计算工程学</a:t>
              </a:r>
            </a:p>
          </p:txBody>
        </p:sp>
        <p:sp>
          <p:nvSpPr>
            <p:cNvPr id="129048" name="Text Box 72"/>
            <p:cNvSpPr txBox="1">
              <a:spLocks noChangeArrowheads="1"/>
            </p:cNvSpPr>
            <p:nvPr/>
          </p:nvSpPr>
          <p:spPr bwMode="auto">
            <a:xfrm>
              <a:off x="4941" y="2135"/>
              <a:ext cx="698" cy="407"/>
            </a:xfrm>
            <a:prstGeom prst="rect">
              <a:avLst/>
            </a:prstGeom>
            <a:noFill/>
            <a:ln w="9525">
              <a:noFill/>
              <a:miter lim="800000"/>
              <a:headEnd/>
              <a:tailEnd/>
            </a:ln>
          </p:spPr>
          <p:txBody>
            <a:bodyPr wrap="none">
              <a:spAutoFit/>
            </a:bodyPr>
            <a:lstStyle/>
            <a:p>
              <a:pPr eaLnBrk="1" hangingPunct="1"/>
              <a:r>
                <a:rPr lang="zh-CN" altLang="en-US" sz="1800" b="1"/>
                <a:t>服务计算</a:t>
              </a:r>
            </a:p>
            <a:p>
              <a:pPr eaLnBrk="1" hangingPunct="1"/>
              <a:r>
                <a:rPr lang="zh-CN" altLang="en-US" sz="1800" b="1"/>
                <a:t>云计算</a:t>
              </a:r>
            </a:p>
          </p:txBody>
        </p:sp>
        <p:sp>
          <p:nvSpPr>
            <p:cNvPr id="129049" name="Text Box 73"/>
            <p:cNvSpPr txBox="1">
              <a:spLocks noChangeArrowheads="1"/>
            </p:cNvSpPr>
            <p:nvPr/>
          </p:nvSpPr>
          <p:spPr bwMode="auto">
            <a:xfrm>
              <a:off x="4953" y="2605"/>
              <a:ext cx="843" cy="582"/>
            </a:xfrm>
            <a:prstGeom prst="rect">
              <a:avLst/>
            </a:prstGeom>
            <a:noFill/>
            <a:ln w="9525">
              <a:noFill/>
              <a:miter lim="800000"/>
              <a:headEnd/>
              <a:tailEnd/>
            </a:ln>
          </p:spPr>
          <p:txBody>
            <a:bodyPr wrap="none">
              <a:spAutoFit/>
            </a:bodyPr>
            <a:lstStyle/>
            <a:p>
              <a:pPr eaLnBrk="1" hangingPunct="1"/>
              <a:r>
                <a:rPr lang="zh-CN" altLang="en-US" sz="1800" b="1"/>
                <a:t>社会计算</a:t>
              </a:r>
            </a:p>
            <a:p>
              <a:pPr eaLnBrk="1" hangingPunct="1"/>
              <a:r>
                <a:rPr lang="zh-CN" altLang="en-US" sz="1800" b="1"/>
                <a:t>计算广告学</a:t>
              </a:r>
            </a:p>
            <a:p>
              <a:pPr eaLnBrk="1" hangingPunct="1"/>
              <a:r>
                <a:rPr lang="zh-CN" altLang="en-US" sz="1800" b="1"/>
                <a:t>媒体计算</a:t>
              </a:r>
            </a:p>
          </p:txBody>
        </p:sp>
        <p:sp>
          <p:nvSpPr>
            <p:cNvPr id="129050" name="Text Box 74"/>
            <p:cNvSpPr txBox="1">
              <a:spLocks noChangeArrowheads="1"/>
            </p:cNvSpPr>
            <p:nvPr/>
          </p:nvSpPr>
          <p:spPr bwMode="auto">
            <a:xfrm>
              <a:off x="3117" y="1655"/>
              <a:ext cx="698" cy="233"/>
            </a:xfrm>
            <a:prstGeom prst="rect">
              <a:avLst/>
            </a:prstGeom>
            <a:noFill/>
            <a:ln w="9525">
              <a:noFill/>
              <a:miter lim="800000"/>
              <a:headEnd/>
              <a:tailEnd/>
            </a:ln>
          </p:spPr>
          <p:txBody>
            <a:bodyPr wrap="none">
              <a:spAutoFit/>
            </a:bodyPr>
            <a:lstStyle/>
            <a:p>
              <a:pPr eaLnBrk="1" hangingPunct="1"/>
              <a:r>
                <a:rPr lang="zh-CN" altLang="en-US" sz="1800" b="1"/>
                <a:t>纳米计算</a:t>
              </a:r>
            </a:p>
          </p:txBody>
        </p:sp>
        <p:sp>
          <p:nvSpPr>
            <p:cNvPr id="129051" name="Text Box 75"/>
            <p:cNvSpPr txBox="1">
              <a:spLocks noChangeArrowheads="1"/>
            </p:cNvSpPr>
            <p:nvPr/>
          </p:nvSpPr>
          <p:spPr bwMode="auto">
            <a:xfrm>
              <a:off x="3515" y="1344"/>
              <a:ext cx="698" cy="233"/>
            </a:xfrm>
            <a:prstGeom prst="rect">
              <a:avLst/>
            </a:prstGeom>
            <a:noFill/>
            <a:ln w="9525">
              <a:noFill/>
              <a:miter lim="800000"/>
              <a:headEnd/>
              <a:tailEnd/>
            </a:ln>
          </p:spPr>
          <p:txBody>
            <a:bodyPr wrap="none">
              <a:spAutoFit/>
            </a:bodyPr>
            <a:lstStyle/>
            <a:p>
              <a:pPr eaLnBrk="1" hangingPunct="1"/>
              <a:r>
                <a:rPr lang="zh-CN" altLang="en-US" sz="1800" b="1"/>
                <a:t>智能计算</a:t>
              </a:r>
            </a:p>
          </p:txBody>
        </p:sp>
        <p:sp>
          <p:nvSpPr>
            <p:cNvPr id="129052" name="Text Box 76"/>
            <p:cNvSpPr txBox="1">
              <a:spLocks noChangeArrowheads="1"/>
            </p:cNvSpPr>
            <p:nvPr/>
          </p:nvSpPr>
          <p:spPr bwMode="auto">
            <a:xfrm>
              <a:off x="1583" y="1519"/>
              <a:ext cx="843" cy="233"/>
            </a:xfrm>
            <a:prstGeom prst="rect">
              <a:avLst/>
            </a:prstGeom>
            <a:noFill/>
            <a:ln w="9525">
              <a:noFill/>
              <a:miter lim="800000"/>
              <a:headEnd/>
              <a:tailEnd/>
            </a:ln>
          </p:spPr>
          <p:txBody>
            <a:bodyPr wrap="none">
              <a:spAutoFit/>
            </a:bodyPr>
            <a:lstStyle/>
            <a:p>
              <a:pPr eaLnBrk="1" hangingPunct="1"/>
              <a:r>
                <a:rPr lang="zh-CN" altLang="en-US" sz="1800" b="1"/>
                <a:t>计算语言学</a:t>
              </a:r>
            </a:p>
          </p:txBody>
        </p:sp>
        <p:sp>
          <p:nvSpPr>
            <p:cNvPr id="129053" name="Text Box 77"/>
            <p:cNvSpPr txBox="1">
              <a:spLocks noChangeArrowheads="1"/>
            </p:cNvSpPr>
            <p:nvPr/>
          </p:nvSpPr>
          <p:spPr bwMode="auto">
            <a:xfrm>
              <a:off x="3718" y="1518"/>
              <a:ext cx="698" cy="233"/>
            </a:xfrm>
            <a:prstGeom prst="rect">
              <a:avLst/>
            </a:prstGeom>
            <a:noFill/>
            <a:ln w="9525">
              <a:noFill/>
              <a:miter lim="800000"/>
              <a:headEnd/>
              <a:tailEnd/>
            </a:ln>
          </p:spPr>
          <p:txBody>
            <a:bodyPr wrap="none">
              <a:spAutoFit/>
            </a:bodyPr>
            <a:lstStyle/>
            <a:p>
              <a:pPr eaLnBrk="1" hangingPunct="1"/>
              <a:r>
                <a:rPr lang="zh-CN" altLang="en-US" sz="1800" b="1"/>
                <a:t>神经计算</a:t>
              </a:r>
            </a:p>
          </p:txBody>
        </p:sp>
      </p:grpSp>
      <p:sp>
        <p:nvSpPr>
          <p:cNvPr id="129041" name="Text Box 16"/>
          <p:cNvSpPr txBox="1">
            <a:spLocks noChangeArrowheads="1"/>
          </p:cNvSpPr>
          <p:nvPr/>
        </p:nvSpPr>
        <p:spPr bwMode="auto">
          <a:xfrm>
            <a:off x="206375" y="44450"/>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(4) </a:t>
            </a:r>
            <a:r>
              <a:rPr lang="zh-CN" altLang="en-US" sz="2000">
                <a:solidFill>
                  <a:srgbClr val="0000CC"/>
                </a:solidFill>
                <a:ea typeface="华文中宋" pitchFamily="2" charset="-122"/>
              </a:rPr>
              <a:t>计算与社会</a:t>
            </a:r>
            <a:r>
              <a:rPr lang="en-US" altLang="zh-CN" sz="2000">
                <a:solidFill>
                  <a:srgbClr val="0000CC"/>
                </a:solidFill>
                <a:ea typeface="华文中宋" pitchFamily="2" charset="-122"/>
              </a:rPr>
              <a:t>/</a:t>
            </a:r>
            <a:r>
              <a:rPr lang="zh-CN" altLang="en-US" sz="2000">
                <a:solidFill>
                  <a:srgbClr val="0000CC"/>
                </a:solidFill>
                <a:ea typeface="华文中宋" pitchFamily="2" charset="-122"/>
              </a:rPr>
              <a:t>自然如何融合的</a:t>
            </a:r>
            <a:r>
              <a:rPr lang="en-US" altLang="zh-CN" sz="2000">
                <a:solidFill>
                  <a:srgbClr val="0000CC"/>
                </a:solidFill>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47621"/>
                                        </p:tgtEl>
                                        <p:attrNameLst>
                                          <p:attrName>style.visibility</p:attrName>
                                        </p:attrNameLst>
                                      </p:cBhvr>
                                      <p:to>
                                        <p:strVal val="visible"/>
                                      </p:to>
                                    </p:set>
                                    <p:anim calcmode="lin" valueType="num">
                                      <p:cBhvr additive="base">
                                        <p:cTn id="7" dur="500" fill="hold"/>
                                        <p:tgtEl>
                                          <p:spTgt spid="1647621"/>
                                        </p:tgtEl>
                                        <p:attrNameLst>
                                          <p:attrName>ppt_x</p:attrName>
                                        </p:attrNameLst>
                                      </p:cBhvr>
                                      <p:tavLst>
                                        <p:tav tm="0">
                                          <p:val>
                                            <p:strVal val="#ppt_x"/>
                                          </p:val>
                                        </p:tav>
                                        <p:tav tm="100000">
                                          <p:val>
                                            <p:strVal val="#ppt_x"/>
                                          </p:val>
                                        </p:tav>
                                      </p:tavLst>
                                    </p:anim>
                                    <p:anim calcmode="lin" valueType="num">
                                      <p:cBhvr additive="base">
                                        <p:cTn id="8" dur="500" fill="hold"/>
                                        <p:tgtEl>
                                          <p:spTgt spid="16476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47626"/>
                                        </p:tgtEl>
                                        <p:attrNameLst>
                                          <p:attrName>style.visibility</p:attrName>
                                        </p:attrNameLst>
                                      </p:cBhvr>
                                      <p:to>
                                        <p:strVal val="visible"/>
                                      </p:to>
                                    </p:set>
                                    <p:anim calcmode="lin" valueType="num">
                                      <p:cBhvr additive="base">
                                        <p:cTn id="13" dur="500" fill="hold"/>
                                        <p:tgtEl>
                                          <p:spTgt spid="1647626"/>
                                        </p:tgtEl>
                                        <p:attrNameLst>
                                          <p:attrName>ppt_x</p:attrName>
                                        </p:attrNameLst>
                                      </p:cBhvr>
                                      <p:tavLst>
                                        <p:tav tm="0">
                                          <p:val>
                                            <p:strVal val="#ppt_x"/>
                                          </p:val>
                                        </p:tav>
                                        <p:tav tm="100000">
                                          <p:val>
                                            <p:strVal val="#ppt_x"/>
                                          </p:val>
                                        </p:tav>
                                      </p:tavLst>
                                    </p:anim>
                                    <p:anim calcmode="lin" valueType="num">
                                      <p:cBhvr additive="base">
                                        <p:cTn id="14" dur="500" fill="hold"/>
                                        <p:tgtEl>
                                          <p:spTgt spid="1647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TreePicture"/>
          <p:cNvPicPr>
            <a:picLocks noChangeAspect="1" noChangeArrowheads="1"/>
          </p:cNvPicPr>
          <p:nvPr/>
        </p:nvPicPr>
        <p:blipFill>
          <a:blip r:embed="rId2" cstate="print"/>
          <a:srcRect/>
          <a:stretch>
            <a:fillRect/>
          </a:stretch>
        </p:blipFill>
        <p:spPr bwMode="auto">
          <a:xfrm>
            <a:off x="314325" y="881063"/>
            <a:ext cx="8628063" cy="5837237"/>
          </a:xfrm>
          <a:prstGeom prst="rect">
            <a:avLst/>
          </a:prstGeom>
          <a:noFill/>
          <a:ln w="9525">
            <a:noFill/>
            <a:miter lim="800000"/>
            <a:headEnd/>
            <a:tailEnd/>
          </a:ln>
        </p:spPr>
      </p:pic>
      <p:pic>
        <p:nvPicPr>
          <p:cNvPr id="130051" name="Picture 3" descr="20121226双线式树"/>
          <p:cNvPicPr>
            <a:picLocks noChangeAspect="1" noChangeArrowheads="1"/>
          </p:cNvPicPr>
          <p:nvPr/>
        </p:nvPicPr>
        <p:blipFill>
          <a:blip r:embed="rId3" cstate="print"/>
          <a:srcRect/>
          <a:stretch>
            <a:fillRect/>
          </a:stretch>
        </p:blipFill>
        <p:spPr bwMode="auto">
          <a:xfrm>
            <a:off x="406400" y="1860550"/>
            <a:ext cx="8293100" cy="4279900"/>
          </a:xfrm>
          <a:prstGeom prst="rect">
            <a:avLst/>
          </a:prstGeom>
          <a:noFill/>
          <a:ln w="9525">
            <a:noFill/>
            <a:miter lim="800000"/>
            <a:headEnd/>
            <a:tailEnd/>
          </a:ln>
        </p:spPr>
      </p:pic>
      <p:grpSp>
        <p:nvGrpSpPr>
          <p:cNvPr id="130052"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30053"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30054"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30055" name="Line 16"/>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130056"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0142"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grpSp>
        <p:nvGrpSpPr>
          <p:cNvPr id="130057"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30058"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30059"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30060" name="Group 33"/>
          <p:cNvGrpSpPr>
            <a:grpSpLocks/>
          </p:cNvGrpSpPr>
          <p:nvPr/>
        </p:nvGrpSpPr>
        <p:grpSpPr bwMode="auto">
          <a:xfrm>
            <a:off x="5810250" y="1017588"/>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30130"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a:solidFill>
                    <a:schemeClr val="tx2"/>
                  </a:solidFill>
                </a:rPr>
                <a:t>算法</a:t>
              </a:r>
            </a:p>
          </p:txBody>
        </p:sp>
      </p:grpSp>
      <p:grpSp>
        <p:nvGrpSpPr>
          <p:cNvPr id="130061" name="Group 37"/>
          <p:cNvGrpSpPr>
            <a:grpSpLocks/>
          </p:cNvGrpSpPr>
          <p:nvPr/>
        </p:nvGrpSpPr>
        <p:grpSpPr bwMode="auto">
          <a:xfrm>
            <a:off x="6276975" y="1412875"/>
            <a:ext cx="852488" cy="855663"/>
            <a:chOff x="4555" y="685"/>
            <a:chExt cx="537" cy="539"/>
          </a:xfrm>
        </p:grpSpPr>
        <p:sp>
          <p:nvSpPr>
            <p:cNvPr id="130125"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30126"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800">
                <a:solidFill>
                  <a:srgbClr val="FFFF66"/>
                </a:solidFill>
                <a:latin typeface="宋体" pitchFamily="2" charset="-122"/>
              </a:endParaRPr>
            </a:p>
          </p:txBody>
        </p:sp>
        <p:sp>
          <p:nvSpPr>
            <p:cNvPr id="130127"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a:t>系统</a:t>
              </a:r>
            </a:p>
          </p:txBody>
        </p:sp>
      </p:grpSp>
      <p:grpSp>
        <p:nvGrpSpPr>
          <p:cNvPr id="130062" name="Group 41"/>
          <p:cNvGrpSpPr>
            <a:grpSpLocks/>
          </p:cNvGrpSpPr>
          <p:nvPr/>
        </p:nvGrpSpPr>
        <p:grpSpPr bwMode="auto">
          <a:xfrm>
            <a:off x="223838" y="1468438"/>
            <a:ext cx="8977312" cy="3590925"/>
            <a:chOff x="141" y="925"/>
            <a:chExt cx="5655" cy="2262"/>
          </a:xfrm>
        </p:grpSpPr>
        <p:sp>
          <p:nvSpPr>
            <p:cNvPr id="130113" name="Text Box 42"/>
            <p:cNvSpPr txBox="1">
              <a:spLocks noChangeArrowheads="1"/>
            </p:cNvSpPr>
            <p:nvPr/>
          </p:nvSpPr>
          <p:spPr bwMode="auto">
            <a:xfrm>
              <a:off x="2034" y="925"/>
              <a:ext cx="801" cy="407"/>
            </a:xfrm>
            <a:prstGeom prst="rect">
              <a:avLst/>
            </a:prstGeom>
            <a:noFill/>
            <a:ln w="9525">
              <a:noFill/>
              <a:miter lim="800000"/>
              <a:headEnd/>
              <a:tailEnd/>
            </a:ln>
          </p:spPr>
          <p:txBody>
            <a:bodyPr>
              <a:spAutoFit/>
            </a:bodyPr>
            <a:lstStyle/>
            <a:p>
              <a:pPr eaLnBrk="1" hangingPunct="1"/>
              <a:r>
                <a:rPr lang="zh-CN" altLang="en-US" sz="1800" b="1"/>
                <a:t>量子计算</a:t>
              </a:r>
              <a:r>
                <a:rPr lang="en-US" altLang="zh-CN" sz="1800" b="1"/>
                <a:t>/</a:t>
              </a:r>
              <a:r>
                <a:rPr lang="zh-CN" altLang="en-US" sz="1800" b="1"/>
                <a:t>光子计算</a:t>
              </a:r>
            </a:p>
          </p:txBody>
        </p:sp>
        <p:sp>
          <p:nvSpPr>
            <p:cNvPr id="130114" name="Text Box 43"/>
            <p:cNvSpPr txBox="1">
              <a:spLocks noChangeArrowheads="1"/>
            </p:cNvSpPr>
            <p:nvPr/>
          </p:nvSpPr>
          <p:spPr bwMode="auto">
            <a:xfrm>
              <a:off x="3142" y="1147"/>
              <a:ext cx="698" cy="233"/>
            </a:xfrm>
            <a:prstGeom prst="rect">
              <a:avLst/>
            </a:prstGeom>
            <a:noFill/>
            <a:ln w="9525">
              <a:noFill/>
              <a:miter lim="800000"/>
              <a:headEnd/>
              <a:tailEnd/>
            </a:ln>
          </p:spPr>
          <p:txBody>
            <a:bodyPr wrap="none">
              <a:spAutoFit/>
            </a:bodyPr>
            <a:lstStyle/>
            <a:p>
              <a:pPr eaLnBrk="1" hangingPunct="1"/>
              <a:r>
                <a:rPr lang="zh-CN" altLang="en-US" sz="1800" b="1"/>
                <a:t>移动计算</a:t>
              </a:r>
            </a:p>
          </p:txBody>
        </p:sp>
        <p:sp>
          <p:nvSpPr>
            <p:cNvPr id="130115" name="Text Box 44"/>
            <p:cNvSpPr txBox="1">
              <a:spLocks noChangeArrowheads="1"/>
            </p:cNvSpPr>
            <p:nvPr/>
          </p:nvSpPr>
          <p:spPr bwMode="auto">
            <a:xfrm>
              <a:off x="1027" y="1117"/>
              <a:ext cx="843" cy="407"/>
            </a:xfrm>
            <a:prstGeom prst="rect">
              <a:avLst/>
            </a:prstGeom>
            <a:noFill/>
            <a:ln w="9525">
              <a:noFill/>
              <a:miter lim="800000"/>
              <a:headEnd/>
              <a:tailEnd/>
            </a:ln>
          </p:spPr>
          <p:txBody>
            <a:bodyPr wrap="none">
              <a:spAutoFit/>
            </a:bodyPr>
            <a:lstStyle/>
            <a:p>
              <a:pPr eaLnBrk="1" hangingPunct="1"/>
              <a:r>
                <a:rPr lang="zh-CN" altLang="en-US" sz="1800" b="1"/>
                <a:t>生物计算</a:t>
              </a:r>
            </a:p>
            <a:p>
              <a:pPr eaLnBrk="1" hangingPunct="1"/>
              <a:r>
                <a:rPr lang="zh-CN" altLang="en-US" sz="1800" b="1"/>
                <a:t>计算生物学</a:t>
              </a:r>
            </a:p>
          </p:txBody>
        </p:sp>
        <p:sp>
          <p:nvSpPr>
            <p:cNvPr id="130116" name="Text Box 45"/>
            <p:cNvSpPr txBox="1">
              <a:spLocks noChangeArrowheads="1"/>
            </p:cNvSpPr>
            <p:nvPr/>
          </p:nvSpPr>
          <p:spPr bwMode="auto">
            <a:xfrm>
              <a:off x="142" y="1779"/>
              <a:ext cx="843" cy="407"/>
            </a:xfrm>
            <a:prstGeom prst="rect">
              <a:avLst/>
            </a:prstGeom>
            <a:noFill/>
            <a:ln w="9525">
              <a:noFill/>
              <a:miter lim="800000"/>
              <a:headEnd/>
              <a:tailEnd/>
            </a:ln>
          </p:spPr>
          <p:txBody>
            <a:bodyPr wrap="none">
              <a:spAutoFit/>
            </a:bodyPr>
            <a:lstStyle/>
            <a:p>
              <a:pPr eaLnBrk="1" hangingPunct="1"/>
              <a:r>
                <a:rPr lang="zh-CN" altLang="en-US" sz="1800" b="1"/>
                <a:t>计算物理学</a:t>
              </a:r>
            </a:p>
            <a:p>
              <a:pPr eaLnBrk="1" hangingPunct="1"/>
              <a:r>
                <a:rPr lang="zh-CN" altLang="en-US" sz="1800" b="1"/>
                <a:t>计算化学</a:t>
              </a:r>
            </a:p>
          </p:txBody>
        </p:sp>
        <p:sp>
          <p:nvSpPr>
            <p:cNvPr id="130117" name="Text Box 46"/>
            <p:cNvSpPr txBox="1">
              <a:spLocks noChangeArrowheads="1"/>
            </p:cNvSpPr>
            <p:nvPr/>
          </p:nvSpPr>
          <p:spPr bwMode="auto">
            <a:xfrm>
              <a:off x="141" y="2338"/>
              <a:ext cx="843" cy="582"/>
            </a:xfrm>
            <a:prstGeom prst="rect">
              <a:avLst/>
            </a:prstGeom>
            <a:noFill/>
            <a:ln w="9525">
              <a:noFill/>
              <a:miter lim="800000"/>
              <a:headEnd/>
              <a:tailEnd/>
            </a:ln>
          </p:spPr>
          <p:txBody>
            <a:bodyPr wrap="none">
              <a:spAutoFit/>
            </a:bodyPr>
            <a:lstStyle/>
            <a:p>
              <a:pPr eaLnBrk="1" hangingPunct="1"/>
              <a:r>
                <a:rPr lang="zh-CN" altLang="en-US" sz="1800" b="1"/>
                <a:t>计算经济学</a:t>
              </a:r>
            </a:p>
            <a:p>
              <a:pPr eaLnBrk="1" hangingPunct="1"/>
              <a:r>
                <a:rPr lang="zh-CN" altLang="en-US" sz="1800" b="1"/>
                <a:t>计算统计学</a:t>
              </a:r>
            </a:p>
            <a:p>
              <a:pPr eaLnBrk="1" hangingPunct="1"/>
              <a:r>
                <a:rPr lang="zh-CN" altLang="en-US" sz="1800" b="1"/>
                <a:t>计算金融学</a:t>
              </a:r>
            </a:p>
          </p:txBody>
        </p:sp>
        <p:sp>
          <p:nvSpPr>
            <p:cNvPr id="130118" name="Text Box 47"/>
            <p:cNvSpPr txBox="1">
              <a:spLocks noChangeArrowheads="1"/>
            </p:cNvSpPr>
            <p:nvPr/>
          </p:nvSpPr>
          <p:spPr bwMode="auto">
            <a:xfrm>
              <a:off x="4944" y="1663"/>
              <a:ext cx="843" cy="407"/>
            </a:xfrm>
            <a:prstGeom prst="rect">
              <a:avLst/>
            </a:prstGeom>
            <a:noFill/>
            <a:ln w="9525">
              <a:noFill/>
              <a:miter lim="800000"/>
              <a:headEnd/>
              <a:tailEnd/>
            </a:ln>
          </p:spPr>
          <p:txBody>
            <a:bodyPr wrap="none">
              <a:spAutoFit/>
            </a:bodyPr>
            <a:lstStyle/>
            <a:p>
              <a:pPr eaLnBrk="1" hangingPunct="1"/>
              <a:r>
                <a:rPr lang="zh-CN" altLang="en-US" sz="1800" b="1"/>
                <a:t>企业计算</a:t>
              </a:r>
            </a:p>
            <a:p>
              <a:pPr eaLnBrk="1" hangingPunct="1"/>
              <a:r>
                <a:rPr lang="zh-CN" altLang="en-US" sz="1800" b="1"/>
                <a:t>计算工程学</a:t>
              </a:r>
            </a:p>
          </p:txBody>
        </p:sp>
        <p:sp>
          <p:nvSpPr>
            <p:cNvPr id="130119" name="Text Box 48"/>
            <p:cNvSpPr txBox="1">
              <a:spLocks noChangeArrowheads="1"/>
            </p:cNvSpPr>
            <p:nvPr/>
          </p:nvSpPr>
          <p:spPr bwMode="auto">
            <a:xfrm>
              <a:off x="4941" y="2135"/>
              <a:ext cx="698" cy="407"/>
            </a:xfrm>
            <a:prstGeom prst="rect">
              <a:avLst/>
            </a:prstGeom>
            <a:noFill/>
            <a:ln w="9525">
              <a:noFill/>
              <a:miter lim="800000"/>
              <a:headEnd/>
              <a:tailEnd/>
            </a:ln>
          </p:spPr>
          <p:txBody>
            <a:bodyPr wrap="none">
              <a:spAutoFit/>
            </a:bodyPr>
            <a:lstStyle/>
            <a:p>
              <a:pPr eaLnBrk="1" hangingPunct="1"/>
              <a:r>
                <a:rPr lang="zh-CN" altLang="en-US" sz="1800" b="1"/>
                <a:t>服务计算</a:t>
              </a:r>
            </a:p>
            <a:p>
              <a:pPr eaLnBrk="1" hangingPunct="1"/>
              <a:r>
                <a:rPr lang="zh-CN" altLang="en-US" sz="1800" b="1"/>
                <a:t>云计算</a:t>
              </a:r>
            </a:p>
          </p:txBody>
        </p:sp>
        <p:sp>
          <p:nvSpPr>
            <p:cNvPr id="130120" name="Text Box 49"/>
            <p:cNvSpPr txBox="1">
              <a:spLocks noChangeArrowheads="1"/>
            </p:cNvSpPr>
            <p:nvPr/>
          </p:nvSpPr>
          <p:spPr bwMode="auto">
            <a:xfrm>
              <a:off x="4953" y="2605"/>
              <a:ext cx="843" cy="582"/>
            </a:xfrm>
            <a:prstGeom prst="rect">
              <a:avLst/>
            </a:prstGeom>
            <a:noFill/>
            <a:ln w="9525">
              <a:noFill/>
              <a:miter lim="800000"/>
              <a:headEnd/>
              <a:tailEnd/>
            </a:ln>
          </p:spPr>
          <p:txBody>
            <a:bodyPr wrap="none">
              <a:spAutoFit/>
            </a:bodyPr>
            <a:lstStyle/>
            <a:p>
              <a:pPr eaLnBrk="1" hangingPunct="1"/>
              <a:r>
                <a:rPr lang="zh-CN" altLang="en-US" sz="1800" b="1"/>
                <a:t>社会计算</a:t>
              </a:r>
            </a:p>
            <a:p>
              <a:pPr eaLnBrk="1" hangingPunct="1"/>
              <a:r>
                <a:rPr lang="zh-CN" altLang="en-US" sz="1800" b="1"/>
                <a:t>计算广告学</a:t>
              </a:r>
            </a:p>
            <a:p>
              <a:pPr eaLnBrk="1" hangingPunct="1"/>
              <a:r>
                <a:rPr lang="zh-CN" altLang="en-US" sz="1800" b="1"/>
                <a:t>媒体计算</a:t>
              </a:r>
            </a:p>
          </p:txBody>
        </p:sp>
        <p:sp>
          <p:nvSpPr>
            <p:cNvPr id="130121" name="Text Box 50"/>
            <p:cNvSpPr txBox="1">
              <a:spLocks noChangeArrowheads="1"/>
            </p:cNvSpPr>
            <p:nvPr/>
          </p:nvSpPr>
          <p:spPr bwMode="auto">
            <a:xfrm>
              <a:off x="3117" y="1655"/>
              <a:ext cx="698" cy="233"/>
            </a:xfrm>
            <a:prstGeom prst="rect">
              <a:avLst/>
            </a:prstGeom>
            <a:noFill/>
            <a:ln w="9525">
              <a:noFill/>
              <a:miter lim="800000"/>
              <a:headEnd/>
              <a:tailEnd/>
            </a:ln>
          </p:spPr>
          <p:txBody>
            <a:bodyPr wrap="none">
              <a:spAutoFit/>
            </a:bodyPr>
            <a:lstStyle/>
            <a:p>
              <a:pPr eaLnBrk="1" hangingPunct="1"/>
              <a:r>
                <a:rPr lang="zh-CN" altLang="en-US" sz="1800" b="1"/>
                <a:t>纳米计算</a:t>
              </a:r>
            </a:p>
          </p:txBody>
        </p:sp>
        <p:sp>
          <p:nvSpPr>
            <p:cNvPr id="130122" name="Text Box 51"/>
            <p:cNvSpPr txBox="1">
              <a:spLocks noChangeArrowheads="1"/>
            </p:cNvSpPr>
            <p:nvPr/>
          </p:nvSpPr>
          <p:spPr bwMode="auto">
            <a:xfrm>
              <a:off x="3515" y="1344"/>
              <a:ext cx="698" cy="233"/>
            </a:xfrm>
            <a:prstGeom prst="rect">
              <a:avLst/>
            </a:prstGeom>
            <a:noFill/>
            <a:ln w="9525">
              <a:noFill/>
              <a:miter lim="800000"/>
              <a:headEnd/>
              <a:tailEnd/>
            </a:ln>
          </p:spPr>
          <p:txBody>
            <a:bodyPr wrap="none">
              <a:spAutoFit/>
            </a:bodyPr>
            <a:lstStyle/>
            <a:p>
              <a:pPr eaLnBrk="1" hangingPunct="1"/>
              <a:r>
                <a:rPr lang="zh-CN" altLang="en-US" sz="1800" b="1"/>
                <a:t>智能计算</a:t>
              </a:r>
            </a:p>
          </p:txBody>
        </p:sp>
        <p:sp>
          <p:nvSpPr>
            <p:cNvPr id="130123" name="Text Box 52"/>
            <p:cNvSpPr txBox="1">
              <a:spLocks noChangeArrowheads="1"/>
            </p:cNvSpPr>
            <p:nvPr/>
          </p:nvSpPr>
          <p:spPr bwMode="auto">
            <a:xfrm>
              <a:off x="1555" y="1519"/>
              <a:ext cx="843" cy="233"/>
            </a:xfrm>
            <a:prstGeom prst="rect">
              <a:avLst/>
            </a:prstGeom>
            <a:noFill/>
            <a:ln w="9525">
              <a:noFill/>
              <a:miter lim="800000"/>
              <a:headEnd/>
              <a:tailEnd/>
            </a:ln>
          </p:spPr>
          <p:txBody>
            <a:bodyPr wrap="none">
              <a:spAutoFit/>
            </a:bodyPr>
            <a:lstStyle/>
            <a:p>
              <a:pPr eaLnBrk="1" hangingPunct="1"/>
              <a:r>
                <a:rPr lang="zh-CN" altLang="en-US" sz="1800" b="1"/>
                <a:t>计算语言学</a:t>
              </a:r>
            </a:p>
          </p:txBody>
        </p:sp>
        <p:sp>
          <p:nvSpPr>
            <p:cNvPr id="130124" name="Text Box 53"/>
            <p:cNvSpPr txBox="1">
              <a:spLocks noChangeArrowheads="1"/>
            </p:cNvSpPr>
            <p:nvPr/>
          </p:nvSpPr>
          <p:spPr bwMode="auto">
            <a:xfrm>
              <a:off x="3770" y="1518"/>
              <a:ext cx="698" cy="233"/>
            </a:xfrm>
            <a:prstGeom prst="rect">
              <a:avLst/>
            </a:prstGeom>
            <a:noFill/>
            <a:ln w="9525">
              <a:noFill/>
              <a:miter lim="800000"/>
              <a:headEnd/>
              <a:tailEnd/>
            </a:ln>
          </p:spPr>
          <p:txBody>
            <a:bodyPr wrap="none">
              <a:spAutoFit/>
            </a:bodyPr>
            <a:lstStyle/>
            <a:p>
              <a:pPr eaLnBrk="1" hangingPunct="1"/>
              <a:r>
                <a:rPr lang="zh-CN" altLang="en-US" sz="1800" b="1"/>
                <a:t>神经计算</a:t>
              </a:r>
            </a:p>
          </p:txBody>
        </p:sp>
      </p:grpSp>
      <p:grpSp>
        <p:nvGrpSpPr>
          <p:cNvPr id="130063" name="Group 54"/>
          <p:cNvGrpSpPr>
            <a:grpSpLocks/>
          </p:cNvGrpSpPr>
          <p:nvPr/>
        </p:nvGrpSpPr>
        <p:grpSpPr bwMode="auto">
          <a:xfrm>
            <a:off x="349250" y="911225"/>
            <a:ext cx="3502025" cy="3022600"/>
            <a:chOff x="220" y="574"/>
            <a:chExt cx="2206" cy="1904"/>
          </a:xfrm>
        </p:grpSpPr>
        <p:sp>
          <p:nvSpPr>
            <p:cNvPr id="130102" name="Rectangle 55"/>
            <p:cNvSpPr>
              <a:spLocks noChangeArrowheads="1"/>
            </p:cNvSpPr>
            <p:nvPr/>
          </p:nvSpPr>
          <p:spPr bwMode="auto">
            <a:xfrm rot="2442469">
              <a:off x="882" y="1715"/>
              <a:ext cx="1134" cy="407"/>
            </a:xfrm>
            <a:prstGeom prst="rect">
              <a:avLst/>
            </a:prstGeom>
            <a:noFill/>
            <a:ln w="9525">
              <a:noFill/>
              <a:miter lim="800000"/>
              <a:headEnd/>
              <a:tailEnd/>
            </a:ln>
          </p:spPr>
          <p:txBody>
            <a:bodyPr>
              <a:spAutoFit/>
            </a:bodyPr>
            <a:lstStyle/>
            <a:p>
              <a:pPr eaLnBrk="1" hangingPunct="1"/>
              <a:r>
                <a:rPr lang="zh-CN" altLang="en-US" sz="1800" b="1">
                  <a:solidFill>
                    <a:srgbClr val="CC3300"/>
                  </a:solidFill>
                </a:rPr>
                <a:t>自然现象的计算的表达与推演</a:t>
              </a:r>
            </a:p>
          </p:txBody>
        </p:sp>
        <p:grpSp>
          <p:nvGrpSpPr>
            <p:cNvPr id="130103" name="Group 56"/>
            <p:cNvGrpSpPr>
              <a:grpSpLocks/>
            </p:cNvGrpSpPr>
            <p:nvPr/>
          </p:nvGrpSpPr>
          <p:grpSpPr bwMode="auto">
            <a:xfrm>
              <a:off x="220" y="574"/>
              <a:ext cx="2206" cy="1904"/>
              <a:chOff x="220" y="574"/>
              <a:chExt cx="2206" cy="1904"/>
            </a:xfrm>
          </p:grpSpPr>
          <p:grpSp>
            <p:nvGrpSpPr>
              <p:cNvPr id="130104" name="Group 57"/>
              <p:cNvGrpSpPr>
                <a:grpSpLocks/>
              </p:cNvGrpSpPr>
              <p:nvPr/>
            </p:nvGrpSpPr>
            <p:grpSpPr bwMode="auto">
              <a:xfrm>
                <a:off x="220" y="574"/>
                <a:ext cx="846" cy="757"/>
                <a:chOff x="220" y="574"/>
                <a:chExt cx="846" cy="757"/>
              </a:xfrm>
            </p:grpSpPr>
            <p:grpSp>
              <p:nvGrpSpPr>
                <p:cNvPr id="130109" name="Group 38"/>
                <p:cNvGrpSpPr>
                  <a:grpSpLocks/>
                </p:cNvGrpSpPr>
                <p:nvPr/>
              </p:nvGrpSpPr>
              <p:grpSpPr bwMode="auto">
                <a:xfrm>
                  <a:off x="220" y="574"/>
                  <a:ext cx="835" cy="757"/>
                  <a:chOff x="1474" y="2024"/>
                  <a:chExt cx="1661" cy="1661"/>
                </a:xfrm>
              </p:grpSpPr>
              <p:sp>
                <p:nvSpPr>
                  <p:cNvPr id="1648640"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648641"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grpSp>
            <p:sp>
              <p:nvSpPr>
                <p:cNvPr id="130110" name="Text Box 84"/>
                <p:cNvSpPr txBox="1">
                  <a:spLocks noChangeArrowheads="1"/>
                </p:cNvSpPr>
                <p:nvPr/>
              </p:nvSpPr>
              <p:spPr bwMode="auto">
                <a:xfrm>
                  <a:off x="300" y="769"/>
                  <a:ext cx="766" cy="368"/>
                </a:xfrm>
                <a:prstGeom prst="rect">
                  <a:avLst/>
                </a:prstGeom>
                <a:noFill/>
                <a:ln w="9525">
                  <a:noFill/>
                  <a:miter lim="800000"/>
                  <a:headEnd/>
                  <a:tailEnd/>
                </a:ln>
              </p:spPr>
              <p:txBody>
                <a:bodyPr>
                  <a:spAutoFit/>
                </a:bodyPr>
                <a:lstStyle/>
                <a:p>
                  <a:pPr eaLnBrk="1" hangingPunct="1"/>
                  <a:r>
                    <a:rPr lang="zh-CN" altLang="zh-CN" sz="1600" b="1"/>
                    <a:t>社会/自然的计算化</a:t>
                  </a:r>
                </a:p>
              </p:txBody>
            </p:sp>
          </p:grpSp>
          <p:sp>
            <p:nvSpPr>
              <p:cNvPr id="130105" name="Freeform 62"/>
              <p:cNvSpPr>
                <a:spLocks/>
              </p:cNvSpPr>
              <p:nvPr/>
            </p:nvSpPr>
            <p:spPr bwMode="auto">
              <a:xfrm>
                <a:off x="947" y="1213"/>
                <a:ext cx="1162" cy="992"/>
              </a:xfrm>
              <a:custGeom>
                <a:avLst/>
                <a:gdLst>
                  <a:gd name="T0" fmla="*/ 0 w 1303"/>
                  <a:gd name="T1" fmla="*/ 0 h 1114"/>
                  <a:gd name="T2" fmla="*/ 465 w 1303"/>
                  <a:gd name="T3" fmla="*/ 392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p:spPr>
            <p:txBody>
              <a:bodyPr/>
              <a:lstStyle/>
              <a:p>
                <a:endParaRPr lang="zh-CN" altLang="en-US"/>
              </a:p>
            </p:txBody>
          </p:sp>
          <p:grpSp>
            <p:nvGrpSpPr>
              <p:cNvPr id="130106" name="Group 63"/>
              <p:cNvGrpSpPr>
                <a:grpSpLocks/>
              </p:cNvGrpSpPr>
              <p:nvPr/>
            </p:nvGrpSpPr>
            <p:grpSpPr bwMode="auto">
              <a:xfrm>
                <a:off x="1927" y="2160"/>
                <a:ext cx="499" cy="318"/>
                <a:chOff x="657" y="300"/>
                <a:chExt cx="499" cy="318"/>
              </a:xfrm>
            </p:grpSpPr>
            <p:sp>
              <p:nvSpPr>
                <p:cNvPr id="130107" name="Oval 64"/>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sz="1600" b="1"/>
                </a:p>
              </p:txBody>
            </p:sp>
            <p:sp>
              <p:nvSpPr>
                <p:cNvPr id="130108"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抽象</a:t>
                  </a:r>
                </a:p>
              </p:txBody>
            </p:sp>
          </p:grpSp>
        </p:grpSp>
      </p:grpSp>
      <p:grpSp>
        <p:nvGrpSpPr>
          <p:cNvPr id="130064" name="Group 66"/>
          <p:cNvGrpSpPr>
            <a:grpSpLocks/>
          </p:cNvGrpSpPr>
          <p:nvPr/>
        </p:nvGrpSpPr>
        <p:grpSpPr bwMode="auto">
          <a:xfrm>
            <a:off x="5148263" y="911225"/>
            <a:ext cx="3671887" cy="3022600"/>
            <a:chOff x="3243" y="574"/>
            <a:chExt cx="2313" cy="1904"/>
          </a:xfrm>
        </p:grpSpPr>
        <p:sp>
          <p:nvSpPr>
            <p:cNvPr id="130091" name="Rectangle 67"/>
            <p:cNvSpPr>
              <a:spLocks noChangeArrowheads="1"/>
            </p:cNvSpPr>
            <p:nvPr/>
          </p:nvSpPr>
          <p:spPr bwMode="auto">
            <a:xfrm rot="-2443206">
              <a:off x="3589" y="1709"/>
              <a:ext cx="1514" cy="407"/>
            </a:xfrm>
            <a:prstGeom prst="rect">
              <a:avLst/>
            </a:prstGeom>
            <a:noFill/>
            <a:ln w="9525">
              <a:noFill/>
              <a:miter lim="800000"/>
              <a:headEnd/>
              <a:tailEnd/>
            </a:ln>
          </p:spPr>
          <p:txBody>
            <a:bodyPr>
              <a:spAutoFit/>
            </a:bodyPr>
            <a:lstStyle/>
            <a:p>
              <a:pPr eaLnBrk="1" hangingPunct="1"/>
              <a:r>
                <a:rPr lang="zh-CN" altLang="en-US" sz="1800" b="1">
                  <a:solidFill>
                    <a:srgbClr val="0000CC"/>
                  </a:solidFill>
                </a:rPr>
                <a:t>用社会</a:t>
              </a:r>
              <a:r>
                <a:rPr lang="en-US" altLang="zh-CN" sz="1800" b="1">
                  <a:solidFill>
                    <a:srgbClr val="0000CC"/>
                  </a:solidFill>
                </a:rPr>
                <a:t>/</a:t>
              </a:r>
              <a:r>
                <a:rPr lang="zh-CN" altLang="en-US" sz="1800" b="1">
                  <a:solidFill>
                    <a:srgbClr val="0000CC"/>
                  </a:solidFill>
                </a:rPr>
                <a:t>自然所接受的形式体现计算及结果</a:t>
              </a:r>
            </a:p>
          </p:txBody>
        </p:sp>
        <p:grpSp>
          <p:nvGrpSpPr>
            <p:cNvPr id="130092" name="Group 68"/>
            <p:cNvGrpSpPr>
              <a:grpSpLocks/>
            </p:cNvGrpSpPr>
            <p:nvPr/>
          </p:nvGrpSpPr>
          <p:grpSpPr bwMode="auto">
            <a:xfrm>
              <a:off x="3243" y="574"/>
              <a:ext cx="2313" cy="1904"/>
              <a:chOff x="3243" y="574"/>
              <a:chExt cx="2313" cy="1904"/>
            </a:xfrm>
          </p:grpSpPr>
          <p:grpSp>
            <p:nvGrpSpPr>
              <p:cNvPr id="130093" name="Group 69"/>
              <p:cNvGrpSpPr>
                <a:grpSpLocks/>
              </p:cNvGrpSpPr>
              <p:nvPr/>
            </p:nvGrpSpPr>
            <p:grpSpPr bwMode="auto">
              <a:xfrm>
                <a:off x="4710" y="574"/>
                <a:ext cx="846" cy="757"/>
                <a:chOff x="4710" y="574"/>
                <a:chExt cx="846" cy="757"/>
              </a:xfrm>
            </p:grpSpPr>
            <p:grpSp>
              <p:nvGrpSpPr>
                <p:cNvPr id="130098"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grpSp>
            <p:sp>
              <p:nvSpPr>
                <p:cNvPr id="130099" name="Text Box 84"/>
                <p:cNvSpPr txBox="1">
                  <a:spLocks noChangeArrowheads="1"/>
                </p:cNvSpPr>
                <p:nvPr/>
              </p:nvSpPr>
              <p:spPr bwMode="auto">
                <a:xfrm>
                  <a:off x="4790" y="769"/>
                  <a:ext cx="766" cy="368"/>
                </a:xfrm>
                <a:prstGeom prst="rect">
                  <a:avLst/>
                </a:prstGeom>
                <a:noFill/>
                <a:ln w="9525">
                  <a:noFill/>
                  <a:miter lim="800000"/>
                  <a:headEnd/>
                  <a:tailEnd/>
                </a:ln>
              </p:spPr>
              <p:txBody>
                <a:bodyPr>
                  <a:spAutoFit/>
                </a:bodyPr>
                <a:lstStyle/>
                <a:p>
                  <a:pPr eaLnBrk="1" hangingPunct="1"/>
                  <a:r>
                    <a:rPr lang="zh-CN" altLang="zh-CN" sz="1600" b="1"/>
                    <a:t>计算</a:t>
                  </a:r>
                  <a:r>
                    <a:rPr lang="en-US" altLang="zh-CN" sz="1600" b="1"/>
                    <a:t>/</a:t>
                  </a:r>
                  <a:r>
                    <a:rPr lang="zh-CN" altLang="en-US" sz="1600" b="1"/>
                    <a:t>求解</a:t>
                  </a:r>
                  <a:r>
                    <a:rPr lang="zh-CN" altLang="zh-CN" sz="1600" b="1"/>
                    <a:t>的自然化</a:t>
                  </a:r>
                </a:p>
              </p:txBody>
            </p:sp>
          </p:grpSp>
          <p:sp>
            <p:nvSpPr>
              <p:cNvPr id="130094" name="Freeform 74"/>
              <p:cNvSpPr>
                <a:spLocks/>
              </p:cNvSpPr>
              <p:nvPr/>
            </p:nvSpPr>
            <p:spPr bwMode="auto">
              <a:xfrm flipH="1">
                <a:off x="3678" y="1188"/>
                <a:ext cx="1164" cy="1017"/>
              </a:xfrm>
              <a:custGeom>
                <a:avLst/>
                <a:gdLst>
                  <a:gd name="T0" fmla="*/ 0 w 1303"/>
                  <a:gd name="T1" fmla="*/ 0 h 1114"/>
                  <a:gd name="T2" fmla="*/ 472 w 1303"/>
                  <a:gd name="T3" fmla="*/ 491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p:spPr>
            <p:txBody>
              <a:bodyPr/>
              <a:lstStyle/>
              <a:p>
                <a:endParaRPr lang="zh-CN" altLang="en-US"/>
              </a:p>
            </p:txBody>
          </p:sp>
          <p:grpSp>
            <p:nvGrpSpPr>
              <p:cNvPr id="130095" name="Group 75"/>
              <p:cNvGrpSpPr>
                <a:grpSpLocks/>
              </p:cNvGrpSpPr>
              <p:nvPr/>
            </p:nvGrpSpPr>
            <p:grpSpPr bwMode="auto">
              <a:xfrm>
                <a:off x="3243" y="2160"/>
                <a:ext cx="518" cy="318"/>
                <a:chOff x="984" y="536"/>
                <a:chExt cx="518" cy="318"/>
              </a:xfrm>
            </p:grpSpPr>
            <p:sp>
              <p:nvSpPr>
                <p:cNvPr id="130096" name="Oval 76"/>
                <p:cNvSpPr>
                  <a:spLocks noChangeArrowheads="1"/>
                </p:cNvSpPr>
                <p:nvPr/>
              </p:nvSpPr>
              <p:spPr bwMode="auto">
                <a:xfrm>
                  <a:off x="984" y="536"/>
                  <a:ext cx="499" cy="318"/>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30097" name="Text Box 84"/>
                <p:cNvSpPr txBox="1">
                  <a:spLocks noChangeArrowheads="1"/>
                </p:cNvSpPr>
                <p:nvPr/>
              </p:nvSpPr>
              <p:spPr bwMode="auto">
                <a:xfrm>
                  <a:off x="984" y="581"/>
                  <a:ext cx="518" cy="212"/>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自动化</a:t>
                  </a:r>
                </a:p>
              </p:txBody>
            </p:sp>
          </p:grpSp>
        </p:grpSp>
      </p:grpSp>
      <p:grpSp>
        <p:nvGrpSpPr>
          <p:cNvPr id="130065" name="Group 78"/>
          <p:cNvGrpSpPr>
            <a:grpSpLocks/>
          </p:cNvGrpSpPr>
          <p:nvPr/>
        </p:nvGrpSpPr>
        <p:grpSpPr bwMode="auto">
          <a:xfrm>
            <a:off x="1724025" y="4244975"/>
            <a:ext cx="1965325" cy="822325"/>
            <a:chOff x="1086" y="2674"/>
            <a:chExt cx="1238" cy="518"/>
          </a:xfrm>
        </p:grpSpPr>
        <p:grpSp>
          <p:nvGrpSpPr>
            <p:cNvPr id="130082" name="Group 79"/>
            <p:cNvGrpSpPr>
              <a:grpSpLocks/>
            </p:cNvGrpSpPr>
            <p:nvPr/>
          </p:nvGrpSpPr>
          <p:grpSpPr bwMode="auto">
            <a:xfrm>
              <a:off x="1355" y="2674"/>
              <a:ext cx="671" cy="274"/>
              <a:chOff x="1310" y="2719"/>
              <a:chExt cx="671" cy="274"/>
            </a:xfrm>
          </p:grpSpPr>
          <p:sp>
            <p:nvSpPr>
              <p:cNvPr id="130089" name="Oval 80"/>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130090" name="Text Box 84"/>
              <p:cNvSpPr txBox="1">
                <a:spLocks noChangeArrowheads="1"/>
              </p:cNvSpPr>
              <p:nvPr/>
            </p:nvSpPr>
            <p:spPr bwMode="auto">
              <a:xfrm>
                <a:off x="1310" y="2769"/>
                <a:ext cx="671" cy="173"/>
              </a:xfrm>
              <a:prstGeom prst="rect">
                <a:avLst/>
              </a:prstGeom>
              <a:noFill/>
              <a:ln w="9525">
                <a:noFill/>
                <a:miter lim="800000"/>
                <a:headEnd/>
                <a:tailEnd/>
              </a:ln>
            </p:spPr>
            <p:txBody>
              <a:bodyPr>
                <a:spAutoFit/>
              </a:bodyPr>
              <a:lstStyle/>
              <a:p>
                <a:pPr algn="ctr" eaLnBrk="1" hangingPunct="1"/>
                <a:r>
                  <a:rPr lang="zh-CN" altLang="en-US" sz="1200">
                    <a:solidFill>
                      <a:schemeClr val="bg1"/>
                    </a:solidFill>
                  </a:rPr>
                  <a:t>模型</a:t>
                </a:r>
              </a:p>
            </p:txBody>
          </p:sp>
        </p:grpSp>
        <p:grpSp>
          <p:nvGrpSpPr>
            <p:cNvPr id="130083" name="Group 82"/>
            <p:cNvGrpSpPr>
              <a:grpSpLocks/>
            </p:cNvGrpSpPr>
            <p:nvPr/>
          </p:nvGrpSpPr>
          <p:grpSpPr bwMode="auto">
            <a:xfrm>
              <a:off x="1086" y="2918"/>
              <a:ext cx="671" cy="274"/>
              <a:chOff x="1310" y="2719"/>
              <a:chExt cx="671" cy="274"/>
            </a:xfrm>
          </p:grpSpPr>
          <p:sp>
            <p:nvSpPr>
              <p:cNvPr id="130087" name="Oval 83"/>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130088" name="Text Box 84"/>
              <p:cNvSpPr txBox="1">
                <a:spLocks noChangeArrowheads="1"/>
              </p:cNvSpPr>
              <p:nvPr/>
            </p:nvSpPr>
            <p:spPr bwMode="auto">
              <a:xfrm>
                <a:off x="1310" y="2769"/>
                <a:ext cx="671" cy="173"/>
              </a:xfrm>
              <a:prstGeom prst="rect">
                <a:avLst/>
              </a:prstGeom>
              <a:noFill/>
              <a:ln w="9525">
                <a:noFill/>
                <a:miter lim="800000"/>
                <a:headEnd/>
                <a:tailEnd/>
              </a:ln>
            </p:spPr>
            <p:txBody>
              <a:bodyPr>
                <a:spAutoFit/>
              </a:bodyPr>
              <a:lstStyle/>
              <a:p>
                <a:pPr algn="ctr" eaLnBrk="1" hangingPunct="1"/>
                <a:r>
                  <a:rPr lang="zh-CN" altLang="en-US" sz="1200">
                    <a:solidFill>
                      <a:schemeClr val="bg1"/>
                    </a:solidFill>
                  </a:rPr>
                  <a:t>语言</a:t>
                </a:r>
              </a:p>
            </p:txBody>
          </p:sp>
        </p:grpSp>
        <p:grpSp>
          <p:nvGrpSpPr>
            <p:cNvPr id="130084" name="Group 85"/>
            <p:cNvGrpSpPr>
              <a:grpSpLocks/>
            </p:cNvGrpSpPr>
            <p:nvPr/>
          </p:nvGrpSpPr>
          <p:grpSpPr bwMode="auto">
            <a:xfrm>
              <a:off x="1653" y="2910"/>
              <a:ext cx="671" cy="274"/>
              <a:chOff x="1473" y="2901"/>
              <a:chExt cx="671" cy="274"/>
            </a:xfrm>
          </p:grpSpPr>
          <p:sp>
            <p:nvSpPr>
              <p:cNvPr id="130085" name="Oval 86"/>
              <p:cNvSpPr>
                <a:spLocks noChangeArrowheads="1"/>
              </p:cNvSpPr>
              <p:nvPr/>
            </p:nvSpPr>
            <p:spPr bwMode="auto">
              <a:xfrm>
                <a:off x="1523" y="2901"/>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130086" name="Text Box 84"/>
              <p:cNvSpPr txBox="1">
                <a:spLocks noChangeArrowheads="1"/>
              </p:cNvSpPr>
              <p:nvPr/>
            </p:nvSpPr>
            <p:spPr bwMode="auto">
              <a:xfrm>
                <a:off x="1473" y="2951"/>
                <a:ext cx="671" cy="173"/>
              </a:xfrm>
              <a:prstGeom prst="rect">
                <a:avLst/>
              </a:prstGeom>
              <a:noFill/>
              <a:ln w="9525">
                <a:noFill/>
                <a:miter lim="800000"/>
                <a:headEnd/>
                <a:tailEnd/>
              </a:ln>
            </p:spPr>
            <p:txBody>
              <a:bodyPr>
                <a:spAutoFit/>
              </a:bodyPr>
              <a:lstStyle/>
              <a:p>
                <a:pPr algn="ctr" eaLnBrk="1" hangingPunct="1"/>
                <a:r>
                  <a:rPr lang="zh-CN" altLang="en-US" sz="1200">
                    <a:solidFill>
                      <a:schemeClr val="bg1"/>
                    </a:solidFill>
                  </a:rPr>
                  <a:t>协议</a:t>
                </a:r>
              </a:p>
            </p:txBody>
          </p:sp>
        </p:grpSp>
      </p:grpSp>
      <p:grpSp>
        <p:nvGrpSpPr>
          <p:cNvPr id="130066" name="Group 88"/>
          <p:cNvGrpSpPr>
            <a:grpSpLocks/>
          </p:cNvGrpSpPr>
          <p:nvPr/>
        </p:nvGrpSpPr>
        <p:grpSpPr bwMode="auto">
          <a:xfrm>
            <a:off x="5688013" y="4243388"/>
            <a:ext cx="1065212" cy="434975"/>
            <a:chOff x="1310" y="2719"/>
            <a:chExt cx="671" cy="274"/>
          </a:xfrm>
        </p:grpSpPr>
        <p:sp>
          <p:nvSpPr>
            <p:cNvPr id="130080" name="Oval 89"/>
            <p:cNvSpPr>
              <a:spLocks noChangeArrowheads="1"/>
            </p:cNvSpPr>
            <p:nvPr/>
          </p:nvSpPr>
          <p:spPr bwMode="auto">
            <a:xfrm>
              <a:off x="1360" y="2719"/>
              <a:ext cx="571" cy="274"/>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30081"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系统</a:t>
              </a:r>
            </a:p>
          </p:txBody>
        </p:sp>
      </p:grpSp>
      <p:grpSp>
        <p:nvGrpSpPr>
          <p:cNvPr id="130067" name="Group 91"/>
          <p:cNvGrpSpPr>
            <a:grpSpLocks/>
          </p:cNvGrpSpPr>
          <p:nvPr/>
        </p:nvGrpSpPr>
        <p:grpSpPr bwMode="auto">
          <a:xfrm>
            <a:off x="5260975" y="4630738"/>
            <a:ext cx="1065213" cy="434975"/>
            <a:chOff x="1310" y="2719"/>
            <a:chExt cx="671" cy="274"/>
          </a:xfrm>
        </p:grpSpPr>
        <p:sp>
          <p:nvSpPr>
            <p:cNvPr id="130078" name="Oval 92"/>
            <p:cNvSpPr>
              <a:spLocks noChangeArrowheads="1"/>
            </p:cNvSpPr>
            <p:nvPr/>
          </p:nvSpPr>
          <p:spPr bwMode="auto">
            <a:xfrm>
              <a:off x="1360" y="2719"/>
              <a:ext cx="571" cy="274"/>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30079" name="Text Box 84"/>
            <p:cNvSpPr txBox="1">
              <a:spLocks noChangeArrowheads="1"/>
            </p:cNvSpPr>
            <p:nvPr/>
          </p:nvSpPr>
          <p:spPr bwMode="auto">
            <a:xfrm>
              <a:off x="1310" y="2769"/>
              <a:ext cx="671" cy="213"/>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编译器</a:t>
              </a:r>
            </a:p>
          </p:txBody>
        </p:sp>
      </p:grpSp>
      <p:grpSp>
        <p:nvGrpSpPr>
          <p:cNvPr id="130068" name="Group 94"/>
          <p:cNvGrpSpPr>
            <a:grpSpLocks/>
          </p:cNvGrpSpPr>
          <p:nvPr/>
        </p:nvGrpSpPr>
        <p:grpSpPr bwMode="auto">
          <a:xfrm>
            <a:off x="6161088" y="4600575"/>
            <a:ext cx="1065212" cy="584200"/>
            <a:chOff x="3881" y="2934"/>
            <a:chExt cx="671" cy="368"/>
          </a:xfrm>
        </p:grpSpPr>
        <p:sp>
          <p:nvSpPr>
            <p:cNvPr id="130076" name="Oval 95"/>
            <p:cNvSpPr>
              <a:spLocks noChangeArrowheads="1"/>
            </p:cNvSpPr>
            <p:nvPr/>
          </p:nvSpPr>
          <p:spPr bwMode="auto">
            <a:xfrm>
              <a:off x="3931" y="2941"/>
              <a:ext cx="571" cy="274"/>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30077" name="Text Box 84"/>
            <p:cNvSpPr txBox="1">
              <a:spLocks noChangeArrowheads="1"/>
            </p:cNvSpPr>
            <p:nvPr/>
          </p:nvSpPr>
          <p:spPr bwMode="auto">
            <a:xfrm>
              <a:off x="3881" y="2934"/>
              <a:ext cx="671" cy="368"/>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编解</a:t>
              </a:r>
            </a:p>
            <a:p>
              <a:pPr algn="ctr" eaLnBrk="1" hangingPunct="1"/>
              <a:r>
                <a:rPr lang="zh-CN" altLang="en-US" sz="1600" b="1">
                  <a:solidFill>
                    <a:schemeClr val="bg1"/>
                  </a:solidFill>
                </a:rPr>
                <a:t>码器</a:t>
              </a:r>
            </a:p>
          </p:txBody>
        </p:sp>
      </p:grpSp>
      <p:sp>
        <p:nvSpPr>
          <p:cNvPr id="130069" name="Freeform 97"/>
          <p:cNvSpPr>
            <a:spLocks/>
          </p:cNvSpPr>
          <p:nvPr/>
        </p:nvSpPr>
        <p:spPr bwMode="auto">
          <a:xfrm>
            <a:off x="1241425" y="4441825"/>
            <a:ext cx="992188" cy="1162050"/>
          </a:xfrm>
          <a:custGeom>
            <a:avLst/>
            <a:gdLst>
              <a:gd name="T0" fmla="*/ 0 w 625"/>
              <a:gd name="T1" fmla="*/ 2147483646 h 732"/>
              <a:gd name="T2" fmla="*/ 2147483646 w 625"/>
              <a:gd name="T3" fmla="*/ 2147483646 h 732"/>
              <a:gd name="T4" fmla="*/ 2147483646 w 625"/>
              <a:gd name="T5" fmla="*/ 0 h 732"/>
              <a:gd name="T6" fmla="*/ 2147483646 w 625"/>
              <a:gd name="T7" fmla="*/ 0 h 732"/>
              <a:gd name="T8" fmla="*/ 0 60000 65536"/>
              <a:gd name="T9" fmla="*/ 0 60000 65536"/>
              <a:gd name="T10" fmla="*/ 0 60000 65536"/>
              <a:gd name="T11" fmla="*/ 0 60000 65536"/>
              <a:gd name="T12" fmla="*/ 0 w 625"/>
              <a:gd name="T13" fmla="*/ 0 h 732"/>
              <a:gd name="T14" fmla="*/ 625 w 625"/>
              <a:gd name="T15" fmla="*/ 732 h 732"/>
            </a:gdLst>
            <a:ahLst/>
            <a:cxnLst>
              <a:cxn ang="T8">
                <a:pos x="T0" y="T1"/>
              </a:cxn>
              <a:cxn ang="T9">
                <a:pos x="T2" y="T3"/>
              </a:cxn>
              <a:cxn ang="T10">
                <a:pos x="T4" y="T5"/>
              </a:cxn>
              <a:cxn ang="T11">
                <a:pos x="T6" y="T7"/>
              </a:cxn>
            </a:cxnLst>
            <a:rect l="T12" t="T13" r="T14" b="T15"/>
            <a:pathLst>
              <a:path w="625" h="732">
                <a:moveTo>
                  <a:pt x="0" y="732"/>
                </a:moveTo>
                <a:lnTo>
                  <a:pt x="189" y="386"/>
                </a:lnTo>
                <a:lnTo>
                  <a:pt x="403" y="0"/>
                </a:lnTo>
                <a:lnTo>
                  <a:pt x="625" y="0"/>
                </a:lnTo>
              </a:path>
            </a:pathLst>
          </a:custGeom>
          <a:noFill/>
          <a:ln w="9525">
            <a:solidFill>
              <a:schemeClr val="tx1"/>
            </a:solidFill>
            <a:round/>
            <a:headEnd/>
            <a:tailEnd/>
          </a:ln>
        </p:spPr>
        <p:txBody>
          <a:bodyPr/>
          <a:lstStyle/>
          <a:p>
            <a:endParaRPr lang="zh-CN" altLang="en-US"/>
          </a:p>
        </p:txBody>
      </p:sp>
      <p:sp>
        <p:nvSpPr>
          <p:cNvPr id="130070" name="Line 98"/>
          <p:cNvSpPr>
            <a:spLocks noChangeShapeType="1"/>
          </p:cNvSpPr>
          <p:nvPr/>
        </p:nvSpPr>
        <p:spPr bwMode="auto">
          <a:xfrm flipV="1">
            <a:off x="1722438" y="5029200"/>
            <a:ext cx="301625" cy="587375"/>
          </a:xfrm>
          <a:prstGeom prst="line">
            <a:avLst/>
          </a:prstGeom>
          <a:noFill/>
          <a:ln w="9525">
            <a:solidFill>
              <a:schemeClr val="tx1"/>
            </a:solidFill>
            <a:round/>
            <a:headEnd/>
            <a:tailEnd/>
          </a:ln>
        </p:spPr>
        <p:txBody>
          <a:bodyPr/>
          <a:lstStyle/>
          <a:p>
            <a:endParaRPr lang="zh-CN" altLang="en-US"/>
          </a:p>
        </p:txBody>
      </p:sp>
      <p:sp>
        <p:nvSpPr>
          <p:cNvPr id="130071" name="Line 99"/>
          <p:cNvSpPr>
            <a:spLocks noChangeShapeType="1"/>
          </p:cNvSpPr>
          <p:nvPr/>
        </p:nvSpPr>
        <p:spPr bwMode="auto">
          <a:xfrm flipV="1">
            <a:off x="2468563" y="4976813"/>
            <a:ext cx="366712" cy="704850"/>
          </a:xfrm>
          <a:prstGeom prst="line">
            <a:avLst/>
          </a:prstGeom>
          <a:noFill/>
          <a:ln w="9525">
            <a:solidFill>
              <a:schemeClr val="tx1"/>
            </a:solidFill>
            <a:round/>
            <a:headEnd/>
            <a:tailEnd/>
          </a:ln>
        </p:spPr>
        <p:txBody>
          <a:bodyPr/>
          <a:lstStyle/>
          <a:p>
            <a:endParaRPr lang="zh-CN" altLang="en-US"/>
          </a:p>
        </p:txBody>
      </p:sp>
      <p:sp>
        <p:nvSpPr>
          <p:cNvPr id="130072" name="Text Box 100"/>
          <p:cNvSpPr txBox="1">
            <a:spLocks noChangeArrowheads="1"/>
          </p:cNvSpPr>
          <p:nvPr/>
        </p:nvSpPr>
        <p:spPr bwMode="auto">
          <a:xfrm rot="-3688771">
            <a:off x="762794" y="5101432"/>
            <a:ext cx="954087" cy="304800"/>
          </a:xfrm>
          <a:prstGeom prst="rect">
            <a:avLst/>
          </a:prstGeom>
          <a:noFill/>
          <a:ln w="9525">
            <a:noFill/>
            <a:miter lim="800000"/>
            <a:headEnd/>
            <a:tailEnd/>
          </a:ln>
        </p:spPr>
        <p:txBody>
          <a:bodyPr wrap="none">
            <a:spAutoFit/>
          </a:bodyPr>
          <a:lstStyle/>
          <a:p>
            <a:pPr eaLnBrk="1" hangingPunct="1"/>
            <a:r>
              <a:rPr lang="zh-CN" altLang="en-US" sz="1400"/>
              <a:t>业务</a:t>
            </a:r>
            <a:r>
              <a:rPr lang="en-US" altLang="zh-CN" sz="1400"/>
              <a:t>-</a:t>
            </a:r>
            <a:r>
              <a:rPr lang="zh-CN" altLang="en-US" sz="1400"/>
              <a:t>计算</a:t>
            </a:r>
          </a:p>
        </p:txBody>
      </p:sp>
      <p:sp>
        <p:nvSpPr>
          <p:cNvPr id="130073" name="Text Box 101"/>
          <p:cNvSpPr txBox="1">
            <a:spLocks noChangeArrowheads="1"/>
          </p:cNvSpPr>
          <p:nvPr/>
        </p:nvSpPr>
        <p:spPr bwMode="auto">
          <a:xfrm rot="-3688771">
            <a:off x="1131094" y="5304632"/>
            <a:ext cx="954087" cy="304800"/>
          </a:xfrm>
          <a:prstGeom prst="rect">
            <a:avLst/>
          </a:prstGeom>
          <a:noFill/>
          <a:ln w="9525">
            <a:noFill/>
            <a:miter lim="800000"/>
            <a:headEnd/>
            <a:tailEnd/>
          </a:ln>
        </p:spPr>
        <p:txBody>
          <a:bodyPr wrap="none">
            <a:spAutoFit/>
          </a:bodyPr>
          <a:lstStyle/>
          <a:p>
            <a:pPr eaLnBrk="1" hangingPunct="1"/>
            <a:r>
              <a:rPr lang="zh-CN" altLang="en-US" sz="1400"/>
              <a:t>人</a:t>
            </a:r>
            <a:r>
              <a:rPr lang="en-US" altLang="zh-CN" sz="1400"/>
              <a:t>-</a:t>
            </a:r>
            <a:r>
              <a:rPr lang="zh-CN" altLang="en-US" sz="1400"/>
              <a:t>计算机</a:t>
            </a:r>
          </a:p>
        </p:txBody>
      </p:sp>
      <p:sp>
        <p:nvSpPr>
          <p:cNvPr id="130074" name="Text Box 102"/>
          <p:cNvSpPr txBox="1">
            <a:spLocks noChangeArrowheads="1"/>
          </p:cNvSpPr>
          <p:nvPr/>
        </p:nvSpPr>
        <p:spPr bwMode="auto">
          <a:xfrm rot="-3687666">
            <a:off x="1689100" y="5508626"/>
            <a:ext cx="1190625" cy="304800"/>
          </a:xfrm>
          <a:prstGeom prst="rect">
            <a:avLst/>
          </a:prstGeom>
          <a:noFill/>
          <a:ln w="9525">
            <a:noFill/>
            <a:miter lim="800000"/>
            <a:headEnd/>
            <a:tailEnd/>
          </a:ln>
        </p:spPr>
        <p:txBody>
          <a:bodyPr wrap="none">
            <a:spAutoFit/>
          </a:bodyPr>
          <a:lstStyle/>
          <a:p>
            <a:pPr eaLnBrk="1" hangingPunct="1"/>
            <a:r>
              <a:rPr lang="zh-CN" altLang="en-US" sz="1400"/>
              <a:t>机</a:t>
            </a:r>
            <a:r>
              <a:rPr lang="en-US" altLang="zh-CN" sz="1400"/>
              <a:t>-</a:t>
            </a:r>
            <a:r>
              <a:rPr lang="zh-CN" altLang="en-US" sz="1400"/>
              <a:t>机，物</a:t>
            </a:r>
            <a:r>
              <a:rPr lang="en-US" altLang="zh-CN" sz="1400"/>
              <a:t>-</a:t>
            </a:r>
            <a:r>
              <a:rPr lang="zh-CN" altLang="en-US" sz="1400"/>
              <a:t>物</a:t>
            </a:r>
          </a:p>
        </p:txBody>
      </p:sp>
      <p:sp>
        <p:nvSpPr>
          <p:cNvPr id="130075" name="Text Box 16"/>
          <p:cNvSpPr txBox="1">
            <a:spLocks noChangeArrowheads="1"/>
          </p:cNvSpPr>
          <p:nvPr/>
        </p:nvSpPr>
        <p:spPr bwMode="auto">
          <a:xfrm>
            <a:off x="206375" y="14288"/>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(4) </a:t>
            </a:r>
            <a:r>
              <a:rPr lang="zh-CN" altLang="en-US" sz="2000">
                <a:solidFill>
                  <a:srgbClr val="0000CC"/>
                </a:solidFill>
                <a:ea typeface="华文中宋" pitchFamily="2" charset="-122"/>
              </a:rPr>
              <a:t>计算与社会</a:t>
            </a:r>
            <a:r>
              <a:rPr lang="en-US" altLang="zh-CN" sz="2000">
                <a:solidFill>
                  <a:srgbClr val="0000CC"/>
                </a:solidFill>
                <a:ea typeface="华文中宋" pitchFamily="2" charset="-122"/>
              </a:rPr>
              <a:t>/</a:t>
            </a:r>
            <a:r>
              <a:rPr lang="zh-CN" altLang="en-US" sz="2000">
                <a:solidFill>
                  <a:srgbClr val="0000CC"/>
                </a:solidFill>
                <a:ea typeface="华文中宋" pitchFamily="2" charset="-122"/>
              </a:rPr>
              <a:t>自然如何融合的</a:t>
            </a:r>
            <a:r>
              <a:rPr lang="en-US" altLang="zh-CN" sz="2000">
                <a:solidFill>
                  <a:srgbClr val="0000CC"/>
                </a:solidFill>
                <a:ea typeface="华文中宋" pitchFamily="2" charset="-122"/>
              </a:rPr>
              <a:t>?</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TreePicture"/>
          <p:cNvPicPr>
            <a:picLocks noChangeAspect="1" noChangeArrowheads="1"/>
          </p:cNvPicPr>
          <p:nvPr/>
        </p:nvPicPr>
        <p:blipFill>
          <a:blip r:embed="rId2" cstate="print"/>
          <a:srcRect/>
          <a:stretch>
            <a:fillRect/>
          </a:stretch>
        </p:blipFill>
        <p:spPr bwMode="auto">
          <a:xfrm>
            <a:off x="290513" y="893763"/>
            <a:ext cx="8666162" cy="5837237"/>
          </a:xfrm>
          <a:prstGeom prst="rect">
            <a:avLst/>
          </a:prstGeom>
          <a:noFill/>
          <a:ln w="9525">
            <a:noFill/>
            <a:miter lim="800000"/>
            <a:headEnd/>
            <a:tailEnd/>
          </a:ln>
        </p:spPr>
      </p:pic>
      <p:pic>
        <p:nvPicPr>
          <p:cNvPr id="131075" name="Picture 3" descr="20121226双线式树"/>
          <p:cNvPicPr>
            <a:picLocks noChangeAspect="1" noChangeArrowheads="1"/>
          </p:cNvPicPr>
          <p:nvPr/>
        </p:nvPicPr>
        <p:blipFill>
          <a:blip r:embed="rId3" cstate="print"/>
          <a:srcRect/>
          <a:stretch>
            <a:fillRect/>
          </a:stretch>
        </p:blipFill>
        <p:spPr bwMode="auto">
          <a:xfrm>
            <a:off x="425450" y="1844675"/>
            <a:ext cx="8293100" cy="4279900"/>
          </a:xfrm>
          <a:prstGeom prst="rect">
            <a:avLst/>
          </a:prstGeom>
          <a:noFill/>
          <a:ln w="9525">
            <a:noFill/>
            <a:miter lim="800000"/>
            <a:headEnd/>
            <a:tailEnd/>
          </a:ln>
        </p:spPr>
      </p:pic>
      <p:grpSp>
        <p:nvGrpSpPr>
          <p:cNvPr id="131076" name="Group 4"/>
          <p:cNvGrpSpPr>
            <a:grpSpLocks/>
          </p:cNvGrpSpPr>
          <p:nvPr/>
        </p:nvGrpSpPr>
        <p:grpSpPr bwMode="auto">
          <a:xfrm>
            <a:off x="5267325" y="5907088"/>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31077" name="Group 8"/>
          <p:cNvGrpSpPr>
            <a:grpSpLocks/>
          </p:cNvGrpSpPr>
          <p:nvPr/>
        </p:nvGrpSpPr>
        <p:grpSpPr bwMode="auto">
          <a:xfrm>
            <a:off x="4160838" y="5907088"/>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31078" name="Group 12"/>
          <p:cNvGrpSpPr>
            <a:grpSpLocks/>
          </p:cNvGrpSpPr>
          <p:nvPr/>
        </p:nvGrpSpPr>
        <p:grpSpPr bwMode="auto">
          <a:xfrm>
            <a:off x="3073400" y="5907088"/>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31079" name="Line 16"/>
          <p:cNvSpPr>
            <a:spLocks noChangeShapeType="1"/>
          </p:cNvSpPr>
          <p:nvPr/>
        </p:nvSpPr>
        <p:spPr bwMode="auto">
          <a:xfrm>
            <a:off x="558800" y="5334000"/>
            <a:ext cx="7981950" cy="0"/>
          </a:xfrm>
          <a:prstGeom prst="line">
            <a:avLst/>
          </a:prstGeom>
          <a:noFill/>
          <a:ln w="38100">
            <a:solidFill>
              <a:srgbClr val="FF0000"/>
            </a:solidFill>
            <a:round/>
            <a:headEnd/>
            <a:tailEnd/>
          </a:ln>
        </p:spPr>
        <p:txBody>
          <a:bodyPr/>
          <a:lstStyle/>
          <a:p>
            <a:endParaRPr lang="zh-CN" altLang="en-US"/>
          </a:p>
        </p:txBody>
      </p:sp>
      <p:sp>
        <p:nvSpPr>
          <p:cNvPr id="131080" name="AutoShape 17"/>
          <p:cNvSpPr>
            <a:spLocks noChangeArrowheads="1"/>
          </p:cNvSpPr>
          <p:nvPr/>
        </p:nvSpPr>
        <p:spPr bwMode="auto">
          <a:xfrm>
            <a:off x="2635250" y="3341688"/>
            <a:ext cx="4002088" cy="399891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2 w 21600"/>
              <a:gd name="T13" fmla="*/ 0 h 21600"/>
              <a:gd name="T14" fmla="*/ 21218 w 21600"/>
              <a:gd name="T15" fmla="*/ 13513 h 21600"/>
            </a:gdLst>
            <a:ahLst/>
            <a:cxnLst>
              <a:cxn ang="T8">
                <a:pos x="T0" y="T1"/>
              </a:cxn>
              <a:cxn ang="T9">
                <a:pos x="T2" y="T3"/>
              </a:cxn>
              <a:cxn ang="T10">
                <a:pos x="T4" y="T5"/>
              </a:cxn>
              <a:cxn ang="T11">
                <a:pos x="T6" y="T7"/>
              </a:cxn>
            </a:cxnLst>
            <a:rect l="T12" t="T13" r="T14" b="T15"/>
            <a:pathLst>
              <a:path w="21600" h="21600">
                <a:moveTo>
                  <a:pt x="506" y="10581"/>
                </a:moveTo>
                <a:cubicBezTo>
                  <a:pt x="625" y="4981"/>
                  <a:pt x="5199" y="503"/>
                  <a:pt x="10800" y="504"/>
                </a:cubicBezTo>
                <a:cubicBezTo>
                  <a:pt x="16400" y="504"/>
                  <a:pt x="20974" y="4981"/>
                  <a:pt x="21093" y="10581"/>
                </a:cubicBezTo>
                <a:lnTo>
                  <a:pt x="21597" y="10570"/>
                </a:lnTo>
                <a:cubicBezTo>
                  <a:pt x="21472" y="4696"/>
                  <a:pt x="16675" y="-1"/>
                  <a:pt x="10799" y="0"/>
                </a:cubicBezTo>
                <a:cubicBezTo>
                  <a:pt x="4924" y="0"/>
                  <a:pt x="127" y="4696"/>
                  <a:pt x="2" y="10570"/>
                </a:cubicBezTo>
                <a:lnTo>
                  <a:pt x="506" y="10581"/>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31081" name="AutoShape 18"/>
          <p:cNvSpPr>
            <a:spLocks noChangeArrowheads="1"/>
          </p:cNvSpPr>
          <p:nvPr/>
        </p:nvSpPr>
        <p:spPr bwMode="auto">
          <a:xfrm>
            <a:off x="1631950" y="2590800"/>
            <a:ext cx="6076950" cy="54737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410 w 21600"/>
              <a:gd name="T13" fmla="*/ 0 h 21600"/>
              <a:gd name="T14" fmla="*/ 21190 w 21600"/>
              <a:gd name="T15" fmla="*/ 13648 h 21600"/>
            </a:gdLst>
            <a:ahLst/>
            <a:cxnLst>
              <a:cxn ang="T8">
                <a:pos x="T0" y="T1"/>
              </a:cxn>
              <a:cxn ang="T9">
                <a:pos x="T2" y="T3"/>
              </a:cxn>
              <a:cxn ang="T10">
                <a:pos x="T4" y="T5"/>
              </a:cxn>
              <a:cxn ang="T11">
                <a:pos x="T6" y="T7"/>
              </a:cxn>
            </a:cxnLst>
            <a:rect l="T12" t="T13" r="T14" b="T15"/>
            <a:pathLst>
              <a:path w="21600" h="21600">
                <a:moveTo>
                  <a:pt x="358" y="10670"/>
                </a:moveTo>
                <a:cubicBezTo>
                  <a:pt x="429" y="4954"/>
                  <a:pt x="5083" y="357"/>
                  <a:pt x="10800" y="358"/>
                </a:cubicBezTo>
                <a:cubicBezTo>
                  <a:pt x="16516" y="358"/>
                  <a:pt x="21170" y="4954"/>
                  <a:pt x="21241" y="10670"/>
                </a:cubicBezTo>
                <a:lnTo>
                  <a:pt x="21599" y="10665"/>
                </a:lnTo>
                <a:cubicBezTo>
                  <a:pt x="21525" y="4753"/>
                  <a:pt x="16712" y="-1"/>
                  <a:pt x="10799" y="0"/>
                </a:cubicBezTo>
                <a:cubicBezTo>
                  <a:pt x="4887" y="0"/>
                  <a:pt x="74" y="4753"/>
                  <a:pt x="0" y="10665"/>
                </a:cubicBezTo>
                <a:lnTo>
                  <a:pt x="358" y="10670"/>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31082" name="AutoShape 19"/>
          <p:cNvSpPr>
            <a:spLocks noChangeArrowheads="1"/>
          </p:cNvSpPr>
          <p:nvPr/>
        </p:nvSpPr>
        <p:spPr bwMode="auto">
          <a:xfrm>
            <a:off x="3384550" y="4084638"/>
            <a:ext cx="2344738" cy="2455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0 w 21600"/>
              <a:gd name="T13" fmla="*/ 0 h 21600"/>
              <a:gd name="T14" fmla="*/ 21220 w 21600"/>
              <a:gd name="T15" fmla="*/ 13452 h 21600"/>
            </a:gdLst>
            <a:ahLst/>
            <a:cxnLst>
              <a:cxn ang="T8">
                <a:pos x="T0" y="T1"/>
              </a:cxn>
              <a:cxn ang="T9">
                <a:pos x="T2" y="T3"/>
              </a:cxn>
              <a:cxn ang="T10">
                <a:pos x="T4" y="T5"/>
              </a:cxn>
              <a:cxn ang="T11">
                <a:pos x="T6" y="T7"/>
              </a:cxn>
            </a:cxnLst>
            <a:rect l="T12" t="T13" r="T14" b="T15"/>
            <a:pathLst>
              <a:path w="21600" h="21600">
                <a:moveTo>
                  <a:pt x="714" y="10580"/>
                </a:moveTo>
                <a:cubicBezTo>
                  <a:pt x="834" y="5095"/>
                  <a:pt x="5314" y="711"/>
                  <a:pt x="10800" y="712"/>
                </a:cubicBezTo>
                <a:cubicBezTo>
                  <a:pt x="16285" y="712"/>
                  <a:pt x="20765" y="5095"/>
                  <a:pt x="20885" y="10580"/>
                </a:cubicBezTo>
                <a:lnTo>
                  <a:pt x="21597" y="10564"/>
                </a:lnTo>
                <a:cubicBezTo>
                  <a:pt x="21469" y="4692"/>
                  <a:pt x="16672" y="-1"/>
                  <a:pt x="10799" y="0"/>
                </a:cubicBezTo>
                <a:cubicBezTo>
                  <a:pt x="4927" y="0"/>
                  <a:pt x="130" y="4692"/>
                  <a:pt x="2" y="10564"/>
                </a:cubicBezTo>
                <a:lnTo>
                  <a:pt x="714" y="10580"/>
                </a:lnTo>
                <a:close/>
              </a:path>
            </a:pathLst>
          </a:custGeom>
          <a:solidFill>
            <a:schemeClr val="bg2"/>
          </a:solidFill>
          <a:ln w="9525">
            <a:solidFill>
              <a:srgbClr val="FFFF66"/>
            </a:solidFill>
            <a:miter lim="800000"/>
            <a:headEnd/>
            <a:tailEnd/>
          </a:ln>
        </p:spPr>
        <p:txBody>
          <a:bodyPr wrap="none" anchor="ctr"/>
          <a:lstStyle/>
          <a:p>
            <a:endParaRPr lang="zh-CN" altLang="en-US"/>
          </a:p>
        </p:txBody>
      </p:sp>
      <p:grpSp>
        <p:nvGrpSpPr>
          <p:cNvPr id="131083" name="Group 20"/>
          <p:cNvGrpSpPr>
            <a:grpSpLocks/>
          </p:cNvGrpSpPr>
          <p:nvPr/>
        </p:nvGrpSpPr>
        <p:grpSpPr bwMode="auto">
          <a:xfrm>
            <a:off x="4159250" y="1922463"/>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1127" name="Text Box 84"/>
            <p:cNvSpPr txBox="1">
              <a:spLocks noChangeArrowheads="1"/>
            </p:cNvSpPr>
            <p:nvPr/>
          </p:nvSpPr>
          <p:spPr bwMode="auto">
            <a:xfrm>
              <a:off x="-1135" y="1141"/>
              <a:ext cx="525" cy="368"/>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grpSp>
        <p:nvGrpSpPr>
          <p:cNvPr id="131084" name="Group 24"/>
          <p:cNvGrpSpPr>
            <a:grpSpLocks/>
          </p:cNvGrpSpPr>
          <p:nvPr/>
        </p:nvGrpSpPr>
        <p:grpSpPr bwMode="auto">
          <a:xfrm>
            <a:off x="4122738" y="291306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8"/>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31085" name="Group 28"/>
          <p:cNvGrpSpPr>
            <a:grpSpLocks/>
          </p:cNvGrpSpPr>
          <p:nvPr/>
        </p:nvGrpSpPr>
        <p:grpSpPr bwMode="auto">
          <a:xfrm>
            <a:off x="4124325" y="3922713"/>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8"/>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31086" name="Group 32"/>
          <p:cNvGrpSpPr>
            <a:grpSpLocks/>
          </p:cNvGrpSpPr>
          <p:nvPr/>
        </p:nvGrpSpPr>
        <p:grpSpPr bwMode="auto">
          <a:xfrm>
            <a:off x="4130675" y="486251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8"/>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31087" name="Group 36"/>
          <p:cNvGrpSpPr>
            <a:grpSpLocks/>
          </p:cNvGrpSpPr>
          <p:nvPr/>
        </p:nvGrpSpPr>
        <p:grpSpPr bwMode="auto">
          <a:xfrm>
            <a:off x="5810250" y="1001713"/>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1115"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31088" name="Group 40"/>
          <p:cNvGrpSpPr>
            <a:grpSpLocks/>
          </p:cNvGrpSpPr>
          <p:nvPr/>
        </p:nvGrpSpPr>
        <p:grpSpPr bwMode="auto">
          <a:xfrm>
            <a:off x="6276975" y="1397000"/>
            <a:ext cx="852488" cy="855663"/>
            <a:chOff x="4555" y="685"/>
            <a:chExt cx="537" cy="539"/>
          </a:xfrm>
        </p:grpSpPr>
        <p:sp>
          <p:nvSpPr>
            <p:cNvPr id="131110"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31111"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31112"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sp>
        <p:nvSpPr>
          <p:cNvPr id="131089" name="Text Box 44"/>
          <p:cNvSpPr txBox="1">
            <a:spLocks noChangeArrowheads="1"/>
          </p:cNvSpPr>
          <p:nvPr/>
        </p:nvSpPr>
        <p:spPr bwMode="auto">
          <a:xfrm>
            <a:off x="3006725" y="5322888"/>
            <a:ext cx="1060450" cy="830262"/>
          </a:xfrm>
          <a:prstGeom prst="rect">
            <a:avLst/>
          </a:prstGeom>
          <a:noFill/>
          <a:ln w="9525">
            <a:noFill/>
            <a:miter lim="800000"/>
            <a:headEnd/>
            <a:tailEnd/>
          </a:ln>
        </p:spPr>
        <p:txBody>
          <a:bodyPr>
            <a:spAutoFit/>
          </a:bodyPr>
          <a:lstStyle/>
          <a:p>
            <a:pPr eaLnBrk="1" hangingPunct="1"/>
            <a:r>
              <a:rPr lang="zh-CN" altLang="en-US" sz="1600"/>
              <a:t>局域网</a:t>
            </a:r>
            <a:r>
              <a:rPr lang="en-US" altLang="zh-CN" sz="1600"/>
              <a:t>/</a:t>
            </a:r>
            <a:r>
              <a:rPr lang="zh-CN" altLang="en-US" sz="1600"/>
              <a:t>广域网：机器网络</a:t>
            </a:r>
          </a:p>
        </p:txBody>
      </p:sp>
      <p:sp>
        <p:nvSpPr>
          <p:cNvPr id="131090" name="Text Box 45"/>
          <p:cNvSpPr txBox="1">
            <a:spLocks noChangeArrowheads="1"/>
          </p:cNvSpPr>
          <p:nvPr/>
        </p:nvSpPr>
        <p:spPr bwMode="auto">
          <a:xfrm>
            <a:off x="1979613" y="5322888"/>
            <a:ext cx="1079500" cy="1077912"/>
          </a:xfrm>
          <a:prstGeom prst="rect">
            <a:avLst/>
          </a:prstGeom>
          <a:noFill/>
          <a:ln w="9525">
            <a:noFill/>
            <a:miter lim="800000"/>
            <a:headEnd/>
            <a:tailEnd/>
          </a:ln>
        </p:spPr>
        <p:txBody>
          <a:bodyPr>
            <a:spAutoFit/>
          </a:bodyPr>
          <a:lstStyle/>
          <a:p>
            <a:pPr eaLnBrk="1" hangingPunct="1"/>
            <a:r>
              <a:rPr lang="zh-CN" altLang="en-US" sz="1600"/>
              <a:t>互联网：信息网络</a:t>
            </a:r>
            <a:r>
              <a:rPr lang="en-US" altLang="zh-CN" sz="1600"/>
              <a:t>/</a:t>
            </a:r>
            <a:r>
              <a:rPr lang="zh-CN" altLang="en-US" sz="1600"/>
              <a:t>广义资源网络</a:t>
            </a:r>
          </a:p>
        </p:txBody>
      </p:sp>
      <p:sp>
        <p:nvSpPr>
          <p:cNvPr id="131091" name="Text Box 46"/>
          <p:cNvSpPr txBox="1">
            <a:spLocks noChangeArrowheads="1"/>
          </p:cNvSpPr>
          <p:nvPr/>
        </p:nvSpPr>
        <p:spPr bwMode="auto">
          <a:xfrm>
            <a:off x="1116013" y="5322888"/>
            <a:ext cx="857250" cy="1077912"/>
          </a:xfrm>
          <a:prstGeom prst="rect">
            <a:avLst/>
          </a:prstGeom>
          <a:noFill/>
          <a:ln w="9525">
            <a:noFill/>
            <a:miter lim="800000"/>
            <a:headEnd/>
            <a:tailEnd/>
          </a:ln>
        </p:spPr>
        <p:txBody>
          <a:bodyPr>
            <a:spAutoFit/>
          </a:bodyPr>
          <a:lstStyle/>
          <a:p>
            <a:pPr eaLnBrk="1" hangingPunct="1"/>
            <a:r>
              <a:rPr lang="zh-CN" altLang="en-US" sz="1600"/>
              <a:t>物联网</a:t>
            </a:r>
            <a:r>
              <a:rPr lang="en-US" altLang="zh-CN" sz="1600"/>
              <a:t>;</a:t>
            </a:r>
            <a:r>
              <a:rPr lang="zh-CN" altLang="en-US" sz="1600"/>
              <a:t>知识网</a:t>
            </a:r>
            <a:r>
              <a:rPr lang="en-US" altLang="zh-CN" sz="1600"/>
              <a:t>;</a:t>
            </a:r>
            <a:r>
              <a:rPr lang="zh-CN" altLang="en-US" sz="1600"/>
              <a:t>服务网</a:t>
            </a:r>
            <a:r>
              <a:rPr lang="en-US" altLang="zh-CN" sz="1600"/>
              <a:t>;</a:t>
            </a:r>
            <a:r>
              <a:rPr lang="zh-CN" altLang="en-US" sz="1600"/>
              <a:t>社会网</a:t>
            </a:r>
          </a:p>
        </p:txBody>
      </p:sp>
      <p:sp>
        <p:nvSpPr>
          <p:cNvPr id="131092" name="Text Box 47"/>
          <p:cNvSpPr txBox="1">
            <a:spLocks noChangeArrowheads="1"/>
          </p:cNvSpPr>
          <p:nvPr/>
        </p:nvSpPr>
        <p:spPr bwMode="auto">
          <a:xfrm>
            <a:off x="5191125" y="5373688"/>
            <a:ext cx="1042988" cy="584200"/>
          </a:xfrm>
          <a:prstGeom prst="rect">
            <a:avLst/>
          </a:prstGeom>
          <a:noFill/>
          <a:ln w="9525">
            <a:noFill/>
            <a:miter lim="800000"/>
            <a:headEnd/>
            <a:tailEnd/>
          </a:ln>
        </p:spPr>
        <p:txBody>
          <a:bodyPr>
            <a:spAutoFit/>
          </a:bodyPr>
          <a:lstStyle/>
          <a:p>
            <a:pPr eaLnBrk="1" hangingPunct="1"/>
            <a:r>
              <a:rPr lang="zh-CN" altLang="en-US" sz="1600"/>
              <a:t>事务管理</a:t>
            </a:r>
          </a:p>
          <a:p>
            <a:pPr eaLnBrk="1" hangingPunct="1"/>
            <a:r>
              <a:rPr lang="zh-CN" altLang="en-US" sz="1600"/>
              <a:t>与数据库</a:t>
            </a:r>
          </a:p>
        </p:txBody>
      </p:sp>
      <p:sp>
        <p:nvSpPr>
          <p:cNvPr id="131093" name="Text Box 48"/>
          <p:cNvSpPr txBox="1">
            <a:spLocks noChangeArrowheads="1"/>
          </p:cNvSpPr>
          <p:nvPr/>
        </p:nvSpPr>
        <p:spPr bwMode="auto">
          <a:xfrm>
            <a:off x="6191250" y="5373688"/>
            <a:ext cx="1212850" cy="584200"/>
          </a:xfrm>
          <a:prstGeom prst="rect">
            <a:avLst/>
          </a:prstGeom>
          <a:noFill/>
          <a:ln w="9525">
            <a:noFill/>
            <a:miter lim="800000"/>
            <a:headEnd/>
            <a:tailEnd/>
          </a:ln>
        </p:spPr>
        <p:txBody>
          <a:bodyPr>
            <a:spAutoFit/>
          </a:bodyPr>
          <a:lstStyle/>
          <a:p>
            <a:pPr eaLnBrk="1" hangingPunct="1"/>
            <a:r>
              <a:rPr lang="zh-CN" altLang="en-US" sz="1600"/>
              <a:t>数据分析与数据仓库</a:t>
            </a:r>
          </a:p>
        </p:txBody>
      </p:sp>
      <p:sp>
        <p:nvSpPr>
          <p:cNvPr id="131094" name="Text Box 49"/>
          <p:cNvSpPr txBox="1">
            <a:spLocks noChangeArrowheads="1"/>
          </p:cNvSpPr>
          <p:nvPr/>
        </p:nvSpPr>
        <p:spPr bwMode="auto">
          <a:xfrm>
            <a:off x="7388225" y="5373688"/>
            <a:ext cx="1169988" cy="584200"/>
          </a:xfrm>
          <a:prstGeom prst="rect">
            <a:avLst/>
          </a:prstGeom>
          <a:noFill/>
          <a:ln w="9525">
            <a:noFill/>
            <a:miter lim="800000"/>
            <a:headEnd/>
            <a:tailEnd/>
          </a:ln>
        </p:spPr>
        <p:txBody>
          <a:bodyPr>
            <a:spAutoFit/>
          </a:bodyPr>
          <a:lstStyle/>
          <a:p>
            <a:pPr eaLnBrk="1" hangingPunct="1"/>
            <a:r>
              <a:rPr lang="zh-CN" altLang="en-US" sz="1600"/>
              <a:t>数据聚集与大数据</a:t>
            </a:r>
          </a:p>
        </p:txBody>
      </p:sp>
      <p:grpSp>
        <p:nvGrpSpPr>
          <p:cNvPr id="131095" name="Group 50"/>
          <p:cNvGrpSpPr>
            <a:grpSpLocks/>
          </p:cNvGrpSpPr>
          <p:nvPr/>
        </p:nvGrpSpPr>
        <p:grpSpPr bwMode="auto">
          <a:xfrm>
            <a:off x="304800" y="1468438"/>
            <a:ext cx="8864600" cy="3590925"/>
            <a:chOff x="141" y="925"/>
            <a:chExt cx="5584" cy="2262"/>
          </a:xfrm>
        </p:grpSpPr>
        <p:sp>
          <p:nvSpPr>
            <p:cNvPr id="131098" name="Text Box 51"/>
            <p:cNvSpPr txBox="1">
              <a:spLocks noChangeArrowheads="1"/>
            </p:cNvSpPr>
            <p:nvPr/>
          </p:nvSpPr>
          <p:spPr bwMode="auto">
            <a:xfrm>
              <a:off x="2034" y="925"/>
              <a:ext cx="795" cy="407"/>
            </a:xfrm>
            <a:prstGeom prst="rect">
              <a:avLst/>
            </a:prstGeom>
            <a:noFill/>
            <a:ln w="9525">
              <a:noFill/>
              <a:miter lim="800000"/>
              <a:headEnd/>
              <a:tailEnd/>
            </a:ln>
          </p:spPr>
          <p:txBody>
            <a:bodyPr>
              <a:spAutoFit/>
            </a:bodyPr>
            <a:lstStyle/>
            <a:p>
              <a:pPr eaLnBrk="1" hangingPunct="1"/>
              <a:r>
                <a:rPr lang="zh-CN" altLang="en-US" sz="1800" b="1"/>
                <a:t>量子计算</a:t>
              </a:r>
              <a:r>
                <a:rPr lang="en-US" altLang="zh-CN" sz="1800" b="1"/>
                <a:t>/</a:t>
              </a:r>
              <a:r>
                <a:rPr lang="zh-CN" altLang="en-US" sz="1800" b="1"/>
                <a:t>光子计算</a:t>
              </a:r>
            </a:p>
          </p:txBody>
        </p:sp>
        <p:sp>
          <p:nvSpPr>
            <p:cNvPr id="131099" name="Text Box 52"/>
            <p:cNvSpPr txBox="1">
              <a:spLocks noChangeArrowheads="1"/>
            </p:cNvSpPr>
            <p:nvPr/>
          </p:nvSpPr>
          <p:spPr bwMode="auto">
            <a:xfrm>
              <a:off x="3142" y="1147"/>
              <a:ext cx="698" cy="233"/>
            </a:xfrm>
            <a:prstGeom prst="rect">
              <a:avLst/>
            </a:prstGeom>
            <a:noFill/>
            <a:ln w="9525">
              <a:noFill/>
              <a:miter lim="800000"/>
              <a:headEnd/>
              <a:tailEnd/>
            </a:ln>
          </p:spPr>
          <p:txBody>
            <a:bodyPr wrap="none">
              <a:spAutoFit/>
            </a:bodyPr>
            <a:lstStyle/>
            <a:p>
              <a:pPr eaLnBrk="1" hangingPunct="1"/>
              <a:r>
                <a:rPr lang="zh-CN" altLang="en-US" sz="1800" b="1"/>
                <a:t>移动计算</a:t>
              </a:r>
            </a:p>
          </p:txBody>
        </p:sp>
        <p:sp>
          <p:nvSpPr>
            <p:cNvPr id="131100" name="Text Box 53"/>
            <p:cNvSpPr txBox="1">
              <a:spLocks noChangeArrowheads="1"/>
            </p:cNvSpPr>
            <p:nvPr/>
          </p:nvSpPr>
          <p:spPr bwMode="auto">
            <a:xfrm>
              <a:off x="1027" y="1117"/>
              <a:ext cx="843" cy="407"/>
            </a:xfrm>
            <a:prstGeom prst="rect">
              <a:avLst/>
            </a:prstGeom>
            <a:noFill/>
            <a:ln w="9525">
              <a:noFill/>
              <a:miter lim="800000"/>
              <a:headEnd/>
              <a:tailEnd/>
            </a:ln>
          </p:spPr>
          <p:txBody>
            <a:bodyPr wrap="none">
              <a:spAutoFit/>
            </a:bodyPr>
            <a:lstStyle/>
            <a:p>
              <a:pPr eaLnBrk="1" hangingPunct="1"/>
              <a:r>
                <a:rPr lang="zh-CN" altLang="en-US" sz="1800" b="1"/>
                <a:t>生物计算</a:t>
              </a:r>
            </a:p>
            <a:p>
              <a:pPr eaLnBrk="1" hangingPunct="1"/>
              <a:r>
                <a:rPr lang="zh-CN" altLang="en-US" sz="1800" b="1"/>
                <a:t>计算生物学</a:t>
              </a:r>
            </a:p>
          </p:txBody>
        </p:sp>
        <p:sp>
          <p:nvSpPr>
            <p:cNvPr id="131101" name="Text Box 54"/>
            <p:cNvSpPr txBox="1">
              <a:spLocks noChangeArrowheads="1"/>
            </p:cNvSpPr>
            <p:nvPr/>
          </p:nvSpPr>
          <p:spPr bwMode="auto">
            <a:xfrm>
              <a:off x="142" y="1779"/>
              <a:ext cx="843" cy="407"/>
            </a:xfrm>
            <a:prstGeom prst="rect">
              <a:avLst/>
            </a:prstGeom>
            <a:noFill/>
            <a:ln w="9525">
              <a:noFill/>
              <a:miter lim="800000"/>
              <a:headEnd/>
              <a:tailEnd/>
            </a:ln>
          </p:spPr>
          <p:txBody>
            <a:bodyPr wrap="none">
              <a:spAutoFit/>
            </a:bodyPr>
            <a:lstStyle/>
            <a:p>
              <a:pPr eaLnBrk="1" hangingPunct="1"/>
              <a:r>
                <a:rPr lang="zh-CN" altLang="en-US" sz="1800" b="1"/>
                <a:t>计算物理学</a:t>
              </a:r>
            </a:p>
            <a:p>
              <a:pPr eaLnBrk="1" hangingPunct="1"/>
              <a:r>
                <a:rPr lang="zh-CN" altLang="en-US" sz="1800" b="1"/>
                <a:t>计算化学</a:t>
              </a:r>
            </a:p>
          </p:txBody>
        </p:sp>
        <p:sp>
          <p:nvSpPr>
            <p:cNvPr id="131102" name="Text Box 55"/>
            <p:cNvSpPr txBox="1">
              <a:spLocks noChangeArrowheads="1"/>
            </p:cNvSpPr>
            <p:nvPr/>
          </p:nvSpPr>
          <p:spPr bwMode="auto">
            <a:xfrm>
              <a:off x="141" y="2338"/>
              <a:ext cx="843" cy="582"/>
            </a:xfrm>
            <a:prstGeom prst="rect">
              <a:avLst/>
            </a:prstGeom>
            <a:noFill/>
            <a:ln w="9525">
              <a:noFill/>
              <a:miter lim="800000"/>
              <a:headEnd/>
              <a:tailEnd/>
            </a:ln>
          </p:spPr>
          <p:txBody>
            <a:bodyPr wrap="none">
              <a:spAutoFit/>
            </a:bodyPr>
            <a:lstStyle/>
            <a:p>
              <a:pPr eaLnBrk="1" hangingPunct="1"/>
              <a:r>
                <a:rPr lang="zh-CN" altLang="en-US" sz="1800" b="1"/>
                <a:t>计算经济学</a:t>
              </a:r>
            </a:p>
            <a:p>
              <a:pPr eaLnBrk="1" hangingPunct="1"/>
              <a:r>
                <a:rPr lang="zh-CN" altLang="en-US" sz="1800" b="1"/>
                <a:t>计算统计学</a:t>
              </a:r>
            </a:p>
            <a:p>
              <a:pPr eaLnBrk="1" hangingPunct="1"/>
              <a:r>
                <a:rPr lang="zh-CN" altLang="en-US" sz="1800" b="1"/>
                <a:t>计算金融学</a:t>
              </a:r>
            </a:p>
          </p:txBody>
        </p:sp>
        <p:sp>
          <p:nvSpPr>
            <p:cNvPr id="131103" name="Text Box 56"/>
            <p:cNvSpPr txBox="1">
              <a:spLocks noChangeArrowheads="1"/>
            </p:cNvSpPr>
            <p:nvPr/>
          </p:nvSpPr>
          <p:spPr bwMode="auto">
            <a:xfrm>
              <a:off x="4873" y="1663"/>
              <a:ext cx="843" cy="407"/>
            </a:xfrm>
            <a:prstGeom prst="rect">
              <a:avLst/>
            </a:prstGeom>
            <a:noFill/>
            <a:ln w="9525">
              <a:noFill/>
              <a:miter lim="800000"/>
              <a:headEnd/>
              <a:tailEnd/>
            </a:ln>
          </p:spPr>
          <p:txBody>
            <a:bodyPr wrap="none">
              <a:spAutoFit/>
            </a:bodyPr>
            <a:lstStyle/>
            <a:p>
              <a:pPr eaLnBrk="1" hangingPunct="1"/>
              <a:r>
                <a:rPr lang="zh-CN" altLang="en-US" sz="1800" b="1"/>
                <a:t>企业计算</a:t>
              </a:r>
            </a:p>
            <a:p>
              <a:pPr eaLnBrk="1" hangingPunct="1"/>
              <a:r>
                <a:rPr lang="zh-CN" altLang="en-US" sz="1800" b="1"/>
                <a:t>计算工程学</a:t>
              </a:r>
            </a:p>
          </p:txBody>
        </p:sp>
        <p:sp>
          <p:nvSpPr>
            <p:cNvPr id="131104" name="Text Box 57"/>
            <p:cNvSpPr txBox="1">
              <a:spLocks noChangeArrowheads="1"/>
            </p:cNvSpPr>
            <p:nvPr/>
          </p:nvSpPr>
          <p:spPr bwMode="auto">
            <a:xfrm>
              <a:off x="4870" y="2135"/>
              <a:ext cx="698" cy="407"/>
            </a:xfrm>
            <a:prstGeom prst="rect">
              <a:avLst/>
            </a:prstGeom>
            <a:noFill/>
            <a:ln w="9525">
              <a:noFill/>
              <a:miter lim="800000"/>
              <a:headEnd/>
              <a:tailEnd/>
            </a:ln>
          </p:spPr>
          <p:txBody>
            <a:bodyPr wrap="none">
              <a:spAutoFit/>
            </a:bodyPr>
            <a:lstStyle/>
            <a:p>
              <a:pPr eaLnBrk="1" hangingPunct="1"/>
              <a:r>
                <a:rPr lang="zh-CN" altLang="en-US" sz="1800" b="1"/>
                <a:t>服务计算</a:t>
              </a:r>
            </a:p>
            <a:p>
              <a:pPr eaLnBrk="1" hangingPunct="1"/>
              <a:r>
                <a:rPr lang="zh-CN" altLang="en-US" sz="1800" b="1"/>
                <a:t>云计算</a:t>
              </a:r>
            </a:p>
          </p:txBody>
        </p:sp>
        <p:sp>
          <p:nvSpPr>
            <p:cNvPr id="131105" name="Text Box 58"/>
            <p:cNvSpPr txBox="1">
              <a:spLocks noChangeArrowheads="1"/>
            </p:cNvSpPr>
            <p:nvPr/>
          </p:nvSpPr>
          <p:spPr bwMode="auto">
            <a:xfrm>
              <a:off x="4882" y="2605"/>
              <a:ext cx="843" cy="582"/>
            </a:xfrm>
            <a:prstGeom prst="rect">
              <a:avLst/>
            </a:prstGeom>
            <a:noFill/>
            <a:ln w="9525">
              <a:noFill/>
              <a:miter lim="800000"/>
              <a:headEnd/>
              <a:tailEnd/>
            </a:ln>
          </p:spPr>
          <p:txBody>
            <a:bodyPr wrap="none">
              <a:spAutoFit/>
            </a:bodyPr>
            <a:lstStyle/>
            <a:p>
              <a:pPr eaLnBrk="1" hangingPunct="1"/>
              <a:r>
                <a:rPr lang="zh-CN" altLang="en-US" sz="1800" b="1"/>
                <a:t>社会计算</a:t>
              </a:r>
            </a:p>
            <a:p>
              <a:pPr eaLnBrk="1" hangingPunct="1"/>
              <a:r>
                <a:rPr lang="zh-CN" altLang="en-US" sz="1800" b="1"/>
                <a:t>计算广告学</a:t>
              </a:r>
            </a:p>
            <a:p>
              <a:pPr eaLnBrk="1" hangingPunct="1"/>
              <a:r>
                <a:rPr lang="zh-CN" altLang="en-US" sz="1800" b="1"/>
                <a:t>媒体计算</a:t>
              </a:r>
            </a:p>
          </p:txBody>
        </p:sp>
        <p:sp>
          <p:nvSpPr>
            <p:cNvPr id="131106" name="Text Box 59"/>
            <p:cNvSpPr txBox="1">
              <a:spLocks noChangeArrowheads="1"/>
            </p:cNvSpPr>
            <p:nvPr/>
          </p:nvSpPr>
          <p:spPr bwMode="auto">
            <a:xfrm>
              <a:off x="3117" y="1655"/>
              <a:ext cx="698" cy="233"/>
            </a:xfrm>
            <a:prstGeom prst="rect">
              <a:avLst/>
            </a:prstGeom>
            <a:noFill/>
            <a:ln w="9525">
              <a:noFill/>
              <a:miter lim="800000"/>
              <a:headEnd/>
              <a:tailEnd/>
            </a:ln>
          </p:spPr>
          <p:txBody>
            <a:bodyPr wrap="none">
              <a:spAutoFit/>
            </a:bodyPr>
            <a:lstStyle/>
            <a:p>
              <a:pPr eaLnBrk="1" hangingPunct="1"/>
              <a:r>
                <a:rPr lang="zh-CN" altLang="en-US" sz="1800" b="1"/>
                <a:t>纳米计算</a:t>
              </a:r>
            </a:p>
          </p:txBody>
        </p:sp>
        <p:sp>
          <p:nvSpPr>
            <p:cNvPr id="131107" name="Text Box 60"/>
            <p:cNvSpPr txBox="1">
              <a:spLocks noChangeArrowheads="1"/>
            </p:cNvSpPr>
            <p:nvPr/>
          </p:nvSpPr>
          <p:spPr bwMode="auto">
            <a:xfrm>
              <a:off x="3515" y="1344"/>
              <a:ext cx="698" cy="233"/>
            </a:xfrm>
            <a:prstGeom prst="rect">
              <a:avLst/>
            </a:prstGeom>
            <a:noFill/>
            <a:ln w="9525">
              <a:noFill/>
              <a:miter lim="800000"/>
              <a:headEnd/>
              <a:tailEnd/>
            </a:ln>
          </p:spPr>
          <p:txBody>
            <a:bodyPr wrap="none">
              <a:spAutoFit/>
            </a:bodyPr>
            <a:lstStyle/>
            <a:p>
              <a:pPr eaLnBrk="1" hangingPunct="1"/>
              <a:r>
                <a:rPr lang="zh-CN" altLang="en-US" sz="1800" b="1"/>
                <a:t>智能计算</a:t>
              </a:r>
            </a:p>
          </p:txBody>
        </p:sp>
        <p:sp>
          <p:nvSpPr>
            <p:cNvPr id="131108" name="Text Box 61"/>
            <p:cNvSpPr txBox="1">
              <a:spLocks noChangeArrowheads="1"/>
            </p:cNvSpPr>
            <p:nvPr/>
          </p:nvSpPr>
          <p:spPr bwMode="auto">
            <a:xfrm>
              <a:off x="1555" y="1519"/>
              <a:ext cx="843" cy="233"/>
            </a:xfrm>
            <a:prstGeom prst="rect">
              <a:avLst/>
            </a:prstGeom>
            <a:noFill/>
            <a:ln w="9525">
              <a:noFill/>
              <a:miter lim="800000"/>
              <a:headEnd/>
              <a:tailEnd/>
            </a:ln>
          </p:spPr>
          <p:txBody>
            <a:bodyPr wrap="none">
              <a:spAutoFit/>
            </a:bodyPr>
            <a:lstStyle/>
            <a:p>
              <a:pPr eaLnBrk="1" hangingPunct="1"/>
              <a:r>
                <a:rPr lang="zh-CN" altLang="en-US" sz="1800" b="1"/>
                <a:t>计算语言学</a:t>
              </a:r>
            </a:p>
          </p:txBody>
        </p:sp>
        <p:sp>
          <p:nvSpPr>
            <p:cNvPr id="131109" name="Text Box 62"/>
            <p:cNvSpPr txBox="1">
              <a:spLocks noChangeArrowheads="1"/>
            </p:cNvSpPr>
            <p:nvPr/>
          </p:nvSpPr>
          <p:spPr bwMode="auto">
            <a:xfrm>
              <a:off x="3809" y="1564"/>
              <a:ext cx="698" cy="233"/>
            </a:xfrm>
            <a:prstGeom prst="rect">
              <a:avLst/>
            </a:prstGeom>
            <a:noFill/>
            <a:ln w="9525">
              <a:noFill/>
              <a:miter lim="800000"/>
              <a:headEnd/>
              <a:tailEnd/>
            </a:ln>
          </p:spPr>
          <p:txBody>
            <a:bodyPr wrap="none">
              <a:spAutoFit/>
            </a:bodyPr>
            <a:lstStyle/>
            <a:p>
              <a:pPr eaLnBrk="1" hangingPunct="1"/>
              <a:r>
                <a:rPr lang="zh-CN" altLang="en-US" sz="1800" b="1"/>
                <a:t>神经计算</a:t>
              </a:r>
            </a:p>
          </p:txBody>
        </p:sp>
      </p:grpSp>
      <p:sp>
        <p:nvSpPr>
          <p:cNvPr id="131096" name="Text Box 16"/>
          <p:cNvSpPr txBox="1">
            <a:spLocks noChangeArrowheads="1"/>
          </p:cNvSpPr>
          <p:nvPr/>
        </p:nvSpPr>
        <p:spPr bwMode="auto">
          <a:xfrm>
            <a:off x="219075" y="38100"/>
            <a:ext cx="5216525" cy="798513"/>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(5) </a:t>
            </a:r>
            <a:r>
              <a:rPr lang="zh-CN" altLang="en-US" sz="2000">
                <a:solidFill>
                  <a:srgbClr val="0000CC"/>
                </a:solidFill>
                <a:ea typeface="华文中宋" pitchFamily="2" charset="-122"/>
              </a:rPr>
              <a:t>为什么网络化思维、数据化思维很重要？</a:t>
            </a:r>
          </a:p>
        </p:txBody>
      </p:sp>
      <p:sp>
        <p:nvSpPr>
          <p:cNvPr id="131097" name="Text Box 64"/>
          <p:cNvSpPr txBox="1">
            <a:spLocks noChangeArrowheads="1"/>
          </p:cNvSpPr>
          <p:nvPr/>
        </p:nvSpPr>
        <p:spPr bwMode="auto">
          <a:xfrm>
            <a:off x="209550" y="908050"/>
            <a:ext cx="5795963" cy="822325"/>
          </a:xfrm>
          <a:prstGeom prst="rect">
            <a:avLst/>
          </a:prstGeom>
          <a:noFill/>
          <a:ln w="9525">
            <a:noFill/>
            <a:miter lim="800000"/>
            <a:headEnd/>
            <a:tailEnd/>
          </a:ln>
        </p:spPr>
        <p:txBody>
          <a:bodyPr>
            <a:spAutoFit/>
          </a:bodyPr>
          <a:lstStyle/>
          <a:p>
            <a:pPr eaLnBrk="1" hangingPunct="1"/>
            <a:r>
              <a:rPr lang="zh-CN" altLang="en-US">
                <a:ea typeface="华文中宋" pitchFamily="2" charset="-122"/>
              </a:rPr>
              <a:t>计算之树的第五和第六个维度</a:t>
            </a:r>
            <a:r>
              <a:rPr lang="en-US" altLang="zh-CN">
                <a:latin typeface="华文中宋" pitchFamily="2" charset="-122"/>
                <a:ea typeface="华文中宋" pitchFamily="2" charset="-122"/>
              </a:rPr>
              <a:t>—</a:t>
            </a:r>
            <a:r>
              <a:rPr lang="zh-CN" altLang="en-US">
                <a:ea typeface="华文中宋" pitchFamily="2" charset="-122"/>
              </a:rPr>
              <a:t>网络化思维和数据化思维</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TreePicture"/>
          <p:cNvPicPr>
            <a:picLocks noChangeAspect="1" noChangeArrowheads="1"/>
          </p:cNvPicPr>
          <p:nvPr/>
        </p:nvPicPr>
        <p:blipFill>
          <a:blip r:embed="rId2" cstate="print"/>
          <a:srcRect/>
          <a:stretch>
            <a:fillRect/>
          </a:stretch>
        </p:blipFill>
        <p:spPr bwMode="auto">
          <a:xfrm>
            <a:off x="290513" y="893763"/>
            <a:ext cx="8666162" cy="5837237"/>
          </a:xfrm>
          <a:prstGeom prst="rect">
            <a:avLst/>
          </a:prstGeom>
          <a:noFill/>
          <a:ln w="9525">
            <a:noFill/>
            <a:miter lim="800000"/>
            <a:headEnd/>
            <a:tailEnd/>
          </a:ln>
        </p:spPr>
      </p:pic>
      <p:pic>
        <p:nvPicPr>
          <p:cNvPr id="132099" name="Picture 3" descr="20121226双线式树"/>
          <p:cNvPicPr>
            <a:picLocks noChangeAspect="1" noChangeArrowheads="1"/>
          </p:cNvPicPr>
          <p:nvPr/>
        </p:nvPicPr>
        <p:blipFill>
          <a:blip r:embed="rId3" cstate="print"/>
          <a:srcRect/>
          <a:stretch>
            <a:fillRect/>
          </a:stretch>
        </p:blipFill>
        <p:spPr bwMode="auto">
          <a:xfrm>
            <a:off x="425450" y="1844675"/>
            <a:ext cx="8293100" cy="4279900"/>
          </a:xfrm>
          <a:prstGeom prst="rect">
            <a:avLst/>
          </a:prstGeom>
          <a:noFill/>
          <a:ln w="9525">
            <a:noFill/>
            <a:miter lim="800000"/>
            <a:headEnd/>
            <a:tailEnd/>
          </a:ln>
        </p:spPr>
      </p:pic>
      <p:grpSp>
        <p:nvGrpSpPr>
          <p:cNvPr id="132100" name="Group 4"/>
          <p:cNvGrpSpPr>
            <a:grpSpLocks/>
          </p:cNvGrpSpPr>
          <p:nvPr/>
        </p:nvGrpSpPr>
        <p:grpSpPr bwMode="auto">
          <a:xfrm>
            <a:off x="5267325" y="5907088"/>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132101" name="Group 8"/>
          <p:cNvGrpSpPr>
            <a:grpSpLocks/>
          </p:cNvGrpSpPr>
          <p:nvPr/>
        </p:nvGrpSpPr>
        <p:grpSpPr bwMode="auto">
          <a:xfrm>
            <a:off x="4160838" y="5907088"/>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p:spPr>
          <p:txBody>
            <a:bodyPr>
              <a:spAutoFit/>
            </a:bodyPr>
            <a:lstStyle/>
            <a:p>
              <a:pPr algn="ctr" eaLnBrk="1" hangingPunct="1">
                <a:spcBef>
                  <a:spcPct val="35000"/>
                </a:spcBef>
                <a:defRPr/>
              </a:pPr>
              <a:r>
                <a:rPr lang="zh-CN" altLang="en-US" sz="2000" b="1">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132102" name="Group 12"/>
          <p:cNvGrpSpPr>
            <a:grpSpLocks/>
          </p:cNvGrpSpPr>
          <p:nvPr/>
        </p:nvGrpSpPr>
        <p:grpSpPr bwMode="auto">
          <a:xfrm>
            <a:off x="3073400" y="5907088"/>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b="1"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p:spPr>
          <p:txBody>
            <a:bodyPr>
              <a:spAutoFit/>
            </a:bodyPr>
            <a:lstStyle/>
            <a:p>
              <a:pPr algn="ctr" eaLnBrk="1" hangingPunct="1">
                <a:spcBef>
                  <a:spcPct val="35000"/>
                </a:spcBef>
                <a:defRPr/>
              </a:pP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0</a:t>
              </a:r>
              <a:r>
                <a:rPr lang="zh-CN" altLang="en-US" sz="1800" b="1" dirty="0">
                  <a:solidFill>
                    <a:srgbClr val="FFFFFF"/>
                  </a:solidFill>
                  <a:effectLst>
                    <a:outerShdw blurRad="38100" dist="38100" dir="2700000" algn="tl">
                      <a:srgbClr val="C0C0C0"/>
                    </a:outerShdw>
                  </a:effectLst>
                  <a:latin typeface="宋体" pitchFamily="2" charset="-122"/>
                  <a:ea typeface="华文中宋" pitchFamily="2" charset="-122"/>
                </a:rPr>
                <a:t>和</a:t>
              </a:r>
              <a:r>
                <a:rPr lang="en-US" altLang="zh-CN" sz="1800" b="1" dirty="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132103" name="Line 16"/>
          <p:cNvSpPr>
            <a:spLocks noChangeShapeType="1"/>
          </p:cNvSpPr>
          <p:nvPr/>
        </p:nvSpPr>
        <p:spPr bwMode="auto">
          <a:xfrm>
            <a:off x="558800" y="5334000"/>
            <a:ext cx="7981950" cy="0"/>
          </a:xfrm>
          <a:prstGeom prst="line">
            <a:avLst/>
          </a:prstGeom>
          <a:noFill/>
          <a:ln w="38100">
            <a:solidFill>
              <a:srgbClr val="FF0000"/>
            </a:solidFill>
            <a:round/>
            <a:headEnd/>
            <a:tailEnd/>
          </a:ln>
        </p:spPr>
        <p:txBody>
          <a:bodyPr/>
          <a:lstStyle/>
          <a:p>
            <a:endParaRPr lang="zh-CN" altLang="en-US"/>
          </a:p>
        </p:txBody>
      </p:sp>
      <p:sp>
        <p:nvSpPr>
          <p:cNvPr id="132104" name="AutoShape 17"/>
          <p:cNvSpPr>
            <a:spLocks noChangeArrowheads="1"/>
          </p:cNvSpPr>
          <p:nvPr/>
        </p:nvSpPr>
        <p:spPr bwMode="auto">
          <a:xfrm>
            <a:off x="2635250" y="3341688"/>
            <a:ext cx="4002088" cy="399891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2 w 21600"/>
              <a:gd name="T13" fmla="*/ 0 h 21600"/>
              <a:gd name="T14" fmla="*/ 21218 w 21600"/>
              <a:gd name="T15" fmla="*/ 13513 h 21600"/>
            </a:gdLst>
            <a:ahLst/>
            <a:cxnLst>
              <a:cxn ang="T8">
                <a:pos x="T0" y="T1"/>
              </a:cxn>
              <a:cxn ang="T9">
                <a:pos x="T2" y="T3"/>
              </a:cxn>
              <a:cxn ang="T10">
                <a:pos x="T4" y="T5"/>
              </a:cxn>
              <a:cxn ang="T11">
                <a:pos x="T6" y="T7"/>
              </a:cxn>
            </a:cxnLst>
            <a:rect l="T12" t="T13" r="T14" b="T15"/>
            <a:pathLst>
              <a:path w="21600" h="21600">
                <a:moveTo>
                  <a:pt x="506" y="10581"/>
                </a:moveTo>
                <a:cubicBezTo>
                  <a:pt x="625" y="4981"/>
                  <a:pt x="5199" y="503"/>
                  <a:pt x="10800" y="504"/>
                </a:cubicBezTo>
                <a:cubicBezTo>
                  <a:pt x="16400" y="504"/>
                  <a:pt x="20974" y="4981"/>
                  <a:pt x="21093" y="10581"/>
                </a:cubicBezTo>
                <a:lnTo>
                  <a:pt x="21597" y="10570"/>
                </a:lnTo>
                <a:cubicBezTo>
                  <a:pt x="21472" y="4696"/>
                  <a:pt x="16675" y="-1"/>
                  <a:pt x="10799" y="0"/>
                </a:cubicBezTo>
                <a:cubicBezTo>
                  <a:pt x="4924" y="0"/>
                  <a:pt x="127" y="4696"/>
                  <a:pt x="2" y="10570"/>
                </a:cubicBezTo>
                <a:lnTo>
                  <a:pt x="506" y="10581"/>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32105" name="AutoShape 18"/>
          <p:cNvSpPr>
            <a:spLocks noChangeArrowheads="1"/>
          </p:cNvSpPr>
          <p:nvPr/>
        </p:nvSpPr>
        <p:spPr bwMode="auto">
          <a:xfrm>
            <a:off x="1631950" y="2590800"/>
            <a:ext cx="6076950" cy="54737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410 w 21600"/>
              <a:gd name="T13" fmla="*/ 0 h 21600"/>
              <a:gd name="T14" fmla="*/ 21190 w 21600"/>
              <a:gd name="T15" fmla="*/ 13648 h 21600"/>
            </a:gdLst>
            <a:ahLst/>
            <a:cxnLst>
              <a:cxn ang="T8">
                <a:pos x="T0" y="T1"/>
              </a:cxn>
              <a:cxn ang="T9">
                <a:pos x="T2" y="T3"/>
              </a:cxn>
              <a:cxn ang="T10">
                <a:pos x="T4" y="T5"/>
              </a:cxn>
              <a:cxn ang="T11">
                <a:pos x="T6" y="T7"/>
              </a:cxn>
            </a:cxnLst>
            <a:rect l="T12" t="T13" r="T14" b="T15"/>
            <a:pathLst>
              <a:path w="21600" h="21600">
                <a:moveTo>
                  <a:pt x="358" y="10670"/>
                </a:moveTo>
                <a:cubicBezTo>
                  <a:pt x="429" y="4954"/>
                  <a:pt x="5083" y="357"/>
                  <a:pt x="10800" y="358"/>
                </a:cubicBezTo>
                <a:cubicBezTo>
                  <a:pt x="16516" y="358"/>
                  <a:pt x="21170" y="4954"/>
                  <a:pt x="21241" y="10670"/>
                </a:cubicBezTo>
                <a:lnTo>
                  <a:pt x="21599" y="10665"/>
                </a:lnTo>
                <a:cubicBezTo>
                  <a:pt x="21525" y="4753"/>
                  <a:pt x="16712" y="-1"/>
                  <a:pt x="10799" y="0"/>
                </a:cubicBezTo>
                <a:cubicBezTo>
                  <a:pt x="4887" y="0"/>
                  <a:pt x="74" y="4753"/>
                  <a:pt x="0" y="10665"/>
                </a:cubicBezTo>
                <a:lnTo>
                  <a:pt x="358" y="10670"/>
                </a:lnTo>
                <a:close/>
              </a:path>
            </a:pathLst>
          </a:custGeom>
          <a:solidFill>
            <a:schemeClr val="bg2"/>
          </a:solidFill>
          <a:ln w="9525">
            <a:solidFill>
              <a:srgbClr val="FFFF66"/>
            </a:solidFill>
            <a:miter lim="800000"/>
            <a:headEnd/>
            <a:tailEnd/>
          </a:ln>
        </p:spPr>
        <p:txBody>
          <a:bodyPr wrap="none" anchor="ctr"/>
          <a:lstStyle/>
          <a:p>
            <a:endParaRPr lang="zh-CN" altLang="en-US"/>
          </a:p>
        </p:txBody>
      </p:sp>
      <p:sp>
        <p:nvSpPr>
          <p:cNvPr id="132106" name="AutoShape 19"/>
          <p:cNvSpPr>
            <a:spLocks noChangeArrowheads="1"/>
          </p:cNvSpPr>
          <p:nvPr/>
        </p:nvSpPr>
        <p:spPr bwMode="auto">
          <a:xfrm>
            <a:off x="3384550" y="4084638"/>
            <a:ext cx="2344738" cy="24558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380 w 21600"/>
              <a:gd name="T13" fmla="*/ 0 h 21600"/>
              <a:gd name="T14" fmla="*/ 21220 w 21600"/>
              <a:gd name="T15" fmla="*/ 13452 h 21600"/>
            </a:gdLst>
            <a:ahLst/>
            <a:cxnLst>
              <a:cxn ang="T8">
                <a:pos x="T0" y="T1"/>
              </a:cxn>
              <a:cxn ang="T9">
                <a:pos x="T2" y="T3"/>
              </a:cxn>
              <a:cxn ang="T10">
                <a:pos x="T4" y="T5"/>
              </a:cxn>
              <a:cxn ang="T11">
                <a:pos x="T6" y="T7"/>
              </a:cxn>
            </a:cxnLst>
            <a:rect l="T12" t="T13" r="T14" b="T15"/>
            <a:pathLst>
              <a:path w="21600" h="21600">
                <a:moveTo>
                  <a:pt x="714" y="10580"/>
                </a:moveTo>
                <a:cubicBezTo>
                  <a:pt x="834" y="5095"/>
                  <a:pt x="5314" y="711"/>
                  <a:pt x="10800" y="712"/>
                </a:cubicBezTo>
                <a:cubicBezTo>
                  <a:pt x="16285" y="712"/>
                  <a:pt x="20765" y="5095"/>
                  <a:pt x="20885" y="10580"/>
                </a:cubicBezTo>
                <a:lnTo>
                  <a:pt x="21597" y="10564"/>
                </a:lnTo>
                <a:cubicBezTo>
                  <a:pt x="21469" y="4692"/>
                  <a:pt x="16672" y="-1"/>
                  <a:pt x="10799" y="0"/>
                </a:cubicBezTo>
                <a:cubicBezTo>
                  <a:pt x="4927" y="0"/>
                  <a:pt x="130" y="4692"/>
                  <a:pt x="2" y="10564"/>
                </a:cubicBezTo>
                <a:lnTo>
                  <a:pt x="714" y="10580"/>
                </a:lnTo>
                <a:close/>
              </a:path>
            </a:pathLst>
          </a:custGeom>
          <a:solidFill>
            <a:schemeClr val="bg2"/>
          </a:solidFill>
          <a:ln w="9525">
            <a:solidFill>
              <a:srgbClr val="FFFF66"/>
            </a:solidFill>
            <a:miter lim="800000"/>
            <a:headEnd/>
            <a:tailEnd/>
          </a:ln>
        </p:spPr>
        <p:txBody>
          <a:bodyPr wrap="none" anchor="ctr"/>
          <a:lstStyle/>
          <a:p>
            <a:endParaRPr lang="zh-CN" altLang="en-US"/>
          </a:p>
        </p:txBody>
      </p:sp>
      <p:grpSp>
        <p:nvGrpSpPr>
          <p:cNvPr id="132107" name="Group 20"/>
          <p:cNvGrpSpPr>
            <a:grpSpLocks/>
          </p:cNvGrpSpPr>
          <p:nvPr/>
        </p:nvGrpSpPr>
        <p:grpSpPr bwMode="auto">
          <a:xfrm>
            <a:off x="4159250" y="1922463"/>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2171"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云计算环境</a:t>
              </a:r>
            </a:p>
          </p:txBody>
        </p:sp>
      </p:grpSp>
      <p:grpSp>
        <p:nvGrpSpPr>
          <p:cNvPr id="132108" name="Group 24"/>
          <p:cNvGrpSpPr>
            <a:grpSpLocks/>
          </p:cNvGrpSpPr>
          <p:nvPr/>
        </p:nvGrpSpPr>
        <p:grpSpPr bwMode="auto">
          <a:xfrm>
            <a:off x="4122738" y="2913063"/>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132109" name="Group 28"/>
          <p:cNvGrpSpPr>
            <a:grpSpLocks/>
          </p:cNvGrpSpPr>
          <p:nvPr/>
        </p:nvGrpSpPr>
        <p:grpSpPr bwMode="auto">
          <a:xfrm>
            <a:off x="4124325" y="3922713"/>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132110" name="Group 32"/>
          <p:cNvGrpSpPr>
            <a:grpSpLocks/>
          </p:cNvGrpSpPr>
          <p:nvPr/>
        </p:nvGrpSpPr>
        <p:grpSpPr bwMode="auto">
          <a:xfrm>
            <a:off x="4130675" y="4862513"/>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p:spPr>
          <p:txBody>
            <a:bodyPr>
              <a:spAutoFit/>
            </a:bodyPr>
            <a:lstStyle/>
            <a:p>
              <a:pPr algn="ctr" eaLnBrk="1" hangingPunct="1">
                <a:spcBef>
                  <a:spcPct val="35000"/>
                </a:spcBef>
                <a:defRPr/>
              </a:pP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冯</a:t>
              </a:r>
              <a:r>
                <a:rPr lang="en-US" altLang="zh-CN" sz="1600" b="1">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1600" b="1">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132111" name="Group 36"/>
          <p:cNvGrpSpPr>
            <a:grpSpLocks/>
          </p:cNvGrpSpPr>
          <p:nvPr/>
        </p:nvGrpSpPr>
        <p:grpSpPr bwMode="auto">
          <a:xfrm>
            <a:off x="5810250" y="1001713"/>
            <a:ext cx="852488" cy="855662"/>
            <a:chOff x="4923" y="904"/>
            <a:chExt cx="537" cy="539"/>
          </a:xfrm>
        </p:grpSpPr>
        <p:sp>
          <p:nvSpPr>
            <p:cNvPr id="26" name="AutoShape 39"/>
            <p:cNvSpPr>
              <a:spLocks noChangeArrowheads="1"/>
            </p:cNvSpPr>
            <p:nvPr/>
          </p:nvSpPr>
          <p:spPr bwMode="gray">
            <a:xfrm>
              <a:off x="4923" y="904"/>
              <a:ext cx="537" cy="539"/>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CC00"/>
            </a:solidFill>
            <a:ln w="9525">
              <a:solidFill>
                <a:srgbClr val="99CC00"/>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4968" y="949"/>
              <a:ext cx="447" cy="450"/>
            </a:xfrm>
            <a:prstGeom prst="ellipse">
              <a:avLst/>
            </a:prstGeom>
            <a:solidFill>
              <a:srgbClr val="CCCC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32159" name="Text Box 84"/>
            <p:cNvSpPr txBox="1">
              <a:spLocks noChangeArrowheads="1"/>
            </p:cNvSpPr>
            <p:nvPr/>
          </p:nvSpPr>
          <p:spPr bwMode="auto">
            <a:xfrm>
              <a:off x="4995" y="1067"/>
              <a:ext cx="394" cy="212"/>
            </a:xfrm>
            <a:prstGeom prst="rect">
              <a:avLst/>
            </a:prstGeom>
            <a:noFill/>
            <a:ln w="9525">
              <a:noFill/>
              <a:miter lim="800000"/>
              <a:headEnd/>
              <a:tailEnd/>
            </a:ln>
          </p:spPr>
          <p:txBody>
            <a:bodyPr>
              <a:spAutoFit/>
            </a:bodyPr>
            <a:lstStyle/>
            <a:p>
              <a:pPr algn="ctr" eaLnBrk="1" hangingPunct="1"/>
              <a:r>
                <a:rPr lang="zh-CN" altLang="en-US" sz="1600" b="1">
                  <a:solidFill>
                    <a:schemeClr val="tx2"/>
                  </a:solidFill>
                </a:rPr>
                <a:t>算法</a:t>
              </a:r>
            </a:p>
          </p:txBody>
        </p:sp>
      </p:grpSp>
      <p:grpSp>
        <p:nvGrpSpPr>
          <p:cNvPr id="132112" name="Group 40"/>
          <p:cNvGrpSpPr>
            <a:grpSpLocks/>
          </p:cNvGrpSpPr>
          <p:nvPr/>
        </p:nvGrpSpPr>
        <p:grpSpPr bwMode="auto">
          <a:xfrm>
            <a:off x="6276975" y="1397000"/>
            <a:ext cx="852488" cy="855663"/>
            <a:chOff x="4555" y="685"/>
            <a:chExt cx="537" cy="539"/>
          </a:xfrm>
        </p:grpSpPr>
        <p:sp>
          <p:nvSpPr>
            <p:cNvPr id="132154" name="AutoShape 39"/>
            <p:cNvSpPr>
              <a:spLocks noChangeArrowheads="1"/>
            </p:cNvSpPr>
            <p:nvPr/>
          </p:nvSpPr>
          <p:spPr bwMode="gray">
            <a:xfrm>
              <a:off x="4555" y="685"/>
              <a:ext cx="537" cy="53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8 w 21600"/>
                <a:gd name="T25" fmla="*/ 3166 h 21600"/>
                <a:gd name="T26" fmla="*/ 18422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CC9900"/>
            </a:solidFill>
            <a:ln w="9525">
              <a:solidFill>
                <a:srgbClr val="CC9900"/>
              </a:solidFill>
              <a:round/>
              <a:headEnd/>
              <a:tailEnd/>
            </a:ln>
          </p:spPr>
          <p:txBody>
            <a:bodyPr wrap="none" anchor="ctr"/>
            <a:lstStyle/>
            <a:p>
              <a:endParaRPr lang="zh-CN" altLang="en-US"/>
            </a:p>
          </p:txBody>
        </p:sp>
        <p:sp>
          <p:nvSpPr>
            <p:cNvPr id="132155" name="Oval 40"/>
            <p:cNvSpPr>
              <a:spLocks noChangeArrowheads="1"/>
            </p:cNvSpPr>
            <p:nvPr/>
          </p:nvSpPr>
          <p:spPr bwMode="gray">
            <a:xfrm>
              <a:off x="4600" y="730"/>
              <a:ext cx="447" cy="450"/>
            </a:xfrm>
            <a:prstGeom prst="ellipse">
              <a:avLst/>
            </a:prstGeom>
            <a:solidFill>
              <a:srgbClr val="CC9900"/>
            </a:solidFill>
            <a:ln w="28575" algn="ctr">
              <a:solidFill>
                <a:schemeClr val="bg1"/>
              </a:solidFill>
              <a:round/>
              <a:headEnd/>
              <a:tailEnd/>
            </a:ln>
          </p:spPr>
          <p:txBody>
            <a:bodyPr wrap="none" anchor="ctr"/>
            <a:lstStyle/>
            <a:p>
              <a:pPr algn="ctr" eaLnBrk="1" hangingPunct="1"/>
              <a:endParaRPr lang="zh-CN" altLang="en-US" sz="1600" b="1">
                <a:solidFill>
                  <a:srgbClr val="FFFF66"/>
                </a:solidFill>
                <a:latin typeface="宋体" pitchFamily="2" charset="-122"/>
              </a:endParaRPr>
            </a:p>
          </p:txBody>
        </p:sp>
        <p:sp>
          <p:nvSpPr>
            <p:cNvPr id="132156" name="Text Box 84"/>
            <p:cNvSpPr txBox="1">
              <a:spLocks noChangeArrowheads="1"/>
            </p:cNvSpPr>
            <p:nvPr/>
          </p:nvSpPr>
          <p:spPr bwMode="auto">
            <a:xfrm>
              <a:off x="4627" y="848"/>
              <a:ext cx="394" cy="212"/>
            </a:xfrm>
            <a:prstGeom prst="rect">
              <a:avLst/>
            </a:prstGeom>
            <a:noFill/>
            <a:ln w="9525">
              <a:noFill/>
              <a:miter lim="800000"/>
              <a:headEnd/>
              <a:tailEnd/>
            </a:ln>
          </p:spPr>
          <p:txBody>
            <a:bodyPr>
              <a:spAutoFit/>
            </a:bodyPr>
            <a:lstStyle/>
            <a:p>
              <a:pPr algn="ctr" eaLnBrk="1" hangingPunct="1"/>
              <a:r>
                <a:rPr lang="zh-CN" altLang="en-US" sz="1600" b="1"/>
                <a:t>系统</a:t>
              </a:r>
            </a:p>
          </p:txBody>
        </p:sp>
      </p:grpSp>
      <p:grpSp>
        <p:nvGrpSpPr>
          <p:cNvPr id="132113" name="Group 44"/>
          <p:cNvGrpSpPr>
            <a:grpSpLocks/>
          </p:cNvGrpSpPr>
          <p:nvPr/>
        </p:nvGrpSpPr>
        <p:grpSpPr bwMode="auto">
          <a:xfrm>
            <a:off x="349250" y="895350"/>
            <a:ext cx="1325563" cy="1201738"/>
            <a:chOff x="220" y="574"/>
            <a:chExt cx="835" cy="757"/>
          </a:xfrm>
        </p:grpSpPr>
        <p:grpSp>
          <p:nvGrpSpPr>
            <p:cNvPr id="132150" name="Group 38"/>
            <p:cNvGrpSpPr>
              <a:grpSpLocks/>
            </p:cNvGrpSpPr>
            <p:nvPr/>
          </p:nvGrpSpPr>
          <p:grpSpPr bwMode="auto">
            <a:xfrm>
              <a:off x="220" y="574"/>
              <a:ext cx="835" cy="757"/>
              <a:chOff x="1474" y="2024"/>
              <a:chExt cx="1661" cy="1661"/>
            </a:xfrm>
          </p:grpSpPr>
          <p:sp>
            <p:nvSpPr>
              <p:cNvPr id="1650688"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1650689"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grpSp>
        <p:sp>
          <p:nvSpPr>
            <p:cNvPr id="132151" name="Text Box 84"/>
            <p:cNvSpPr txBox="1">
              <a:spLocks noChangeArrowheads="1"/>
            </p:cNvSpPr>
            <p:nvPr/>
          </p:nvSpPr>
          <p:spPr bwMode="auto">
            <a:xfrm>
              <a:off x="300" y="769"/>
              <a:ext cx="720" cy="368"/>
            </a:xfrm>
            <a:prstGeom prst="rect">
              <a:avLst/>
            </a:prstGeom>
            <a:noFill/>
            <a:ln w="9525">
              <a:noFill/>
              <a:miter lim="800000"/>
              <a:headEnd/>
              <a:tailEnd/>
            </a:ln>
          </p:spPr>
          <p:txBody>
            <a:bodyPr>
              <a:spAutoFit/>
            </a:bodyPr>
            <a:lstStyle/>
            <a:p>
              <a:pPr eaLnBrk="1" hangingPunct="1"/>
              <a:r>
                <a:rPr lang="zh-CN" altLang="zh-CN" sz="1600" b="1"/>
                <a:t>社会/自然的计算化</a:t>
              </a:r>
            </a:p>
          </p:txBody>
        </p:sp>
      </p:grpSp>
      <p:grpSp>
        <p:nvGrpSpPr>
          <p:cNvPr id="132114" name="Group 49"/>
          <p:cNvGrpSpPr>
            <a:grpSpLocks/>
          </p:cNvGrpSpPr>
          <p:nvPr/>
        </p:nvGrpSpPr>
        <p:grpSpPr bwMode="auto">
          <a:xfrm>
            <a:off x="7477125" y="895350"/>
            <a:ext cx="1325563" cy="1201738"/>
            <a:chOff x="4710" y="574"/>
            <a:chExt cx="835" cy="757"/>
          </a:xfrm>
        </p:grpSpPr>
        <p:grpSp>
          <p:nvGrpSpPr>
            <p:cNvPr id="132146"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600" b="1" kern="0">
                  <a:solidFill>
                    <a:sysClr val="windowText" lastClr="000000"/>
                  </a:solidFill>
                  <a:latin typeface="宋体" charset="-122"/>
                  <a:ea typeface="宋体" charset="-122"/>
                </a:endParaRPr>
              </a:p>
            </p:txBody>
          </p:sp>
        </p:grpSp>
        <p:sp>
          <p:nvSpPr>
            <p:cNvPr id="132147" name="Text Box 84"/>
            <p:cNvSpPr txBox="1">
              <a:spLocks noChangeArrowheads="1"/>
            </p:cNvSpPr>
            <p:nvPr/>
          </p:nvSpPr>
          <p:spPr bwMode="auto">
            <a:xfrm>
              <a:off x="4790" y="769"/>
              <a:ext cx="721" cy="368"/>
            </a:xfrm>
            <a:prstGeom prst="rect">
              <a:avLst/>
            </a:prstGeom>
            <a:noFill/>
            <a:ln w="9525">
              <a:noFill/>
              <a:miter lim="800000"/>
              <a:headEnd/>
              <a:tailEnd/>
            </a:ln>
          </p:spPr>
          <p:txBody>
            <a:bodyPr>
              <a:spAutoFit/>
            </a:bodyPr>
            <a:lstStyle/>
            <a:p>
              <a:pPr eaLnBrk="1" hangingPunct="1"/>
              <a:r>
                <a:rPr lang="zh-CN" altLang="zh-CN" sz="1600" b="1"/>
                <a:t>计算</a:t>
              </a:r>
              <a:r>
                <a:rPr lang="en-US" altLang="zh-CN" sz="1600" b="1"/>
                <a:t>/</a:t>
              </a:r>
              <a:r>
                <a:rPr lang="zh-CN" altLang="en-US" sz="1600" b="1"/>
                <a:t>求解</a:t>
              </a:r>
              <a:r>
                <a:rPr lang="zh-CN" altLang="zh-CN" sz="1600" b="1"/>
                <a:t>的自然化</a:t>
              </a:r>
            </a:p>
          </p:txBody>
        </p:sp>
      </p:grpSp>
      <p:sp>
        <p:nvSpPr>
          <p:cNvPr id="132115" name="Freeform 54"/>
          <p:cNvSpPr>
            <a:spLocks/>
          </p:cNvSpPr>
          <p:nvPr/>
        </p:nvSpPr>
        <p:spPr bwMode="auto">
          <a:xfrm>
            <a:off x="1503363" y="1909763"/>
            <a:ext cx="1844675" cy="1574800"/>
          </a:xfrm>
          <a:custGeom>
            <a:avLst/>
            <a:gdLst>
              <a:gd name="T0" fmla="*/ 0 w 1303"/>
              <a:gd name="T1" fmla="*/ 0 h 1114"/>
              <a:gd name="T2" fmla="*/ 2147483646 w 1303"/>
              <a:gd name="T3" fmla="*/ 2147483646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rgbClr val="CC3300"/>
            </a:solidFill>
            <a:round/>
            <a:headEnd type="none" w="med" len="med"/>
            <a:tailEnd type="triangle" w="med" len="med"/>
          </a:ln>
        </p:spPr>
        <p:txBody>
          <a:bodyPr/>
          <a:lstStyle/>
          <a:p>
            <a:endParaRPr lang="zh-CN" altLang="en-US"/>
          </a:p>
        </p:txBody>
      </p:sp>
      <p:sp>
        <p:nvSpPr>
          <p:cNvPr id="132116" name="Freeform 55"/>
          <p:cNvSpPr>
            <a:spLocks/>
          </p:cNvSpPr>
          <p:nvPr/>
        </p:nvSpPr>
        <p:spPr bwMode="auto">
          <a:xfrm flipH="1">
            <a:off x="5867400" y="1870075"/>
            <a:ext cx="1847850" cy="1614488"/>
          </a:xfrm>
          <a:custGeom>
            <a:avLst/>
            <a:gdLst>
              <a:gd name="T0" fmla="*/ 0 w 1303"/>
              <a:gd name="T1" fmla="*/ 0 h 1114"/>
              <a:gd name="T2" fmla="*/ 2147483646 w 1303"/>
              <a:gd name="T3" fmla="*/ 2147483646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cmpd="sng">
            <a:solidFill>
              <a:schemeClr val="accent2"/>
            </a:solidFill>
            <a:round/>
            <a:headEnd type="triangle" w="med" len="med"/>
            <a:tailEnd type="none" w="med" len="med"/>
          </a:ln>
        </p:spPr>
        <p:txBody>
          <a:bodyPr/>
          <a:lstStyle/>
          <a:p>
            <a:endParaRPr lang="zh-CN" altLang="en-US"/>
          </a:p>
        </p:txBody>
      </p:sp>
      <p:sp>
        <p:nvSpPr>
          <p:cNvPr id="132117" name="Rectangle 56"/>
          <p:cNvSpPr>
            <a:spLocks noChangeArrowheads="1"/>
          </p:cNvSpPr>
          <p:nvPr/>
        </p:nvSpPr>
        <p:spPr bwMode="auto">
          <a:xfrm rot="2442469">
            <a:off x="1400175" y="2709863"/>
            <a:ext cx="1800225" cy="641350"/>
          </a:xfrm>
          <a:prstGeom prst="rect">
            <a:avLst/>
          </a:prstGeom>
          <a:noFill/>
          <a:ln w="9525">
            <a:noFill/>
            <a:miter lim="800000"/>
            <a:headEnd/>
            <a:tailEnd/>
          </a:ln>
        </p:spPr>
        <p:txBody>
          <a:bodyPr>
            <a:spAutoFit/>
          </a:bodyPr>
          <a:lstStyle/>
          <a:p>
            <a:pPr eaLnBrk="1" hangingPunct="1"/>
            <a:r>
              <a:rPr lang="zh-CN" altLang="en-US" sz="1800">
                <a:solidFill>
                  <a:srgbClr val="CC3300"/>
                </a:solidFill>
              </a:rPr>
              <a:t>自然现象的计算的表达与推演</a:t>
            </a:r>
          </a:p>
        </p:txBody>
      </p:sp>
      <p:sp>
        <p:nvSpPr>
          <p:cNvPr id="132118" name="Rectangle 57"/>
          <p:cNvSpPr>
            <a:spLocks noChangeArrowheads="1"/>
          </p:cNvSpPr>
          <p:nvPr/>
        </p:nvSpPr>
        <p:spPr bwMode="auto">
          <a:xfrm rot="-2443206">
            <a:off x="5754688" y="2671763"/>
            <a:ext cx="2403475" cy="641350"/>
          </a:xfrm>
          <a:prstGeom prst="rect">
            <a:avLst/>
          </a:prstGeom>
          <a:noFill/>
          <a:ln w="9525">
            <a:noFill/>
            <a:miter lim="800000"/>
            <a:headEnd/>
            <a:tailEnd/>
          </a:ln>
        </p:spPr>
        <p:txBody>
          <a:bodyPr>
            <a:spAutoFit/>
          </a:bodyPr>
          <a:lstStyle/>
          <a:p>
            <a:pPr eaLnBrk="1" hangingPunct="1"/>
            <a:r>
              <a:rPr lang="zh-CN" altLang="en-US" sz="1800">
                <a:solidFill>
                  <a:srgbClr val="0000CC"/>
                </a:solidFill>
              </a:rPr>
              <a:t>用社会</a:t>
            </a:r>
            <a:r>
              <a:rPr lang="en-US" altLang="zh-CN" sz="1800">
                <a:solidFill>
                  <a:srgbClr val="0000CC"/>
                </a:solidFill>
              </a:rPr>
              <a:t>/</a:t>
            </a:r>
            <a:r>
              <a:rPr lang="zh-CN" altLang="en-US" sz="1800">
                <a:solidFill>
                  <a:srgbClr val="0000CC"/>
                </a:solidFill>
              </a:rPr>
              <a:t>自然所接受的形式体现计算及结果</a:t>
            </a:r>
          </a:p>
        </p:txBody>
      </p:sp>
      <p:sp>
        <p:nvSpPr>
          <p:cNvPr id="132119" name="Text Box 58"/>
          <p:cNvSpPr txBox="1">
            <a:spLocks noChangeArrowheads="1"/>
          </p:cNvSpPr>
          <p:nvPr/>
        </p:nvSpPr>
        <p:spPr bwMode="auto">
          <a:xfrm>
            <a:off x="3006725" y="5322888"/>
            <a:ext cx="1060450" cy="825500"/>
          </a:xfrm>
          <a:prstGeom prst="rect">
            <a:avLst/>
          </a:prstGeom>
          <a:noFill/>
          <a:ln w="9525">
            <a:noFill/>
            <a:miter lim="800000"/>
            <a:headEnd/>
            <a:tailEnd/>
          </a:ln>
        </p:spPr>
        <p:txBody>
          <a:bodyPr>
            <a:spAutoFit/>
          </a:bodyPr>
          <a:lstStyle/>
          <a:p>
            <a:pPr eaLnBrk="1" hangingPunct="1"/>
            <a:r>
              <a:rPr lang="zh-CN" altLang="en-US" sz="1600"/>
              <a:t>局域网</a:t>
            </a:r>
            <a:r>
              <a:rPr lang="en-US" altLang="zh-CN" sz="1600"/>
              <a:t>/</a:t>
            </a:r>
            <a:r>
              <a:rPr lang="zh-CN" altLang="en-US" sz="1600"/>
              <a:t>广域网：机器网络</a:t>
            </a:r>
          </a:p>
        </p:txBody>
      </p:sp>
      <p:sp>
        <p:nvSpPr>
          <p:cNvPr id="132120" name="Text Box 59"/>
          <p:cNvSpPr txBox="1">
            <a:spLocks noChangeArrowheads="1"/>
          </p:cNvSpPr>
          <p:nvPr/>
        </p:nvSpPr>
        <p:spPr bwMode="auto">
          <a:xfrm>
            <a:off x="1979613" y="5322888"/>
            <a:ext cx="1079500" cy="1069975"/>
          </a:xfrm>
          <a:prstGeom prst="rect">
            <a:avLst/>
          </a:prstGeom>
          <a:noFill/>
          <a:ln w="9525">
            <a:noFill/>
            <a:miter lim="800000"/>
            <a:headEnd/>
            <a:tailEnd/>
          </a:ln>
        </p:spPr>
        <p:txBody>
          <a:bodyPr>
            <a:spAutoFit/>
          </a:bodyPr>
          <a:lstStyle/>
          <a:p>
            <a:pPr eaLnBrk="1" hangingPunct="1"/>
            <a:r>
              <a:rPr lang="zh-CN" altLang="en-US" sz="1600"/>
              <a:t>互联网：信息网络</a:t>
            </a:r>
            <a:r>
              <a:rPr lang="en-US" altLang="zh-CN" sz="1600"/>
              <a:t>/</a:t>
            </a:r>
            <a:r>
              <a:rPr lang="zh-CN" altLang="en-US" sz="1600"/>
              <a:t>广义资源网络</a:t>
            </a:r>
          </a:p>
        </p:txBody>
      </p:sp>
      <p:sp>
        <p:nvSpPr>
          <p:cNvPr id="132121" name="Text Box 60"/>
          <p:cNvSpPr txBox="1">
            <a:spLocks noChangeArrowheads="1"/>
          </p:cNvSpPr>
          <p:nvPr/>
        </p:nvSpPr>
        <p:spPr bwMode="auto">
          <a:xfrm>
            <a:off x="1116013" y="5322888"/>
            <a:ext cx="857250" cy="1069975"/>
          </a:xfrm>
          <a:prstGeom prst="rect">
            <a:avLst/>
          </a:prstGeom>
          <a:noFill/>
          <a:ln w="9525">
            <a:noFill/>
            <a:miter lim="800000"/>
            <a:headEnd/>
            <a:tailEnd/>
          </a:ln>
        </p:spPr>
        <p:txBody>
          <a:bodyPr>
            <a:spAutoFit/>
          </a:bodyPr>
          <a:lstStyle/>
          <a:p>
            <a:pPr eaLnBrk="1" hangingPunct="1"/>
            <a:r>
              <a:rPr lang="zh-CN" altLang="en-US" sz="1600"/>
              <a:t>物联网</a:t>
            </a:r>
            <a:r>
              <a:rPr lang="en-US" altLang="zh-CN" sz="1600"/>
              <a:t>;</a:t>
            </a:r>
            <a:r>
              <a:rPr lang="zh-CN" altLang="en-US" sz="1600"/>
              <a:t>知识网</a:t>
            </a:r>
            <a:r>
              <a:rPr lang="en-US" altLang="zh-CN" sz="1600"/>
              <a:t>;</a:t>
            </a:r>
            <a:r>
              <a:rPr lang="zh-CN" altLang="en-US" sz="1600"/>
              <a:t>服务网</a:t>
            </a:r>
            <a:r>
              <a:rPr lang="en-US" altLang="zh-CN" sz="1600"/>
              <a:t>;</a:t>
            </a:r>
            <a:r>
              <a:rPr lang="zh-CN" altLang="en-US" sz="1600"/>
              <a:t>社会网</a:t>
            </a:r>
          </a:p>
        </p:txBody>
      </p:sp>
      <p:grpSp>
        <p:nvGrpSpPr>
          <p:cNvPr id="132122" name="Group 61"/>
          <p:cNvGrpSpPr>
            <a:grpSpLocks/>
          </p:cNvGrpSpPr>
          <p:nvPr/>
        </p:nvGrpSpPr>
        <p:grpSpPr bwMode="auto">
          <a:xfrm>
            <a:off x="3059113" y="3413125"/>
            <a:ext cx="792162" cy="504825"/>
            <a:chOff x="657" y="300"/>
            <a:chExt cx="499" cy="318"/>
          </a:xfrm>
        </p:grpSpPr>
        <p:sp>
          <p:nvSpPr>
            <p:cNvPr id="132144" name="Oval 62"/>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sz="1600" b="1"/>
            </a:p>
          </p:txBody>
        </p:sp>
        <p:sp>
          <p:nvSpPr>
            <p:cNvPr id="132145"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抽象</a:t>
              </a:r>
            </a:p>
          </p:txBody>
        </p:sp>
      </p:grpSp>
      <p:grpSp>
        <p:nvGrpSpPr>
          <p:cNvPr id="132123" name="Group 64"/>
          <p:cNvGrpSpPr>
            <a:grpSpLocks/>
          </p:cNvGrpSpPr>
          <p:nvPr/>
        </p:nvGrpSpPr>
        <p:grpSpPr bwMode="auto">
          <a:xfrm>
            <a:off x="5148263" y="3413125"/>
            <a:ext cx="822325" cy="504825"/>
            <a:chOff x="984" y="536"/>
            <a:chExt cx="518" cy="318"/>
          </a:xfrm>
        </p:grpSpPr>
        <p:sp>
          <p:nvSpPr>
            <p:cNvPr id="132142" name="Oval 65"/>
            <p:cNvSpPr>
              <a:spLocks noChangeArrowheads="1"/>
            </p:cNvSpPr>
            <p:nvPr/>
          </p:nvSpPr>
          <p:spPr bwMode="auto">
            <a:xfrm>
              <a:off x="984" y="536"/>
              <a:ext cx="499" cy="318"/>
            </a:xfrm>
            <a:prstGeom prst="ellipse">
              <a:avLst/>
            </a:prstGeom>
            <a:solidFill>
              <a:srgbClr val="0000CC"/>
            </a:solidFill>
            <a:ln w="9525">
              <a:noFill/>
              <a:round/>
              <a:headEnd/>
              <a:tailEnd/>
            </a:ln>
          </p:spPr>
          <p:txBody>
            <a:bodyPr wrap="none" anchor="ctr"/>
            <a:lstStyle/>
            <a:p>
              <a:pPr eaLnBrk="1" hangingPunct="1"/>
              <a:endParaRPr lang="zh-CN" altLang="en-US" sz="1600" b="1"/>
            </a:p>
          </p:txBody>
        </p:sp>
        <p:sp>
          <p:nvSpPr>
            <p:cNvPr id="132143" name="Text Box 84"/>
            <p:cNvSpPr txBox="1">
              <a:spLocks noChangeArrowheads="1"/>
            </p:cNvSpPr>
            <p:nvPr/>
          </p:nvSpPr>
          <p:spPr bwMode="auto">
            <a:xfrm>
              <a:off x="984" y="581"/>
              <a:ext cx="518" cy="212"/>
            </a:xfrm>
            <a:prstGeom prst="rect">
              <a:avLst/>
            </a:prstGeom>
            <a:noFill/>
            <a:ln w="9525">
              <a:noFill/>
              <a:miter lim="800000"/>
              <a:headEnd/>
              <a:tailEnd/>
            </a:ln>
          </p:spPr>
          <p:txBody>
            <a:bodyPr>
              <a:spAutoFit/>
            </a:bodyPr>
            <a:lstStyle/>
            <a:p>
              <a:pPr algn="ctr" eaLnBrk="1" hangingPunct="1"/>
              <a:r>
                <a:rPr lang="zh-CN" altLang="en-US" sz="1600" b="1">
                  <a:solidFill>
                    <a:schemeClr val="bg1"/>
                  </a:solidFill>
                </a:rPr>
                <a:t>自动化</a:t>
              </a:r>
            </a:p>
          </p:txBody>
        </p:sp>
      </p:grpSp>
      <p:sp>
        <p:nvSpPr>
          <p:cNvPr id="132124" name="Text Box 67"/>
          <p:cNvSpPr txBox="1">
            <a:spLocks noChangeArrowheads="1"/>
          </p:cNvSpPr>
          <p:nvPr/>
        </p:nvSpPr>
        <p:spPr bwMode="auto">
          <a:xfrm>
            <a:off x="5191125" y="5373688"/>
            <a:ext cx="1042988" cy="581025"/>
          </a:xfrm>
          <a:prstGeom prst="rect">
            <a:avLst/>
          </a:prstGeom>
          <a:noFill/>
          <a:ln w="9525">
            <a:noFill/>
            <a:miter lim="800000"/>
            <a:headEnd/>
            <a:tailEnd/>
          </a:ln>
        </p:spPr>
        <p:txBody>
          <a:bodyPr>
            <a:spAutoFit/>
          </a:bodyPr>
          <a:lstStyle/>
          <a:p>
            <a:pPr eaLnBrk="1" hangingPunct="1"/>
            <a:r>
              <a:rPr lang="zh-CN" altLang="en-US" sz="1600"/>
              <a:t>事务管理</a:t>
            </a:r>
          </a:p>
          <a:p>
            <a:pPr eaLnBrk="1" hangingPunct="1"/>
            <a:r>
              <a:rPr lang="zh-CN" altLang="en-US" sz="1600"/>
              <a:t>与数据库</a:t>
            </a:r>
          </a:p>
        </p:txBody>
      </p:sp>
      <p:sp>
        <p:nvSpPr>
          <p:cNvPr id="132125" name="Text Box 68"/>
          <p:cNvSpPr txBox="1">
            <a:spLocks noChangeArrowheads="1"/>
          </p:cNvSpPr>
          <p:nvPr/>
        </p:nvSpPr>
        <p:spPr bwMode="auto">
          <a:xfrm>
            <a:off x="6191250" y="5373688"/>
            <a:ext cx="1212850" cy="581025"/>
          </a:xfrm>
          <a:prstGeom prst="rect">
            <a:avLst/>
          </a:prstGeom>
          <a:noFill/>
          <a:ln w="9525">
            <a:noFill/>
            <a:miter lim="800000"/>
            <a:headEnd/>
            <a:tailEnd/>
          </a:ln>
        </p:spPr>
        <p:txBody>
          <a:bodyPr>
            <a:spAutoFit/>
          </a:bodyPr>
          <a:lstStyle/>
          <a:p>
            <a:pPr eaLnBrk="1" hangingPunct="1"/>
            <a:r>
              <a:rPr lang="zh-CN" altLang="en-US" sz="1600"/>
              <a:t>数据分析与数据仓库</a:t>
            </a:r>
          </a:p>
        </p:txBody>
      </p:sp>
      <p:sp>
        <p:nvSpPr>
          <p:cNvPr id="132126" name="Text Box 69"/>
          <p:cNvSpPr txBox="1">
            <a:spLocks noChangeArrowheads="1"/>
          </p:cNvSpPr>
          <p:nvPr/>
        </p:nvSpPr>
        <p:spPr bwMode="auto">
          <a:xfrm>
            <a:off x="7388225" y="5373688"/>
            <a:ext cx="1169988" cy="581025"/>
          </a:xfrm>
          <a:prstGeom prst="rect">
            <a:avLst/>
          </a:prstGeom>
          <a:noFill/>
          <a:ln w="9525">
            <a:noFill/>
            <a:miter lim="800000"/>
            <a:headEnd/>
            <a:tailEnd/>
          </a:ln>
        </p:spPr>
        <p:txBody>
          <a:bodyPr>
            <a:spAutoFit/>
          </a:bodyPr>
          <a:lstStyle/>
          <a:p>
            <a:pPr eaLnBrk="1" hangingPunct="1"/>
            <a:r>
              <a:rPr lang="zh-CN" altLang="en-US" sz="1600"/>
              <a:t>数据聚集与大数据</a:t>
            </a:r>
          </a:p>
        </p:txBody>
      </p:sp>
      <p:grpSp>
        <p:nvGrpSpPr>
          <p:cNvPr id="132127" name="Group 70"/>
          <p:cNvGrpSpPr>
            <a:grpSpLocks/>
          </p:cNvGrpSpPr>
          <p:nvPr/>
        </p:nvGrpSpPr>
        <p:grpSpPr bwMode="auto">
          <a:xfrm>
            <a:off x="223838" y="1468438"/>
            <a:ext cx="8977312" cy="3590925"/>
            <a:chOff x="141" y="925"/>
            <a:chExt cx="5655" cy="2262"/>
          </a:xfrm>
        </p:grpSpPr>
        <p:sp>
          <p:nvSpPr>
            <p:cNvPr id="132130" name="Text Box 71"/>
            <p:cNvSpPr txBox="1">
              <a:spLocks noChangeArrowheads="1"/>
            </p:cNvSpPr>
            <p:nvPr/>
          </p:nvSpPr>
          <p:spPr bwMode="auto">
            <a:xfrm>
              <a:off x="2034" y="925"/>
              <a:ext cx="675" cy="582"/>
            </a:xfrm>
            <a:prstGeom prst="rect">
              <a:avLst/>
            </a:prstGeom>
            <a:noFill/>
            <a:ln w="9525">
              <a:noFill/>
              <a:miter lim="800000"/>
              <a:headEnd/>
              <a:tailEnd/>
            </a:ln>
          </p:spPr>
          <p:txBody>
            <a:bodyPr>
              <a:spAutoFit/>
            </a:bodyPr>
            <a:lstStyle/>
            <a:p>
              <a:pPr eaLnBrk="1" hangingPunct="1"/>
              <a:r>
                <a:rPr lang="zh-CN" altLang="en-US" sz="1800" b="1"/>
                <a:t>量子计算</a:t>
              </a:r>
              <a:r>
                <a:rPr lang="en-US" altLang="zh-CN" sz="1800" b="1"/>
                <a:t>/</a:t>
              </a:r>
              <a:r>
                <a:rPr lang="zh-CN" altLang="en-US" sz="1800" b="1"/>
                <a:t>光子计算</a:t>
              </a:r>
            </a:p>
          </p:txBody>
        </p:sp>
        <p:sp>
          <p:nvSpPr>
            <p:cNvPr id="132131" name="Text Box 72"/>
            <p:cNvSpPr txBox="1">
              <a:spLocks noChangeArrowheads="1"/>
            </p:cNvSpPr>
            <p:nvPr/>
          </p:nvSpPr>
          <p:spPr bwMode="auto">
            <a:xfrm>
              <a:off x="3142" y="1147"/>
              <a:ext cx="698" cy="233"/>
            </a:xfrm>
            <a:prstGeom prst="rect">
              <a:avLst/>
            </a:prstGeom>
            <a:noFill/>
            <a:ln w="9525">
              <a:noFill/>
              <a:miter lim="800000"/>
              <a:headEnd/>
              <a:tailEnd/>
            </a:ln>
          </p:spPr>
          <p:txBody>
            <a:bodyPr wrap="none">
              <a:spAutoFit/>
            </a:bodyPr>
            <a:lstStyle/>
            <a:p>
              <a:pPr eaLnBrk="1" hangingPunct="1"/>
              <a:r>
                <a:rPr lang="zh-CN" altLang="en-US" sz="1800" b="1"/>
                <a:t>移动计算</a:t>
              </a:r>
            </a:p>
          </p:txBody>
        </p:sp>
        <p:sp>
          <p:nvSpPr>
            <p:cNvPr id="132132" name="Text Box 73"/>
            <p:cNvSpPr txBox="1">
              <a:spLocks noChangeArrowheads="1"/>
            </p:cNvSpPr>
            <p:nvPr/>
          </p:nvSpPr>
          <p:spPr bwMode="auto">
            <a:xfrm>
              <a:off x="1027" y="1117"/>
              <a:ext cx="843" cy="407"/>
            </a:xfrm>
            <a:prstGeom prst="rect">
              <a:avLst/>
            </a:prstGeom>
            <a:noFill/>
            <a:ln w="9525">
              <a:noFill/>
              <a:miter lim="800000"/>
              <a:headEnd/>
              <a:tailEnd/>
            </a:ln>
          </p:spPr>
          <p:txBody>
            <a:bodyPr wrap="none">
              <a:spAutoFit/>
            </a:bodyPr>
            <a:lstStyle/>
            <a:p>
              <a:pPr eaLnBrk="1" hangingPunct="1"/>
              <a:r>
                <a:rPr lang="zh-CN" altLang="en-US" sz="1800" b="1"/>
                <a:t>生物计算</a:t>
              </a:r>
            </a:p>
            <a:p>
              <a:pPr eaLnBrk="1" hangingPunct="1"/>
              <a:r>
                <a:rPr lang="zh-CN" altLang="en-US" sz="1800" b="1"/>
                <a:t>计算生物学</a:t>
              </a:r>
            </a:p>
          </p:txBody>
        </p:sp>
        <p:sp>
          <p:nvSpPr>
            <p:cNvPr id="132133" name="Text Box 74"/>
            <p:cNvSpPr txBox="1">
              <a:spLocks noChangeArrowheads="1"/>
            </p:cNvSpPr>
            <p:nvPr/>
          </p:nvSpPr>
          <p:spPr bwMode="auto">
            <a:xfrm>
              <a:off x="142" y="1779"/>
              <a:ext cx="843" cy="407"/>
            </a:xfrm>
            <a:prstGeom prst="rect">
              <a:avLst/>
            </a:prstGeom>
            <a:noFill/>
            <a:ln w="9525">
              <a:noFill/>
              <a:miter lim="800000"/>
              <a:headEnd/>
              <a:tailEnd/>
            </a:ln>
          </p:spPr>
          <p:txBody>
            <a:bodyPr wrap="none">
              <a:spAutoFit/>
            </a:bodyPr>
            <a:lstStyle/>
            <a:p>
              <a:pPr eaLnBrk="1" hangingPunct="1"/>
              <a:r>
                <a:rPr lang="zh-CN" altLang="en-US" sz="1800" b="1"/>
                <a:t>计算物理学</a:t>
              </a:r>
            </a:p>
            <a:p>
              <a:pPr eaLnBrk="1" hangingPunct="1"/>
              <a:r>
                <a:rPr lang="zh-CN" altLang="en-US" sz="1800" b="1"/>
                <a:t>计算化学</a:t>
              </a:r>
            </a:p>
          </p:txBody>
        </p:sp>
        <p:sp>
          <p:nvSpPr>
            <p:cNvPr id="132134" name="Text Box 75"/>
            <p:cNvSpPr txBox="1">
              <a:spLocks noChangeArrowheads="1"/>
            </p:cNvSpPr>
            <p:nvPr/>
          </p:nvSpPr>
          <p:spPr bwMode="auto">
            <a:xfrm>
              <a:off x="141" y="2338"/>
              <a:ext cx="843" cy="582"/>
            </a:xfrm>
            <a:prstGeom prst="rect">
              <a:avLst/>
            </a:prstGeom>
            <a:noFill/>
            <a:ln w="9525">
              <a:noFill/>
              <a:miter lim="800000"/>
              <a:headEnd/>
              <a:tailEnd/>
            </a:ln>
          </p:spPr>
          <p:txBody>
            <a:bodyPr wrap="none">
              <a:spAutoFit/>
            </a:bodyPr>
            <a:lstStyle/>
            <a:p>
              <a:pPr eaLnBrk="1" hangingPunct="1"/>
              <a:r>
                <a:rPr lang="zh-CN" altLang="en-US" sz="1800" b="1"/>
                <a:t>计算经济学</a:t>
              </a:r>
            </a:p>
            <a:p>
              <a:pPr eaLnBrk="1" hangingPunct="1"/>
              <a:r>
                <a:rPr lang="zh-CN" altLang="en-US" sz="1800" b="1"/>
                <a:t>计算统计学</a:t>
              </a:r>
            </a:p>
            <a:p>
              <a:pPr eaLnBrk="1" hangingPunct="1"/>
              <a:r>
                <a:rPr lang="zh-CN" altLang="en-US" sz="1800" b="1"/>
                <a:t>计算金融学</a:t>
              </a:r>
            </a:p>
          </p:txBody>
        </p:sp>
        <p:sp>
          <p:nvSpPr>
            <p:cNvPr id="132135" name="Text Box 76"/>
            <p:cNvSpPr txBox="1">
              <a:spLocks noChangeArrowheads="1"/>
            </p:cNvSpPr>
            <p:nvPr/>
          </p:nvSpPr>
          <p:spPr bwMode="auto">
            <a:xfrm>
              <a:off x="4944" y="1663"/>
              <a:ext cx="843" cy="407"/>
            </a:xfrm>
            <a:prstGeom prst="rect">
              <a:avLst/>
            </a:prstGeom>
            <a:noFill/>
            <a:ln w="9525">
              <a:noFill/>
              <a:miter lim="800000"/>
              <a:headEnd/>
              <a:tailEnd/>
            </a:ln>
          </p:spPr>
          <p:txBody>
            <a:bodyPr wrap="none">
              <a:spAutoFit/>
            </a:bodyPr>
            <a:lstStyle/>
            <a:p>
              <a:pPr eaLnBrk="1" hangingPunct="1"/>
              <a:r>
                <a:rPr lang="zh-CN" altLang="en-US" sz="1800" b="1"/>
                <a:t>企业计算</a:t>
              </a:r>
            </a:p>
            <a:p>
              <a:pPr eaLnBrk="1" hangingPunct="1"/>
              <a:r>
                <a:rPr lang="zh-CN" altLang="en-US" sz="1800" b="1"/>
                <a:t>计算工程学</a:t>
              </a:r>
            </a:p>
          </p:txBody>
        </p:sp>
        <p:sp>
          <p:nvSpPr>
            <p:cNvPr id="132136" name="Text Box 77"/>
            <p:cNvSpPr txBox="1">
              <a:spLocks noChangeArrowheads="1"/>
            </p:cNvSpPr>
            <p:nvPr/>
          </p:nvSpPr>
          <p:spPr bwMode="auto">
            <a:xfrm>
              <a:off x="4941" y="2135"/>
              <a:ext cx="698" cy="407"/>
            </a:xfrm>
            <a:prstGeom prst="rect">
              <a:avLst/>
            </a:prstGeom>
            <a:noFill/>
            <a:ln w="9525">
              <a:noFill/>
              <a:miter lim="800000"/>
              <a:headEnd/>
              <a:tailEnd/>
            </a:ln>
          </p:spPr>
          <p:txBody>
            <a:bodyPr wrap="none">
              <a:spAutoFit/>
            </a:bodyPr>
            <a:lstStyle/>
            <a:p>
              <a:pPr eaLnBrk="1" hangingPunct="1"/>
              <a:r>
                <a:rPr lang="zh-CN" altLang="en-US" sz="1800" b="1"/>
                <a:t>服务计算</a:t>
              </a:r>
            </a:p>
            <a:p>
              <a:pPr eaLnBrk="1" hangingPunct="1"/>
              <a:r>
                <a:rPr lang="zh-CN" altLang="en-US" sz="1800" b="1"/>
                <a:t>云计算</a:t>
              </a:r>
            </a:p>
          </p:txBody>
        </p:sp>
        <p:sp>
          <p:nvSpPr>
            <p:cNvPr id="132137" name="Text Box 78"/>
            <p:cNvSpPr txBox="1">
              <a:spLocks noChangeArrowheads="1"/>
            </p:cNvSpPr>
            <p:nvPr/>
          </p:nvSpPr>
          <p:spPr bwMode="auto">
            <a:xfrm>
              <a:off x="4953" y="2605"/>
              <a:ext cx="843" cy="582"/>
            </a:xfrm>
            <a:prstGeom prst="rect">
              <a:avLst/>
            </a:prstGeom>
            <a:noFill/>
            <a:ln w="9525">
              <a:noFill/>
              <a:miter lim="800000"/>
              <a:headEnd/>
              <a:tailEnd/>
            </a:ln>
          </p:spPr>
          <p:txBody>
            <a:bodyPr wrap="none">
              <a:spAutoFit/>
            </a:bodyPr>
            <a:lstStyle/>
            <a:p>
              <a:pPr eaLnBrk="1" hangingPunct="1"/>
              <a:r>
                <a:rPr lang="zh-CN" altLang="en-US" sz="1800" b="1"/>
                <a:t>社会计算</a:t>
              </a:r>
            </a:p>
            <a:p>
              <a:pPr eaLnBrk="1" hangingPunct="1"/>
              <a:r>
                <a:rPr lang="zh-CN" altLang="en-US" sz="1800" b="1"/>
                <a:t>计算广告学</a:t>
              </a:r>
            </a:p>
            <a:p>
              <a:pPr eaLnBrk="1" hangingPunct="1"/>
              <a:r>
                <a:rPr lang="zh-CN" altLang="en-US" sz="1800" b="1"/>
                <a:t>媒体计算</a:t>
              </a:r>
            </a:p>
          </p:txBody>
        </p:sp>
        <p:sp>
          <p:nvSpPr>
            <p:cNvPr id="132138" name="Text Box 79"/>
            <p:cNvSpPr txBox="1">
              <a:spLocks noChangeArrowheads="1"/>
            </p:cNvSpPr>
            <p:nvPr/>
          </p:nvSpPr>
          <p:spPr bwMode="auto">
            <a:xfrm>
              <a:off x="3117" y="1566"/>
              <a:ext cx="698" cy="233"/>
            </a:xfrm>
            <a:prstGeom prst="rect">
              <a:avLst/>
            </a:prstGeom>
            <a:noFill/>
            <a:ln w="9525">
              <a:noFill/>
              <a:miter lim="800000"/>
              <a:headEnd/>
              <a:tailEnd/>
            </a:ln>
          </p:spPr>
          <p:txBody>
            <a:bodyPr wrap="none">
              <a:spAutoFit/>
            </a:bodyPr>
            <a:lstStyle/>
            <a:p>
              <a:pPr eaLnBrk="1" hangingPunct="1"/>
              <a:r>
                <a:rPr lang="zh-CN" altLang="en-US" sz="1800" b="1"/>
                <a:t>纳米计算</a:t>
              </a:r>
            </a:p>
          </p:txBody>
        </p:sp>
        <p:sp>
          <p:nvSpPr>
            <p:cNvPr id="132139" name="Text Box 80"/>
            <p:cNvSpPr txBox="1">
              <a:spLocks noChangeArrowheads="1"/>
            </p:cNvSpPr>
            <p:nvPr/>
          </p:nvSpPr>
          <p:spPr bwMode="auto">
            <a:xfrm>
              <a:off x="3515" y="1344"/>
              <a:ext cx="698" cy="233"/>
            </a:xfrm>
            <a:prstGeom prst="rect">
              <a:avLst/>
            </a:prstGeom>
            <a:noFill/>
            <a:ln w="9525">
              <a:noFill/>
              <a:miter lim="800000"/>
              <a:headEnd/>
              <a:tailEnd/>
            </a:ln>
          </p:spPr>
          <p:txBody>
            <a:bodyPr wrap="none">
              <a:spAutoFit/>
            </a:bodyPr>
            <a:lstStyle/>
            <a:p>
              <a:pPr eaLnBrk="1" hangingPunct="1"/>
              <a:r>
                <a:rPr lang="zh-CN" altLang="en-US" sz="1800" b="1"/>
                <a:t>智能计算</a:t>
              </a:r>
            </a:p>
          </p:txBody>
        </p:sp>
        <p:sp>
          <p:nvSpPr>
            <p:cNvPr id="132140" name="Text Box 81"/>
            <p:cNvSpPr txBox="1">
              <a:spLocks noChangeArrowheads="1"/>
            </p:cNvSpPr>
            <p:nvPr/>
          </p:nvSpPr>
          <p:spPr bwMode="auto">
            <a:xfrm>
              <a:off x="1555" y="1421"/>
              <a:ext cx="843" cy="233"/>
            </a:xfrm>
            <a:prstGeom prst="rect">
              <a:avLst/>
            </a:prstGeom>
            <a:noFill/>
            <a:ln w="9525">
              <a:noFill/>
              <a:miter lim="800000"/>
              <a:headEnd/>
              <a:tailEnd/>
            </a:ln>
          </p:spPr>
          <p:txBody>
            <a:bodyPr wrap="none">
              <a:spAutoFit/>
            </a:bodyPr>
            <a:lstStyle/>
            <a:p>
              <a:pPr eaLnBrk="1" hangingPunct="1"/>
              <a:r>
                <a:rPr lang="zh-CN" altLang="en-US" sz="1800" b="1"/>
                <a:t>计算语言学</a:t>
              </a:r>
            </a:p>
          </p:txBody>
        </p:sp>
        <p:sp>
          <p:nvSpPr>
            <p:cNvPr id="132141" name="Text Box 82"/>
            <p:cNvSpPr txBox="1">
              <a:spLocks noChangeArrowheads="1"/>
            </p:cNvSpPr>
            <p:nvPr/>
          </p:nvSpPr>
          <p:spPr bwMode="auto">
            <a:xfrm>
              <a:off x="3718" y="1518"/>
              <a:ext cx="698" cy="233"/>
            </a:xfrm>
            <a:prstGeom prst="rect">
              <a:avLst/>
            </a:prstGeom>
            <a:noFill/>
            <a:ln w="9525">
              <a:noFill/>
              <a:miter lim="800000"/>
              <a:headEnd/>
              <a:tailEnd/>
            </a:ln>
          </p:spPr>
          <p:txBody>
            <a:bodyPr wrap="none">
              <a:spAutoFit/>
            </a:bodyPr>
            <a:lstStyle/>
            <a:p>
              <a:pPr eaLnBrk="1" hangingPunct="1"/>
              <a:r>
                <a:rPr lang="zh-CN" altLang="en-US" sz="1800" b="1"/>
                <a:t>神经计算</a:t>
              </a:r>
            </a:p>
          </p:txBody>
        </p:sp>
      </p:grpSp>
      <p:sp>
        <p:nvSpPr>
          <p:cNvPr id="132128" name="Text Box 16"/>
          <p:cNvSpPr txBox="1">
            <a:spLocks noChangeArrowheads="1"/>
          </p:cNvSpPr>
          <p:nvPr/>
        </p:nvSpPr>
        <p:spPr bwMode="auto">
          <a:xfrm>
            <a:off x="219075" y="44450"/>
            <a:ext cx="5216525" cy="831850"/>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(5) </a:t>
            </a:r>
            <a:r>
              <a:rPr lang="zh-CN" altLang="en-US" sz="2000">
                <a:solidFill>
                  <a:srgbClr val="0000CC"/>
                </a:solidFill>
                <a:ea typeface="华文中宋" pitchFamily="2" charset="-122"/>
              </a:rPr>
              <a:t>为什么网络化思维、数据化思维很重要？</a:t>
            </a:r>
          </a:p>
        </p:txBody>
      </p:sp>
      <p:sp>
        <p:nvSpPr>
          <p:cNvPr id="1650772" name="Text Box 84"/>
          <p:cNvSpPr txBox="1">
            <a:spLocks noChangeArrowheads="1"/>
          </p:cNvSpPr>
          <p:nvPr/>
        </p:nvSpPr>
        <p:spPr bwMode="auto">
          <a:xfrm>
            <a:off x="900113" y="4437063"/>
            <a:ext cx="7366000" cy="701675"/>
          </a:xfrm>
          <a:prstGeom prst="rect">
            <a:avLst/>
          </a:prstGeom>
          <a:solidFill>
            <a:schemeClr val="tx1"/>
          </a:solidFill>
          <a:ln w="9525">
            <a:noFill/>
            <a:miter lim="800000"/>
            <a:headEnd/>
            <a:tailEnd/>
          </a:ln>
        </p:spPr>
        <p:txBody>
          <a:bodyPr wrap="none">
            <a:spAutoFit/>
          </a:bodyPr>
          <a:lstStyle/>
          <a:p>
            <a:pPr eaLnBrk="1" hangingPunct="1"/>
            <a:r>
              <a:rPr lang="zh-CN" altLang="en-US" sz="4000">
                <a:solidFill>
                  <a:schemeClr val="bg1"/>
                </a:solidFill>
              </a:rPr>
              <a:t>计算机</a:t>
            </a:r>
            <a:r>
              <a:rPr lang="zh-CN" altLang="en-US" sz="4000">
                <a:solidFill>
                  <a:schemeClr val="bg1"/>
                </a:solidFill>
                <a:sym typeface="Wingdings" pitchFamily="2" charset="2"/>
              </a:rPr>
              <a:t>计算机科学</a:t>
            </a:r>
            <a:r>
              <a:rPr lang="en-US" altLang="zh-CN" sz="4000">
                <a:solidFill>
                  <a:schemeClr val="bg1"/>
                </a:solidFill>
                <a:sym typeface="Wingdings" pitchFamily="2" charset="2"/>
              </a:rPr>
              <a:t></a:t>
            </a:r>
            <a:r>
              <a:rPr lang="zh-CN" altLang="en-US" sz="4000">
                <a:solidFill>
                  <a:schemeClr val="bg1"/>
                </a:solidFill>
                <a:sym typeface="Wingdings" pitchFamily="2" charset="2"/>
              </a:rPr>
              <a:t>计算科学</a:t>
            </a:r>
            <a:endParaRPr lang="zh-CN" altLang="en-US" sz="400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50772"/>
                                        </p:tgtEl>
                                        <p:attrNameLst>
                                          <p:attrName>style.visibility</p:attrName>
                                        </p:attrNameLst>
                                      </p:cBhvr>
                                      <p:to>
                                        <p:strVal val="visible"/>
                                      </p:to>
                                    </p:set>
                                    <p:anim calcmode="lin" valueType="num">
                                      <p:cBhvr additive="base">
                                        <p:cTn id="7" dur="500" fill="hold"/>
                                        <p:tgtEl>
                                          <p:spTgt spid="1650772"/>
                                        </p:tgtEl>
                                        <p:attrNameLst>
                                          <p:attrName>ppt_x</p:attrName>
                                        </p:attrNameLst>
                                      </p:cBhvr>
                                      <p:tavLst>
                                        <p:tav tm="0">
                                          <p:val>
                                            <p:strVal val="#ppt_x"/>
                                          </p:val>
                                        </p:tav>
                                        <p:tav tm="100000">
                                          <p:val>
                                            <p:strVal val="#ppt_x"/>
                                          </p:val>
                                        </p:tav>
                                      </p:tavLst>
                                    </p:anim>
                                    <p:anim calcmode="lin" valueType="num">
                                      <p:cBhvr additive="base">
                                        <p:cTn id="8" dur="500" fill="hold"/>
                                        <p:tgtEl>
                                          <p:spTgt spid="1650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7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pPr>
              <a:defRPr/>
            </a:pPr>
            <a:r>
              <a:rPr lang="zh-CN" altLang="en-US" smtClean="0"/>
              <a:t>基础理论</a:t>
            </a:r>
          </a:p>
        </p:txBody>
      </p:sp>
      <p:sp>
        <p:nvSpPr>
          <p:cNvPr id="97283" name="内容占位符 2"/>
          <p:cNvSpPr>
            <a:spLocks noGrp="1"/>
          </p:cNvSpPr>
          <p:nvPr>
            <p:ph idx="1"/>
          </p:nvPr>
        </p:nvSpPr>
        <p:spPr/>
        <p:txBody>
          <a:bodyPr/>
          <a:lstStyle/>
          <a:p>
            <a:pPr>
              <a:defRPr/>
            </a:pPr>
            <a:r>
              <a:rPr lang="en-US" altLang="zh-CN" sz="2400" dirty="0" smtClean="0"/>
              <a:t>6.</a:t>
            </a:r>
            <a:r>
              <a:rPr lang="zh-CN" altLang="en-US" sz="2400" dirty="0" smtClean="0"/>
              <a:t>高级机器学习理论。研究统计学习基础理论、不确定性推理与决策、分布式学习与交互、隐私保护学习、小样本学习、深度强化学习、无监督学习、半监督学习、主动学习等学习理论和高效模型。</a:t>
            </a:r>
          </a:p>
          <a:p>
            <a:pPr>
              <a:defRPr/>
            </a:pPr>
            <a:r>
              <a:rPr lang="en-US" altLang="zh-CN" sz="2400" dirty="0" smtClean="0"/>
              <a:t>7.</a:t>
            </a:r>
            <a:r>
              <a:rPr lang="zh-CN" altLang="en-US" sz="2400" dirty="0" smtClean="0"/>
              <a:t>类脑智能计算理论。研究类脑感知、类脑学习、类脑记忆机制与计算融合、类脑复杂系统、类脑控制等理论与方法。</a:t>
            </a:r>
          </a:p>
          <a:p>
            <a:pPr>
              <a:defRPr/>
            </a:pPr>
            <a:r>
              <a:rPr lang="en-US" altLang="zh-CN" sz="2400" dirty="0" smtClean="0"/>
              <a:t>8.</a:t>
            </a:r>
            <a:r>
              <a:rPr lang="zh-CN" altLang="en-US" sz="2400" dirty="0" smtClean="0"/>
              <a:t>量子智能计算理论。探索脑认知的量子模式与内在机制，研究高效的量子智能模型和算法、高性能高比特的量子人工智能处理器、可与外界环境交互信息的实时量子人工智能系统等。</a:t>
            </a:r>
          </a:p>
          <a:p>
            <a:pPr>
              <a:defRPr/>
            </a:pPr>
            <a:endParaRPr lang="zh-CN" altLang="en-US" sz="2400"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Text Box 2"/>
          <p:cNvSpPr txBox="1">
            <a:spLocks noChangeArrowheads="1"/>
          </p:cNvSpPr>
          <p:nvPr/>
        </p:nvSpPr>
        <p:spPr bwMode="auto">
          <a:xfrm>
            <a:off x="147638" y="1182688"/>
            <a:ext cx="8818562" cy="5032375"/>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lang="zh-CN" altLang="en-US" dirty="0"/>
              <a:t>计算思维的学习方法</a:t>
            </a:r>
          </a:p>
          <a:p>
            <a:pPr eaLnBrk="1" hangingPunct="1">
              <a:lnSpc>
                <a:spcPct val="110000"/>
              </a:lnSpc>
              <a:spcBef>
                <a:spcPct val="30000"/>
              </a:spcBef>
            </a:pPr>
            <a:r>
              <a:rPr lang="zh-CN" altLang="en-US" sz="1800" dirty="0"/>
              <a:t>（</a:t>
            </a:r>
            <a:r>
              <a:rPr lang="en-US" altLang="zh-CN" sz="1800" dirty="0"/>
              <a:t>1</a:t>
            </a:r>
            <a:r>
              <a:rPr lang="zh-CN" altLang="en-US" sz="1800" dirty="0"/>
              <a:t>） </a:t>
            </a:r>
            <a:r>
              <a:rPr lang="zh-CN" altLang="en-US" sz="1800" dirty="0">
                <a:latin typeface="宋体" pitchFamily="2" charset="-122"/>
              </a:rPr>
              <a:t>“</a:t>
            </a:r>
            <a:r>
              <a:rPr lang="zh-CN" altLang="en-US" sz="1800" dirty="0"/>
              <a:t>知识</a:t>
            </a:r>
            <a:r>
              <a:rPr lang="en-US" altLang="zh-CN" sz="1800" dirty="0"/>
              <a:t>/</a:t>
            </a:r>
            <a:r>
              <a:rPr lang="zh-CN" altLang="en-US" sz="1800" dirty="0"/>
              <a:t>术语</a:t>
            </a:r>
            <a:r>
              <a:rPr lang="zh-CN" altLang="en-US" sz="1800" dirty="0">
                <a:latin typeface="宋体" pitchFamily="2" charset="-122"/>
              </a:rPr>
              <a:t>”</a:t>
            </a:r>
            <a:r>
              <a:rPr lang="zh-CN" altLang="en-US" sz="1800" dirty="0"/>
              <a:t>随着</a:t>
            </a:r>
            <a:r>
              <a:rPr lang="zh-CN" altLang="en-US" sz="1800" dirty="0">
                <a:latin typeface="宋体" pitchFamily="2" charset="-122"/>
              </a:rPr>
              <a:t>“</a:t>
            </a:r>
            <a:r>
              <a:rPr lang="zh-CN" altLang="en-US" sz="1800" dirty="0"/>
              <a:t>思维</a:t>
            </a:r>
            <a:r>
              <a:rPr lang="zh-CN" altLang="en-US" sz="1800" dirty="0">
                <a:latin typeface="宋体" pitchFamily="2" charset="-122"/>
              </a:rPr>
              <a:t>”</a:t>
            </a:r>
            <a:r>
              <a:rPr lang="zh-CN" altLang="en-US" sz="1800" dirty="0"/>
              <a:t>的学习而展开，</a:t>
            </a:r>
            <a:r>
              <a:rPr lang="zh-CN" altLang="en-US" sz="1800" dirty="0">
                <a:latin typeface="宋体" pitchFamily="2" charset="-122"/>
              </a:rPr>
              <a:t>“</a:t>
            </a:r>
            <a:r>
              <a:rPr lang="zh-CN" altLang="en-US" sz="1800" dirty="0"/>
              <a:t>思维</a:t>
            </a:r>
            <a:r>
              <a:rPr lang="zh-CN" altLang="en-US" sz="1800" dirty="0">
                <a:latin typeface="宋体" pitchFamily="2" charset="-122"/>
              </a:rPr>
              <a:t>”</a:t>
            </a:r>
            <a:r>
              <a:rPr lang="zh-CN" altLang="en-US" sz="1800" dirty="0"/>
              <a:t>随着</a:t>
            </a:r>
            <a:r>
              <a:rPr lang="zh-CN" altLang="en-US" sz="1800" dirty="0">
                <a:latin typeface="宋体" pitchFamily="2" charset="-122"/>
              </a:rPr>
              <a:t>“</a:t>
            </a:r>
            <a:r>
              <a:rPr lang="zh-CN" altLang="en-US" sz="1800" dirty="0"/>
              <a:t>知识</a:t>
            </a:r>
            <a:r>
              <a:rPr lang="zh-CN" altLang="en-US" sz="1800" dirty="0">
                <a:latin typeface="宋体" pitchFamily="2" charset="-122"/>
              </a:rPr>
              <a:t>”</a:t>
            </a:r>
            <a:r>
              <a:rPr lang="zh-CN" altLang="en-US" sz="1800" dirty="0"/>
              <a:t>的贯通而形成，</a:t>
            </a:r>
            <a:r>
              <a:rPr lang="zh-CN" altLang="en-US" sz="1800" dirty="0">
                <a:latin typeface="宋体" pitchFamily="2" charset="-122"/>
              </a:rPr>
              <a:t>“</a:t>
            </a:r>
            <a:r>
              <a:rPr lang="zh-CN" altLang="en-US" sz="1800" dirty="0"/>
              <a:t>能力</a:t>
            </a:r>
            <a:r>
              <a:rPr lang="zh-CN" altLang="en-US" sz="1800" dirty="0">
                <a:latin typeface="宋体" pitchFamily="2" charset="-122"/>
              </a:rPr>
              <a:t>”</a:t>
            </a:r>
            <a:r>
              <a:rPr lang="zh-CN" altLang="en-US" sz="1800" dirty="0"/>
              <a:t>随着</a:t>
            </a:r>
            <a:r>
              <a:rPr lang="zh-CN" altLang="en-US" sz="1800" dirty="0">
                <a:latin typeface="宋体" pitchFamily="2" charset="-122"/>
              </a:rPr>
              <a:t>“</a:t>
            </a:r>
            <a:r>
              <a:rPr lang="zh-CN" altLang="en-US" sz="1800" dirty="0"/>
              <a:t>思维</a:t>
            </a:r>
            <a:r>
              <a:rPr lang="zh-CN" altLang="en-US" sz="1800" dirty="0">
                <a:latin typeface="宋体" pitchFamily="2" charset="-122"/>
              </a:rPr>
              <a:t>”</a:t>
            </a:r>
            <a:r>
              <a:rPr lang="zh-CN" altLang="en-US" sz="1800" dirty="0"/>
              <a:t>的理解而提高。</a:t>
            </a:r>
          </a:p>
          <a:p>
            <a:pPr eaLnBrk="1" hangingPunct="1">
              <a:lnSpc>
                <a:spcPct val="110000"/>
              </a:lnSpc>
              <a:spcBef>
                <a:spcPct val="30000"/>
              </a:spcBef>
            </a:pPr>
            <a:r>
              <a:rPr lang="zh-CN" altLang="en-US" sz="1800" dirty="0"/>
              <a:t>（</a:t>
            </a:r>
            <a:r>
              <a:rPr lang="en-US" altLang="zh-CN" sz="1800" dirty="0"/>
              <a:t>2</a:t>
            </a:r>
            <a:r>
              <a:rPr lang="zh-CN" altLang="en-US" sz="1800" dirty="0"/>
              <a:t>）从问题分析着手，强化如何进行抽象，如何将现实问题抽象为一个数学问题或者一个形式化问题，提高问题表述及问题求解的严谨性。</a:t>
            </a:r>
          </a:p>
          <a:p>
            <a:pPr eaLnBrk="1" hangingPunct="1">
              <a:lnSpc>
                <a:spcPct val="110000"/>
              </a:lnSpc>
              <a:spcBef>
                <a:spcPct val="30000"/>
              </a:spcBef>
            </a:pPr>
            <a:r>
              <a:rPr lang="zh-CN" altLang="en-US" sz="1800" dirty="0"/>
              <a:t>（</a:t>
            </a:r>
            <a:r>
              <a:rPr lang="en-US" altLang="zh-CN" sz="1800" dirty="0"/>
              <a:t>3</a:t>
            </a:r>
            <a:r>
              <a:rPr lang="zh-CN" altLang="en-US" sz="1800" dirty="0"/>
              <a:t>）通过图示化方法来展现复杂的思维可以一目了然；通过规模较小的问题求解示例来理解复杂问题的求解方法；通过从社会</a:t>
            </a:r>
            <a:r>
              <a:rPr lang="en-US" altLang="zh-CN" sz="1800" dirty="0"/>
              <a:t>/</a:t>
            </a:r>
            <a:r>
              <a:rPr lang="zh-CN" altLang="en-US" sz="1800" dirty="0"/>
              <a:t>自然等人们身边的问题理解到计算科学家是如何进行问题求解。</a:t>
            </a:r>
          </a:p>
          <a:p>
            <a:pPr eaLnBrk="1" hangingPunct="1">
              <a:lnSpc>
                <a:spcPct val="110000"/>
              </a:lnSpc>
              <a:spcBef>
                <a:spcPct val="30000"/>
              </a:spcBef>
            </a:pPr>
            <a:r>
              <a:rPr lang="zh-CN" altLang="en-US" sz="1800" dirty="0"/>
              <a:t>（</a:t>
            </a:r>
            <a:r>
              <a:rPr lang="en-US" altLang="zh-CN" sz="1800" dirty="0"/>
              <a:t>4</a:t>
            </a:r>
            <a:r>
              <a:rPr lang="zh-CN" altLang="en-US" sz="1800" dirty="0"/>
              <a:t>）追求</a:t>
            </a:r>
            <a:r>
              <a:rPr lang="zh-CN" altLang="en-US" sz="1800" dirty="0">
                <a:latin typeface="宋体" pitchFamily="2" charset="-122"/>
              </a:rPr>
              <a:t>“</a:t>
            </a:r>
            <a:r>
              <a:rPr lang="zh-CN" altLang="en-US" sz="1800" dirty="0"/>
              <a:t>问题</a:t>
            </a:r>
            <a:r>
              <a:rPr lang="zh-CN" altLang="en-US" sz="1800" dirty="0">
                <a:latin typeface="宋体" pitchFamily="2" charset="-122"/>
              </a:rPr>
              <a:t>”</a:t>
            </a:r>
            <a:r>
              <a:rPr lang="zh-CN" altLang="en-US" sz="1800" dirty="0"/>
              <a:t>及问题的讨论，通过逐步地提出问题，使自己从一个较浅的理解层次逐步过渡到较深入的理解层次，通过不同视角和递阶的讨论，使自己理解和确定前行的方向。</a:t>
            </a:r>
          </a:p>
          <a:p>
            <a:pPr eaLnBrk="1" hangingPunct="1">
              <a:lnSpc>
                <a:spcPct val="110000"/>
              </a:lnSpc>
              <a:spcBef>
                <a:spcPct val="30000"/>
              </a:spcBef>
            </a:pPr>
            <a:r>
              <a:rPr lang="zh-CN" altLang="en-US" sz="1800" dirty="0"/>
              <a:t>（</a:t>
            </a:r>
            <a:r>
              <a:rPr lang="en-US" altLang="zh-CN" sz="1800" dirty="0"/>
              <a:t>5</a:t>
            </a:r>
            <a:r>
              <a:rPr lang="zh-CN" altLang="en-US" sz="1800" dirty="0"/>
              <a:t>）宽度与深度相结合，从宽度学习开始，深度学习结束，既能够使自己理解相关的思维与知识，还能够有助于建立起较为科学的研究习惯与研究方法。</a:t>
            </a:r>
          </a:p>
          <a:p>
            <a:pPr eaLnBrk="1" hangingPunct="1">
              <a:lnSpc>
                <a:spcPct val="110000"/>
              </a:lnSpc>
              <a:spcBef>
                <a:spcPct val="30000"/>
              </a:spcBef>
            </a:pPr>
            <a:r>
              <a:rPr lang="zh-CN" altLang="en-US" sz="1800" dirty="0"/>
              <a:t>（</a:t>
            </a:r>
            <a:r>
              <a:rPr lang="en-US" altLang="zh-CN" sz="1800" dirty="0"/>
              <a:t>6</a:t>
            </a:r>
            <a:r>
              <a:rPr lang="zh-CN" altLang="en-US" sz="1800" dirty="0"/>
              <a:t>）思维蕴含在案例中，案例蕴含着思维。</a:t>
            </a:r>
            <a:endParaRPr lang="en-US" altLang="zh-CN" sz="1800" dirty="0"/>
          </a:p>
        </p:txBody>
      </p:sp>
      <p:sp>
        <p:nvSpPr>
          <p:cNvPr id="133123" name="Text Box 3"/>
          <p:cNvSpPr txBox="1">
            <a:spLocks noChangeArrowheads="1"/>
          </p:cNvSpPr>
          <p:nvPr/>
        </p:nvSpPr>
        <p:spPr bwMode="auto">
          <a:xfrm>
            <a:off x="355600" y="6207125"/>
            <a:ext cx="8377238" cy="461963"/>
          </a:xfrm>
          <a:prstGeom prst="rect">
            <a:avLst/>
          </a:prstGeom>
          <a:noFill/>
          <a:ln w="9525">
            <a:noFill/>
            <a:miter lim="800000"/>
            <a:headEnd/>
            <a:tailEnd/>
          </a:ln>
        </p:spPr>
        <p:txBody>
          <a:bodyPr>
            <a:spAutoFit/>
          </a:bodyPr>
          <a:lstStyle/>
          <a:p>
            <a:pPr eaLnBrk="1" hangingPunct="1"/>
            <a:r>
              <a:rPr lang="zh-CN" altLang="en-US"/>
              <a:t>阅读书籍、阅读文献、网上搜索、梳理思路</a:t>
            </a:r>
            <a:r>
              <a:rPr lang="en-US" altLang="zh-CN"/>
              <a:t>(</a:t>
            </a:r>
            <a:r>
              <a:rPr lang="zh-CN" altLang="en-US"/>
              <a:t>记笔记</a:t>
            </a:r>
            <a:r>
              <a:rPr lang="en-US" altLang="zh-CN"/>
              <a:t>)</a:t>
            </a:r>
          </a:p>
        </p:txBody>
      </p:sp>
      <p:sp>
        <p:nvSpPr>
          <p:cNvPr id="133124" name="Text Box 16"/>
          <p:cNvSpPr txBox="1">
            <a:spLocks noChangeArrowheads="1"/>
          </p:cNvSpPr>
          <p:nvPr/>
        </p:nvSpPr>
        <p:spPr bwMode="auto">
          <a:xfrm>
            <a:off x="350838" y="158750"/>
            <a:ext cx="4149725" cy="822325"/>
          </a:xfrm>
          <a:prstGeom prst="rect">
            <a:avLst/>
          </a:prstGeom>
          <a:noFill/>
          <a:ln w="9525">
            <a:noFill/>
            <a:miter lim="800000"/>
            <a:headEnd/>
            <a:tailEnd/>
          </a:ln>
        </p:spPr>
        <p:txBody>
          <a:bodyPr wrap="none">
            <a:spAutoFit/>
          </a:bodyPr>
          <a:lstStyle/>
          <a:p>
            <a:pPr eaLnBrk="1" hangingPunct="1">
              <a:lnSpc>
                <a:spcPct val="120000"/>
              </a:lnSpc>
            </a:pPr>
            <a:r>
              <a:rPr lang="zh-CN" altLang="en-US" sz="2000">
                <a:solidFill>
                  <a:srgbClr val="0000CC"/>
                </a:solidFill>
                <a:ea typeface="华文中宋" pitchFamily="2" charset="-122"/>
              </a:rPr>
              <a:t>大学计算思维教育空间</a:t>
            </a:r>
            <a:r>
              <a:rPr lang="en-US" altLang="zh-CN" sz="2000">
                <a:solidFill>
                  <a:srgbClr val="0000CC"/>
                </a:solidFill>
                <a:ea typeface="华文中宋" pitchFamily="2" charset="-122"/>
              </a:rPr>
              <a:t>—</a:t>
            </a:r>
            <a:r>
              <a:rPr lang="zh-CN" altLang="en-US" sz="2000">
                <a:solidFill>
                  <a:srgbClr val="0000CC"/>
                </a:solidFill>
                <a:ea typeface="华文中宋" pitchFamily="2" charset="-122"/>
              </a:rPr>
              <a:t>计算之树</a:t>
            </a:r>
            <a:r>
              <a:rPr lang="en-US" altLang="zh-CN" sz="2000">
                <a:solidFill>
                  <a:srgbClr val="0000CC"/>
                </a:solidFill>
                <a:ea typeface="华文中宋" pitchFamily="2" charset="-122"/>
              </a:rPr>
              <a:t>?</a:t>
            </a:r>
          </a:p>
          <a:p>
            <a:pPr eaLnBrk="1" hangingPunct="1">
              <a:lnSpc>
                <a:spcPct val="120000"/>
              </a:lnSpc>
            </a:pPr>
            <a:r>
              <a:rPr lang="en-US" altLang="zh-CN" sz="2000">
                <a:solidFill>
                  <a:srgbClr val="0000CC"/>
                </a:solidFill>
                <a:ea typeface="华文中宋" pitchFamily="2" charset="-122"/>
              </a:rPr>
              <a:t>(6) </a:t>
            </a:r>
            <a:r>
              <a:rPr lang="zh-CN" altLang="en-US" sz="2000">
                <a:solidFill>
                  <a:srgbClr val="0000CC"/>
                </a:solidFill>
                <a:ea typeface="华文中宋" pitchFamily="2" charset="-122"/>
              </a:rPr>
              <a:t>怎样学习计算思维</a:t>
            </a:r>
            <a:r>
              <a:rPr lang="en-US" altLang="zh-CN" sz="2000">
                <a:solidFill>
                  <a:srgbClr val="0000CC"/>
                </a:solidFill>
                <a:ea typeface="华文中宋"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651714">
                                            <p:txEl>
                                              <p:pRg st="1" end="1"/>
                                            </p:txEl>
                                          </p:spTgt>
                                        </p:tgtEl>
                                        <p:attrNameLst>
                                          <p:attrName>style.visibility</p:attrName>
                                        </p:attrNameLst>
                                      </p:cBhvr>
                                      <p:to>
                                        <p:strVal val="visible"/>
                                      </p:to>
                                    </p:set>
                                    <p:anim calcmode="lin" valueType="num">
                                      <p:cBhvr additive="base">
                                        <p:cTn id="7" dur="500" fill="hold"/>
                                        <p:tgtEl>
                                          <p:spTgt spid="1651714">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517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651714">
                                            <p:txEl>
                                              <p:pRg st="2" end="2"/>
                                            </p:txEl>
                                          </p:spTgt>
                                        </p:tgtEl>
                                        <p:attrNameLst>
                                          <p:attrName>style.visibility</p:attrName>
                                        </p:attrNameLst>
                                      </p:cBhvr>
                                      <p:to>
                                        <p:strVal val="visible"/>
                                      </p:to>
                                    </p:set>
                                    <p:anim calcmode="lin" valueType="num">
                                      <p:cBhvr additive="base">
                                        <p:cTn id="13" dur="500" fill="hold"/>
                                        <p:tgtEl>
                                          <p:spTgt spid="165171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6517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651714">
                                            <p:txEl>
                                              <p:pRg st="3" end="3"/>
                                            </p:txEl>
                                          </p:spTgt>
                                        </p:tgtEl>
                                        <p:attrNameLst>
                                          <p:attrName>style.visibility</p:attrName>
                                        </p:attrNameLst>
                                      </p:cBhvr>
                                      <p:to>
                                        <p:strVal val="visible"/>
                                      </p:to>
                                    </p:set>
                                    <p:anim calcmode="lin" valueType="num">
                                      <p:cBhvr additive="base">
                                        <p:cTn id="19" dur="500" fill="hold"/>
                                        <p:tgtEl>
                                          <p:spTgt spid="1651714">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6517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651714">
                                            <p:txEl>
                                              <p:pRg st="4" end="4"/>
                                            </p:txEl>
                                          </p:spTgt>
                                        </p:tgtEl>
                                        <p:attrNameLst>
                                          <p:attrName>style.visibility</p:attrName>
                                        </p:attrNameLst>
                                      </p:cBhvr>
                                      <p:to>
                                        <p:strVal val="visible"/>
                                      </p:to>
                                    </p:set>
                                    <p:anim calcmode="lin" valueType="num">
                                      <p:cBhvr additive="base">
                                        <p:cTn id="25" dur="500" fill="hold"/>
                                        <p:tgtEl>
                                          <p:spTgt spid="1651714">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6517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651714">
                                            <p:txEl>
                                              <p:pRg st="5" end="5"/>
                                            </p:txEl>
                                          </p:spTgt>
                                        </p:tgtEl>
                                        <p:attrNameLst>
                                          <p:attrName>style.visibility</p:attrName>
                                        </p:attrNameLst>
                                      </p:cBhvr>
                                      <p:to>
                                        <p:strVal val="visible"/>
                                      </p:to>
                                    </p:set>
                                    <p:anim calcmode="lin" valueType="num">
                                      <p:cBhvr additive="base">
                                        <p:cTn id="31" dur="500" fill="hold"/>
                                        <p:tgtEl>
                                          <p:spTgt spid="1651714">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5171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651714">
                                            <p:txEl>
                                              <p:pRg st="6" end="6"/>
                                            </p:txEl>
                                          </p:spTgt>
                                        </p:tgtEl>
                                        <p:attrNameLst>
                                          <p:attrName>style.visibility</p:attrName>
                                        </p:attrNameLst>
                                      </p:cBhvr>
                                      <p:to>
                                        <p:strVal val="visible"/>
                                      </p:to>
                                    </p:set>
                                    <p:anim calcmode="lin" valueType="num">
                                      <p:cBhvr additive="base">
                                        <p:cTn id="37" dur="500" fill="hold"/>
                                        <p:tgtEl>
                                          <p:spTgt spid="1651714">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5171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7170"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lang="zh-CN" altLang="zh-CN" sz="3600" b="1" smtClean="0">
                <a:solidFill>
                  <a:srgbClr val="000000"/>
                </a:solidFill>
                <a:latin typeface="Arial" charset="0"/>
              </a:rPr>
              <a:t>0和1与易经</a:t>
            </a:r>
            <a:r>
              <a:rPr lang="zh-CN" altLang="en-US" sz="3600" b="1" smtClean="0">
                <a:solidFill>
                  <a:srgbClr val="000000"/>
                </a:solidFill>
                <a:latin typeface="Arial" charset="0"/>
              </a:rPr>
              <a:t/>
            </a:r>
            <a:br>
              <a:rPr lang="zh-CN" altLang="en-US" sz="3600" b="1" smtClean="0">
                <a:solidFill>
                  <a:srgbClr val="000000"/>
                </a:solidFill>
                <a:latin typeface="Arial" charset="0"/>
              </a:rPr>
            </a:br>
            <a:r>
              <a:rPr lang="en-US" altLang="zh-CN" b="1" smtClean="0">
                <a:solidFill>
                  <a:srgbClr val="000000"/>
                </a:solidFill>
                <a:latin typeface="Arial" charset="0"/>
              </a:rPr>
              <a:t>---</a:t>
            </a:r>
            <a:r>
              <a:rPr lang="zh-CN" altLang="en-US" b="1" smtClean="0">
                <a:solidFill>
                  <a:srgbClr val="000000"/>
                </a:solidFill>
                <a:latin typeface="Arial" charset="0"/>
              </a:rPr>
              <a:t>语义符号化表达与计算</a:t>
            </a:r>
          </a:p>
        </p:txBody>
      </p:sp>
      <p:sp>
        <p:nvSpPr>
          <p:cNvPr id="4" name="Rectangle 3"/>
          <p:cNvSpPr txBox="1">
            <a:spLocks noRot="1" noChangeArrowheads="1"/>
          </p:cNvSpPr>
          <p:nvPr/>
        </p:nvSpPr>
        <p:spPr>
          <a:xfrm>
            <a:off x="573088" y="2554288"/>
            <a:ext cx="8324850" cy="1392237"/>
          </a:xfrm>
          <a:prstGeom prst="rect">
            <a:avLst/>
          </a:prstGeom>
        </p:spPr>
        <p:txBody>
          <a:bodyPr/>
          <a:lstStyle/>
          <a:p>
            <a:pPr marL="342900" indent="-342900">
              <a:lnSpc>
                <a:spcPct val="80000"/>
              </a:lnSpc>
              <a:spcBef>
                <a:spcPct val="20000"/>
              </a:spcBef>
              <a:buClr>
                <a:srgbClr val="333399"/>
              </a:buClr>
              <a:buFontTx/>
              <a:buChar char="•"/>
              <a:defRPr/>
            </a:pPr>
            <a:endParaRPr lang="zh-CN" altLang="en-US" sz="2000" b="1" kern="0" dirty="0">
              <a:solidFill>
                <a:srgbClr val="000099"/>
              </a:solidFill>
              <a:effectLst>
                <a:outerShdw blurRad="38100" dist="38100" dir="2700000" algn="tl">
                  <a:srgbClr val="C0C0C0"/>
                </a:outerShdw>
              </a:effectLst>
              <a:latin typeface="Verdana" pitchFamily="34" charset="0"/>
              <a:ea typeface="宋体"/>
            </a:endParaRPr>
          </a:p>
          <a:p>
            <a:pPr marL="342900" indent="-342900" algn="ctr">
              <a:spcBef>
                <a:spcPct val="20000"/>
              </a:spcBef>
              <a:buFontTx/>
              <a:buChar char="•"/>
              <a:defRPr/>
            </a:pPr>
            <a:r>
              <a:rPr lang="zh-CN" altLang="en-US" sz="3200" b="1" kern="0" dirty="0">
                <a:solidFill>
                  <a:srgbClr val="000000"/>
                </a:solidFill>
                <a:effectLst>
                  <a:outerShdw blurRad="38100" dist="38100" dir="2700000" algn="tl">
                    <a:srgbClr val="C0C0C0"/>
                  </a:outerShdw>
                </a:effectLst>
                <a:latin typeface="Arial"/>
                <a:ea typeface="宋体"/>
              </a:rPr>
              <a:t>李玉华  副教授</a:t>
            </a:r>
          </a:p>
          <a:p>
            <a:pPr marL="342900" indent="-342900" algn="ctr">
              <a:spcBef>
                <a:spcPct val="20000"/>
              </a:spcBef>
              <a:buFontTx/>
              <a:buChar char="•"/>
              <a:defRPr/>
            </a:pPr>
            <a:r>
              <a:rPr lang="zh-CN" altLang="en-US" sz="3200" b="1" kern="0" dirty="0">
                <a:solidFill>
                  <a:srgbClr val="000000"/>
                </a:solidFill>
                <a:effectLst>
                  <a:outerShdw blurRad="38100" dist="38100" dir="2700000" algn="tl">
                    <a:srgbClr val="C0C0C0"/>
                  </a:outerShdw>
                </a:effectLst>
                <a:latin typeface="Arial"/>
                <a:ea typeface="宋体"/>
              </a:rPr>
              <a:t>华中科技大学智能与分布计算实验室</a:t>
            </a:r>
            <a:endParaRPr lang="en-US" altLang="zh-CN" sz="3200" b="1" kern="0" dirty="0">
              <a:solidFill>
                <a:srgbClr val="000000"/>
              </a:solidFill>
              <a:effectLst>
                <a:outerShdw blurRad="38100" dist="38100" dir="2700000" algn="tl">
                  <a:srgbClr val="C0C0C0"/>
                </a:outerShdw>
              </a:effectLst>
              <a:latin typeface="Arial"/>
              <a:ea typeface="宋体"/>
            </a:endParaRPr>
          </a:p>
          <a:p>
            <a:pPr marL="342900" indent="-342900" algn="ctr">
              <a:spcBef>
                <a:spcPct val="20000"/>
              </a:spcBef>
              <a:buFontTx/>
              <a:buChar char="•"/>
              <a:defRPr/>
            </a:pPr>
            <a:r>
              <a:rPr lang="en-US" altLang="zh-CN" sz="3200" b="1" kern="0" dirty="0">
                <a:solidFill>
                  <a:srgbClr val="000000"/>
                </a:solidFill>
                <a:effectLst>
                  <a:outerShdw blurRad="38100" dist="38100" dir="2700000" algn="tl">
                    <a:srgbClr val="C0C0C0"/>
                  </a:outerShdw>
                </a:effectLst>
                <a:latin typeface="Arial"/>
                <a:ea typeface="宋体"/>
                <a:hlinkClick r:id="rId4"/>
              </a:rPr>
              <a:t>idcliyuhua@hust.edu.cn</a:t>
            </a:r>
            <a:endParaRPr lang="en-US" altLang="zh-CN" sz="3200" b="1" kern="0" dirty="0">
              <a:solidFill>
                <a:srgbClr val="000000"/>
              </a:solidFill>
              <a:effectLst>
                <a:outerShdw blurRad="38100" dist="38100" dir="2700000" algn="tl">
                  <a:srgbClr val="C0C0C0"/>
                </a:outerShdw>
              </a:effectLst>
              <a:latin typeface="Verdana" pitchFamily="34" charset="0"/>
              <a:ea typeface="宋体"/>
            </a:endParaRPr>
          </a:p>
          <a:p>
            <a:pPr marL="342900" indent="-342900" algn="ctr">
              <a:lnSpc>
                <a:spcPct val="80000"/>
              </a:lnSpc>
              <a:spcBef>
                <a:spcPct val="50000"/>
              </a:spcBef>
              <a:buClr>
                <a:srgbClr val="333399"/>
              </a:buClr>
              <a:buFontTx/>
              <a:buChar char="•"/>
              <a:defRPr/>
            </a:pPr>
            <a:r>
              <a:rPr lang="en-US" altLang="zh-CN" sz="3200" b="1" kern="0" dirty="0">
                <a:solidFill>
                  <a:srgbClr val="000000"/>
                </a:solidFill>
                <a:effectLst>
                  <a:outerShdw blurRad="38100" dist="38100" dir="2700000" algn="tl">
                    <a:srgbClr val="C0C0C0"/>
                  </a:outerShdw>
                </a:effectLst>
                <a:latin typeface="Arial"/>
                <a:ea typeface="宋体"/>
                <a:hlinkClick r:id="rId5"/>
              </a:rPr>
              <a:t>http://idc.hust.edu.cn/~yhli/</a:t>
            </a:r>
          </a:p>
          <a:p>
            <a:pPr marL="342900" indent="-342900">
              <a:lnSpc>
                <a:spcPct val="80000"/>
              </a:lnSpc>
              <a:spcBef>
                <a:spcPct val="20000"/>
              </a:spcBef>
              <a:buClr>
                <a:srgbClr val="333399"/>
              </a:buClr>
              <a:buFontTx/>
              <a:buChar char="•"/>
              <a:defRPr/>
            </a:pPr>
            <a:endParaRPr lang="en-US" altLang="zh-CN" sz="3200" b="1" kern="0" dirty="0">
              <a:solidFill>
                <a:srgbClr val="000099"/>
              </a:solidFill>
              <a:effectLst>
                <a:outerShdw blurRad="38100" dist="38100" dir="2700000" algn="tl">
                  <a:srgbClr val="C0C0C0"/>
                </a:outerShdw>
              </a:effectLst>
              <a:latin typeface="Verdana" pitchFamily="34" charset="0"/>
              <a:ea typeface="宋体"/>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阴阳示意图"/>
          <p:cNvPicPr>
            <a:picLocks noChangeAspect="1" noChangeArrowheads="1"/>
          </p:cNvPicPr>
          <p:nvPr/>
        </p:nvPicPr>
        <p:blipFill>
          <a:blip r:embed="rId3" cstate="print"/>
          <a:srcRect/>
          <a:stretch>
            <a:fillRect/>
          </a:stretch>
        </p:blipFill>
        <p:spPr bwMode="auto">
          <a:xfrm>
            <a:off x="623888" y="2633663"/>
            <a:ext cx="2262187" cy="1039812"/>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3441700" y="1976438"/>
            <a:ext cx="4994275" cy="4383087"/>
          </a:xfrm>
          <a:prstGeom prst="rect">
            <a:avLst/>
          </a:prstGeom>
          <a:noFill/>
          <a:ln w="9525">
            <a:noFill/>
            <a:miter lim="800000"/>
            <a:headEnd/>
            <a:tailEnd/>
          </a:ln>
        </p:spPr>
      </p:pic>
      <p:sp>
        <p:nvSpPr>
          <p:cNvPr id="9220" name="Text Box 4"/>
          <p:cNvSpPr txBox="1">
            <a:spLocks noChangeArrowheads="1"/>
          </p:cNvSpPr>
          <p:nvPr/>
        </p:nvSpPr>
        <p:spPr bwMode="auto">
          <a:xfrm>
            <a:off x="268288" y="1239838"/>
            <a:ext cx="9004300" cy="603250"/>
          </a:xfrm>
          <a:prstGeom prst="rect">
            <a:avLst/>
          </a:prstGeom>
          <a:noFill/>
          <a:ln w="9525">
            <a:noFill/>
            <a:miter lim="800000"/>
            <a:headEnd/>
            <a:tailEnd/>
          </a:ln>
        </p:spPr>
        <p:txBody>
          <a:bodyPr>
            <a:spAutoFit/>
          </a:bodyPr>
          <a:lstStyle/>
          <a:p>
            <a:pPr eaLnBrk="1" hangingPunct="1">
              <a:lnSpc>
                <a:spcPct val="140000"/>
              </a:lnSpc>
              <a:buClr>
                <a:srgbClr val="000000"/>
              </a:buClr>
              <a:buFont typeface="Wingdings" pitchFamily="2" charset="2"/>
              <a:buNone/>
            </a:pPr>
            <a:r>
              <a:rPr kumimoji="1" lang="zh-CN" altLang="en-US" b="1" smtClean="0">
                <a:solidFill>
                  <a:srgbClr val="000000"/>
                </a:solidFill>
                <a:latin typeface="Arial" charset="0"/>
                <a:ea typeface="华文宋体" pitchFamily="2" charset="-122"/>
              </a:rPr>
              <a:t>将现象抽象为符号，进行符号组合，利用符号组合表达自然现象</a:t>
            </a:r>
          </a:p>
        </p:txBody>
      </p:sp>
      <p:sp>
        <p:nvSpPr>
          <p:cNvPr id="9221"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易经怎样表达自然现象</a:t>
            </a:r>
            <a:r>
              <a:rPr kumimoji="1" lang="en-US" altLang="zh-CN" sz="2000" b="1" dirty="0">
                <a:solidFill>
                  <a:srgbClr val="2D2DB9"/>
                </a:solidFill>
                <a:latin typeface="Arial" charset="0"/>
                <a:ea typeface="华文中宋" pitchFamily="2" charset="-122"/>
              </a:rPr>
              <a:t>?</a:t>
            </a:r>
          </a:p>
        </p:txBody>
      </p:sp>
      <p:pic>
        <p:nvPicPr>
          <p:cNvPr id="9222"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8013" y="4297363"/>
            <a:ext cx="2366962" cy="1760537"/>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2" descr="64卦彩色"/>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0188" y="2263775"/>
            <a:ext cx="4594225" cy="4594225"/>
          </a:xfrm>
          <a:prstGeom prst="rect">
            <a:avLst/>
          </a:prstGeom>
          <a:noFill/>
          <a:ln w="9525">
            <a:noFill/>
            <a:miter lim="800000"/>
            <a:headEnd/>
            <a:tailEnd/>
          </a:ln>
        </p:spPr>
      </p:pic>
      <p:sp>
        <p:nvSpPr>
          <p:cNvPr id="10243" name="Text Box 3"/>
          <p:cNvSpPr txBox="1">
            <a:spLocks noChangeArrowheads="1"/>
          </p:cNvSpPr>
          <p:nvPr/>
        </p:nvSpPr>
        <p:spPr bwMode="auto">
          <a:xfrm>
            <a:off x="1303338" y="1971675"/>
            <a:ext cx="3252787" cy="519113"/>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sz="2000" b="1" smtClean="0">
                <a:solidFill>
                  <a:srgbClr val="3333CC"/>
                </a:solidFill>
                <a:latin typeface="Arial" charset="0"/>
                <a:ea typeface="华文宋体" pitchFamily="2" charset="-122"/>
              </a:rPr>
              <a:t>符号化的六十四卦图</a:t>
            </a:r>
          </a:p>
        </p:txBody>
      </p:sp>
      <p:sp>
        <p:nvSpPr>
          <p:cNvPr id="10244" name="Text Box 4"/>
          <p:cNvSpPr txBox="1">
            <a:spLocks noChangeArrowheads="1"/>
          </p:cNvSpPr>
          <p:nvPr/>
        </p:nvSpPr>
        <p:spPr bwMode="auto">
          <a:xfrm>
            <a:off x="204788" y="1304925"/>
            <a:ext cx="8793162" cy="603250"/>
          </a:xfrm>
          <a:prstGeom prst="rect">
            <a:avLst/>
          </a:prstGeom>
          <a:noFill/>
          <a:ln w="9525">
            <a:noFill/>
            <a:miter lim="800000"/>
            <a:headEnd/>
            <a:tailEnd/>
          </a:ln>
        </p:spPr>
        <p:txBody>
          <a:bodyPr>
            <a:spAutoFit/>
          </a:bodyPr>
          <a:lstStyle/>
          <a:p>
            <a:pPr eaLnBrk="1" hangingPunct="1">
              <a:lnSpc>
                <a:spcPct val="140000"/>
              </a:lnSpc>
              <a:buClr>
                <a:srgbClr val="000000"/>
              </a:buClr>
              <a:buFont typeface="Wingdings" pitchFamily="2" charset="2"/>
              <a:buNone/>
            </a:pPr>
            <a:r>
              <a:rPr kumimoji="1" lang="zh-CN" altLang="en-US" b="1" smtClean="0">
                <a:solidFill>
                  <a:srgbClr val="000000"/>
                </a:solidFill>
                <a:latin typeface="Arial" charset="0"/>
                <a:ea typeface="华文宋体" pitchFamily="2" charset="-122"/>
              </a:rPr>
              <a:t>更多的组合，更多的语义，更多的变化</a:t>
            </a:r>
          </a:p>
        </p:txBody>
      </p:sp>
      <p:sp>
        <p:nvSpPr>
          <p:cNvPr id="10245"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易经怎样表达自然现象</a:t>
            </a:r>
            <a:r>
              <a:rPr kumimoji="1" lang="en-US" altLang="zh-CN" sz="2000" b="1" dirty="0">
                <a:solidFill>
                  <a:srgbClr val="2D2DB9"/>
                </a:solidFill>
                <a:latin typeface="Arial" charset="0"/>
                <a:ea typeface="华文中宋" pitchFamily="2" charset="-122"/>
              </a:rPr>
              <a:t>?</a:t>
            </a:r>
          </a:p>
        </p:txBody>
      </p:sp>
      <p:pic>
        <p:nvPicPr>
          <p:cNvPr id="10246"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37138" y="3003550"/>
            <a:ext cx="3602037" cy="278765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易经怎样区分各种组合要素</a:t>
            </a:r>
            <a:r>
              <a:rPr kumimoji="1" lang="en-US" altLang="zh-CN" sz="2000" b="1" dirty="0">
                <a:solidFill>
                  <a:srgbClr val="2D2DB9"/>
                </a:solidFill>
                <a:latin typeface="Arial" charset="0"/>
                <a:ea typeface="华文中宋" pitchFamily="2" charset="-122"/>
              </a:rPr>
              <a:t>?</a:t>
            </a:r>
          </a:p>
        </p:txBody>
      </p:sp>
      <p:graphicFrame>
        <p:nvGraphicFramePr>
          <p:cNvPr id="1458179" name="Group 3"/>
          <p:cNvGraphicFramePr>
            <a:graphicFrameLocks noGrp="1"/>
          </p:cNvGraphicFramePr>
          <p:nvPr/>
        </p:nvGraphicFramePr>
        <p:xfrm>
          <a:off x="439738" y="2716213"/>
          <a:ext cx="8299450" cy="3870960"/>
        </p:xfrm>
        <a:graphic>
          <a:graphicData uri="http://schemas.openxmlformats.org/drawingml/2006/table">
            <a:tbl>
              <a:tblPr/>
              <a:tblGrid>
                <a:gridCol w="4151312"/>
                <a:gridCol w="4148138"/>
              </a:tblGrid>
              <a:tr h="1301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rgbClr val="FFFFEF"/>
                          </a:solidFill>
                          <a:effectLst/>
                          <a:latin typeface="Times New Roman" pitchFamily="18" charset="0"/>
                          <a:ea typeface="宋体" pitchFamily="2" charset="-122"/>
                        </a:rPr>
                        <a:t>待区分的</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9292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rgbClr val="FFFFEF"/>
                          </a:solidFill>
                          <a:effectLst/>
                          <a:latin typeface="Times New Roman" pitchFamily="18" charset="0"/>
                          <a:ea typeface="宋体" pitchFamily="2" charset="-122"/>
                        </a:rPr>
                        <a:t>命名</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92929"/>
                    </a:solidFill>
                  </a:tcPr>
                </a:tc>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阴</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六</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阳</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九</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三个阴阳构成的一个组合</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卦</a:t>
                      </a:r>
                      <a:endParaRPr kumimoji="1" lang="en-US" altLang="zh-CN" sz="2000" b="1" i="0" u="none" strike="noStrike" cap="none" normalizeH="0" baseline="0" smtClean="0">
                        <a:ln>
                          <a:noFill/>
                        </a:ln>
                        <a:solidFill>
                          <a:srgbClr val="FF0000"/>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一个组合中的某一位置</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三画阴阳可能出现的八种组合</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乾、坤、坎、离、艮、兑、震、巽</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一卦中的三个位置</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一爻、二爻、三爻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一个位置可能出现阴和阳</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阳</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九</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爻，阴</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六</a:t>
                      </a:r>
                      <a:r>
                        <a:rPr kumimoji="1" lang="en-US" altLang="zh-CN" sz="2000" b="1" i="0" u="none" strike="noStrike" cap="none" normalizeH="0" baseline="0" smtClean="0">
                          <a:ln>
                            <a:noFill/>
                          </a:ln>
                          <a:solidFill>
                            <a:srgbClr val="FF0000"/>
                          </a:solidFill>
                          <a:effectLst/>
                          <a:latin typeface="Times New Roman" pitchFamily="18" charset="0"/>
                          <a:ea typeface="宋体" pitchFamily="2" charset="-122"/>
                        </a:rPr>
                        <a:t>)</a:t>
                      </a: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一个位置可能出现阴和阳，结合卦中不同位置组合</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itchFamily="18" charset="0"/>
                          <a:ea typeface="宋体" pitchFamily="2" charset="-122"/>
                        </a:rPr>
                        <a:t>九一爻、六一爻、九二爻、六二爻、九三爻、六三爻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7" name="Picture 51"/>
          <p:cNvPicPr>
            <a:picLocks noChangeAspect="1" noChangeArrowheads="1"/>
          </p:cNvPicPr>
          <p:nvPr/>
        </p:nvPicPr>
        <p:blipFill>
          <a:blip r:embed="rId3" cstate="print"/>
          <a:srcRect/>
          <a:stretch>
            <a:fillRect/>
          </a:stretch>
        </p:blipFill>
        <p:spPr bwMode="auto">
          <a:xfrm>
            <a:off x="2100263" y="3243263"/>
            <a:ext cx="876300" cy="142875"/>
          </a:xfrm>
          <a:prstGeom prst="rect">
            <a:avLst/>
          </a:prstGeom>
          <a:noFill/>
          <a:ln w="9525">
            <a:noFill/>
            <a:miter lim="800000"/>
            <a:headEnd/>
            <a:tailEnd/>
          </a:ln>
        </p:spPr>
      </p:pic>
      <p:pic>
        <p:nvPicPr>
          <p:cNvPr id="11298" name="Picture 52"/>
          <p:cNvPicPr>
            <a:picLocks noChangeAspect="1" noChangeArrowheads="1"/>
          </p:cNvPicPr>
          <p:nvPr/>
        </p:nvPicPr>
        <p:blipFill>
          <a:blip r:embed="rId4" cstate="print"/>
          <a:srcRect/>
          <a:stretch>
            <a:fillRect/>
          </a:stretch>
        </p:blipFill>
        <p:spPr bwMode="auto">
          <a:xfrm>
            <a:off x="2111375" y="3632200"/>
            <a:ext cx="885825" cy="142875"/>
          </a:xfrm>
          <a:prstGeom prst="rect">
            <a:avLst/>
          </a:prstGeom>
          <a:noFill/>
          <a:ln w="9525">
            <a:noFill/>
            <a:miter lim="800000"/>
            <a:headEnd/>
            <a:tailEnd/>
          </a:ln>
        </p:spPr>
      </p:pic>
      <p:sp>
        <p:nvSpPr>
          <p:cNvPr id="11299" name="Text Box 53"/>
          <p:cNvSpPr txBox="1">
            <a:spLocks noChangeArrowheads="1"/>
          </p:cNvSpPr>
          <p:nvPr/>
        </p:nvSpPr>
        <p:spPr bwMode="auto">
          <a:xfrm>
            <a:off x="236538" y="1165225"/>
            <a:ext cx="6977062" cy="603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符号化的关键是区分与命名</a:t>
            </a:r>
            <a:r>
              <a:rPr kumimoji="1" lang="en-US" altLang="zh-CN" b="1" smtClean="0">
                <a:solidFill>
                  <a:srgbClr val="000000"/>
                </a:solidFill>
                <a:latin typeface="Arial" charset="0"/>
                <a:ea typeface="华文宋体" pitchFamily="2" charset="-122"/>
              </a:rPr>
              <a:t>---</a:t>
            </a:r>
            <a:r>
              <a:rPr kumimoji="1" lang="zh-CN" altLang="en-US" b="1" smtClean="0">
                <a:solidFill>
                  <a:srgbClr val="000000"/>
                </a:solidFill>
                <a:latin typeface="Arial" charset="0"/>
                <a:ea typeface="华文宋体" pitchFamily="2" charset="-122"/>
              </a:rPr>
              <a:t>术语体系</a:t>
            </a:r>
          </a:p>
        </p:txBody>
      </p:sp>
      <p:pic>
        <p:nvPicPr>
          <p:cNvPr id="11300" name="Picture 54" descr="三画卦之示意图"/>
          <p:cNvPicPr>
            <a:picLocks noChangeAspect="1" noChangeArrowheads="1"/>
          </p:cNvPicPr>
          <p:nvPr/>
        </p:nvPicPr>
        <p:blipFill>
          <a:blip r:embed="rId5" cstate="print"/>
          <a:srcRect/>
          <a:stretch>
            <a:fillRect/>
          </a:stretch>
        </p:blipFill>
        <p:spPr bwMode="auto">
          <a:xfrm>
            <a:off x="6432550" y="1192213"/>
            <a:ext cx="2303463" cy="1379537"/>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739775" y="1820863"/>
            <a:ext cx="3105150" cy="3213100"/>
            <a:chOff x="3334" y="568"/>
            <a:chExt cx="2297" cy="2360"/>
          </a:xfrm>
        </p:grpSpPr>
        <p:pic>
          <p:nvPicPr>
            <p:cNvPr id="12298" name="Picture 4" descr="Yi6"/>
            <p:cNvPicPr>
              <a:picLocks noChangeAspect="1" noChangeArrowheads="1"/>
            </p:cNvPicPr>
            <p:nvPr/>
          </p:nvPicPr>
          <p:blipFill>
            <a:blip r:embed="rId3" cstate="print">
              <a:clrChange>
                <a:clrFrom>
                  <a:srgbClr val="FEFFFA"/>
                </a:clrFrom>
                <a:clrTo>
                  <a:srgbClr val="FEFFFA">
                    <a:alpha val="0"/>
                  </a:srgbClr>
                </a:clrTo>
              </a:clrChange>
            </a:blip>
            <a:srcRect/>
            <a:stretch>
              <a:fillRect/>
            </a:stretch>
          </p:blipFill>
          <p:spPr bwMode="auto">
            <a:xfrm>
              <a:off x="3379" y="709"/>
              <a:ext cx="2101" cy="2066"/>
            </a:xfrm>
            <a:prstGeom prst="rect">
              <a:avLst/>
            </a:prstGeom>
            <a:noFill/>
            <a:ln w="9525">
              <a:noFill/>
              <a:miter lim="800000"/>
              <a:headEnd/>
              <a:tailEnd/>
            </a:ln>
          </p:spPr>
        </p:pic>
        <p:sp>
          <p:nvSpPr>
            <p:cNvPr id="12299" name="Text Box 5"/>
            <p:cNvSpPr txBox="1">
              <a:spLocks noChangeArrowheads="1"/>
            </p:cNvSpPr>
            <p:nvPr/>
          </p:nvSpPr>
          <p:spPr bwMode="auto">
            <a:xfrm>
              <a:off x="4649" y="2659"/>
              <a:ext cx="982" cy="269"/>
            </a:xfrm>
            <a:prstGeom prst="rect">
              <a:avLst/>
            </a:prstGeom>
            <a:noFill/>
            <a:ln w="9525">
              <a:noFill/>
              <a:miter lim="800000"/>
              <a:headEnd/>
              <a:tailEnd/>
            </a:ln>
          </p:spPr>
          <p:txBody>
            <a:bodyPr wrap="none">
              <a:spAutoFit/>
            </a:bodyPr>
            <a:lstStyle/>
            <a:p>
              <a:pPr eaLnBrk="1" hangingPunct="1"/>
              <a:r>
                <a:rPr kumimoji="1" lang="zh-CN" altLang="en-US" sz="1800" b="1" smtClean="0">
                  <a:solidFill>
                    <a:srgbClr val="FF3300"/>
                  </a:solidFill>
                  <a:latin typeface="Arial" charset="0"/>
                  <a:ea typeface="宋体" charset="-122"/>
                </a:rPr>
                <a:t>冬至一阳生</a:t>
              </a:r>
            </a:p>
          </p:txBody>
        </p:sp>
        <p:sp>
          <p:nvSpPr>
            <p:cNvPr id="12300" name="Text Box 6"/>
            <p:cNvSpPr txBox="1">
              <a:spLocks noChangeArrowheads="1"/>
            </p:cNvSpPr>
            <p:nvPr/>
          </p:nvSpPr>
          <p:spPr bwMode="auto">
            <a:xfrm>
              <a:off x="3334" y="568"/>
              <a:ext cx="982" cy="269"/>
            </a:xfrm>
            <a:prstGeom prst="rect">
              <a:avLst/>
            </a:prstGeom>
            <a:noFill/>
            <a:ln w="9525">
              <a:noFill/>
              <a:miter lim="800000"/>
              <a:headEnd/>
              <a:tailEnd/>
            </a:ln>
          </p:spPr>
          <p:txBody>
            <a:bodyPr wrap="none">
              <a:spAutoFit/>
            </a:bodyPr>
            <a:lstStyle/>
            <a:p>
              <a:pPr eaLnBrk="1" hangingPunct="1"/>
              <a:r>
                <a:rPr kumimoji="1" lang="zh-CN" altLang="en-US" sz="1800" b="1" smtClean="0">
                  <a:solidFill>
                    <a:srgbClr val="FF3300"/>
                  </a:solidFill>
                  <a:latin typeface="Arial" charset="0"/>
                  <a:ea typeface="宋体" charset="-122"/>
                </a:rPr>
                <a:t>夏至一阴生</a:t>
              </a:r>
            </a:p>
          </p:txBody>
        </p:sp>
      </p:grpSp>
      <p:sp>
        <p:nvSpPr>
          <p:cNvPr id="12291"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(4) </a:t>
            </a:r>
            <a:r>
              <a:rPr kumimoji="1" lang="zh-CN" altLang="en-US" sz="2000" b="1" dirty="0">
                <a:solidFill>
                  <a:srgbClr val="2D2DB9"/>
                </a:solidFill>
                <a:latin typeface="Arial" charset="0"/>
                <a:ea typeface="华文中宋" pitchFamily="2" charset="-122"/>
              </a:rPr>
              <a:t>易经怎样研究自然现象的变化</a:t>
            </a:r>
            <a:r>
              <a:rPr kumimoji="1" lang="en-US" altLang="zh-CN" sz="2000" b="1" dirty="0">
                <a:solidFill>
                  <a:srgbClr val="2D2DB9"/>
                </a:solidFill>
                <a:latin typeface="Arial" charset="0"/>
                <a:ea typeface="华文中宋" pitchFamily="2" charset="-122"/>
              </a:rPr>
              <a:t>?</a:t>
            </a:r>
          </a:p>
        </p:txBody>
      </p:sp>
      <p:sp>
        <p:nvSpPr>
          <p:cNvPr id="12292" name="Text Box 8"/>
          <p:cNvSpPr txBox="1">
            <a:spLocks noChangeArrowheads="1"/>
          </p:cNvSpPr>
          <p:nvPr/>
        </p:nvSpPr>
        <p:spPr bwMode="auto">
          <a:xfrm>
            <a:off x="212725" y="1181100"/>
            <a:ext cx="7758113" cy="603250"/>
          </a:xfrm>
          <a:prstGeom prst="rect">
            <a:avLst/>
          </a:prstGeom>
          <a:noFill/>
          <a:ln w="9525">
            <a:noFill/>
            <a:miter lim="800000"/>
            <a:headEnd/>
            <a:tailEnd/>
          </a:ln>
        </p:spPr>
        <p:txBody>
          <a:bodyPr>
            <a:spAutoFit/>
          </a:bodyPr>
          <a:lstStyle/>
          <a:p>
            <a:pPr eaLnBrk="1" hangingPunct="1">
              <a:lnSpc>
                <a:spcPct val="140000"/>
              </a:lnSpc>
              <a:buClr>
                <a:srgbClr val="000000"/>
              </a:buClr>
              <a:buFont typeface="Wingdings" pitchFamily="2" charset="2"/>
              <a:buNone/>
            </a:pPr>
            <a:r>
              <a:rPr lang="zh-CN" altLang="en-US" b="1" smtClean="0">
                <a:solidFill>
                  <a:srgbClr val="000000"/>
                </a:solidFill>
                <a:latin typeface="Arial" charset="0"/>
                <a:ea typeface="华文宋体" pitchFamily="2" charset="-122"/>
              </a:rPr>
              <a:t>符号化的目的是基于符号的演算</a:t>
            </a:r>
            <a:r>
              <a:rPr lang="en-US" altLang="zh-CN" b="1" smtClean="0">
                <a:solidFill>
                  <a:srgbClr val="000000"/>
                </a:solidFill>
                <a:latin typeface="Arial" charset="0"/>
                <a:ea typeface="华文宋体" pitchFamily="2" charset="-122"/>
              </a:rPr>
              <a:t>--</a:t>
            </a:r>
            <a:r>
              <a:rPr lang="zh-CN" altLang="en-US" b="1" smtClean="0">
                <a:solidFill>
                  <a:srgbClr val="000000"/>
                </a:solidFill>
                <a:latin typeface="Arial" charset="0"/>
                <a:ea typeface="华文宋体" pitchFamily="2" charset="-122"/>
              </a:rPr>
              <a:t>符号组合的变化方式</a:t>
            </a:r>
            <a:endParaRPr kumimoji="1" lang="zh-CN" altLang="en-US" b="1" smtClean="0">
              <a:solidFill>
                <a:srgbClr val="000000"/>
              </a:solidFill>
              <a:latin typeface="Arial" charset="0"/>
              <a:ea typeface="华文宋体" pitchFamily="2" charset="-122"/>
            </a:endParaRPr>
          </a:p>
        </p:txBody>
      </p:sp>
      <p:sp>
        <p:nvSpPr>
          <p:cNvPr id="12293" name="Text Box 9"/>
          <p:cNvSpPr txBox="1">
            <a:spLocks noChangeArrowheads="1"/>
          </p:cNvSpPr>
          <p:nvPr/>
        </p:nvSpPr>
        <p:spPr bwMode="auto">
          <a:xfrm>
            <a:off x="4360863" y="1966913"/>
            <a:ext cx="4511675" cy="1187450"/>
          </a:xfrm>
          <a:prstGeom prst="rect">
            <a:avLst/>
          </a:prstGeom>
          <a:noFill/>
          <a:ln w="9525">
            <a:noFill/>
            <a:miter lim="800000"/>
            <a:headEnd/>
            <a:tailEnd/>
          </a:ln>
        </p:spPr>
        <p:txBody>
          <a:bodyPr>
            <a:spAutoFit/>
          </a:bodyPr>
          <a:lstStyle/>
          <a:p>
            <a:pPr eaLnBrk="1" hangingPunct="1">
              <a:buFont typeface="Wingdings" pitchFamily="2" charset="2"/>
              <a:buNone/>
            </a:pP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卦</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之间的变化规律是什么？</a:t>
            </a:r>
          </a:p>
          <a:p>
            <a:pPr eaLnBrk="1" hangingPunct="1">
              <a:buFont typeface="Wingdings" pitchFamily="2" charset="2"/>
              <a:buNone/>
            </a:pPr>
            <a:r>
              <a:rPr kumimoji="1" lang="en-US" altLang="zh-CN"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卦</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及之间变化反映的语义又是什么？</a:t>
            </a:r>
          </a:p>
        </p:txBody>
      </p:sp>
      <p:sp>
        <p:nvSpPr>
          <p:cNvPr id="12294" name="Text Box 10"/>
          <p:cNvSpPr txBox="1">
            <a:spLocks noChangeArrowheads="1"/>
          </p:cNvSpPr>
          <p:nvPr/>
        </p:nvSpPr>
        <p:spPr bwMode="auto">
          <a:xfrm>
            <a:off x="7343775" y="4808538"/>
            <a:ext cx="14033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生命演化规律</a:t>
            </a:r>
          </a:p>
        </p:txBody>
      </p:sp>
      <p:sp>
        <p:nvSpPr>
          <p:cNvPr id="12295" name="Text Box 11"/>
          <p:cNvSpPr txBox="1">
            <a:spLocks noChangeArrowheads="1"/>
          </p:cNvSpPr>
          <p:nvPr/>
        </p:nvSpPr>
        <p:spPr bwMode="auto">
          <a:xfrm>
            <a:off x="363538" y="2620963"/>
            <a:ext cx="428625" cy="1292225"/>
          </a:xfrm>
          <a:prstGeom prst="rect">
            <a:avLst/>
          </a:prstGeom>
          <a:noFill/>
          <a:ln w="9525">
            <a:noFill/>
            <a:miter lim="800000"/>
            <a:headEnd/>
            <a:tailEnd/>
          </a:ln>
        </p:spPr>
        <p:txBody>
          <a:bodyPr vert="eaVert" wrap="none">
            <a:spAutoFit/>
          </a:bodyPr>
          <a:lstStyle/>
          <a:p>
            <a:pPr eaLnBrk="1" hangingPunct="1"/>
            <a:r>
              <a:rPr kumimoji="1" lang="zh-CN" altLang="en-US" sz="1600" b="1" smtClean="0">
                <a:solidFill>
                  <a:srgbClr val="000000"/>
                </a:solidFill>
                <a:latin typeface="Arial" charset="0"/>
                <a:ea typeface="宋体" charset="-122"/>
              </a:rPr>
              <a:t>气候演化规律</a:t>
            </a:r>
          </a:p>
        </p:txBody>
      </p:sp>
      <p:sp>
        <p:nvSpPr>
          <p:cNvPr id="12296" name="Text Box 12"/>
          <p:cNvSpPr txBox="1">
            <a:spLocks noChangeArrowheads="1"/>
          </p:cNvSpPr>
          <p:nvPr/>
        </p:nvSpPr>
        <p:spPr bwMode="auto">
          <a:xfrm>
            <a:off x="6981825" y="2917825"/>
            <a:ext cx="1708150" cy="1187450"/>
          </a:xfrm>
          <a:prstGeom prst="rect">
            <a:avLst/>
          </a:prstGeom>
          <a:solidFill>
            <a:schemeClr val="tx1"/>
          </a:solidFill>
          <a:ln w="9525">
            <a:noFill/>
            <a:miter lim="800000"/>
            <a:headEnd/>
            <a:tailEnd/>
          </a:ln>
        </p:spPr>
        <p:txBody>
          <a:bodyPr wrap="none">
            <a:spAutoFit/>
          </a:bodyPr>
          <a:lstStyle/>
          <a:p>
            <a:pPr eaLnBrk="1" hangingPunct="1"/>
            <a:r>
              <a:rPr kumimoji="1" lang="zh-CN" altLang="en-US" b="1" smtClean="0">
                <a:solidFill>
                  <a:srgbClr val="FFFFFF"/>
                </a:solidFill>
                <a:latin typeface="Arial" charset="0"/>
                <a:ea typeface="宋体" charset="-122"/>
              </a:rPr>
              <a:t>阴、阳</a:t>
            </a:r>
          </a:p>
          <a:p>
            <a:pPr eaLnBrk="1" hangingPunct="1"/>
            <a:r>
              <a:rPr kumimoji="1" lang="zh-CN" altLang="en-US" b="1" smtClean="0">
                <a:solidFill>
                  <a:srgbClr val="FFFFFF"/>
                </a:solidFill>
                <a:latin typeface="Arial" charset="0"/>
                <a:ea typeface="宋体" charset="-122"/>
              </a:rPr>
              <a:t>卦、爻</a:t>
            </a:r>
          </a:p>
          <a:p>
            <a:pPr eaLnBrk="1" hangingPunct="1"/>
            <a:r>
              <a:rPr kumimoji="1" lang="zh-CN" altLang="en-US" b="1" smtClean="0">
                <a:solidFill>
                  <a:srgbClr val="FFFFFF"/>
                </a:solidFill>
                <a:latin typeface="Arial" charset="0"/>
                <a:ea typeface="宋体" charset="-122"/>
              </a:rPr>
              <a:t>卦变、爻变</a:t>
            </a:r>
          </a:p>
        </p:txBody>
      </p:sp>
      <p:pic>
        <p:nvPicPr>
          <p:cNvPr id="12297" name="Picture 1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6875" y="5133975"/>
            <a:ext cx="8326438" cy="15335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928688" y="3009900"/>
            <a:ext cx="7229475" cy="3074988"/>
          </a:xfrm>
          <a:prstGeom prst="rect">
            <a:avLst/>
          </a:prstGeom>
          <a:noFill/>
          <a:ln w="9525">
            <a:noFill/>
            <a:miter lim="800000"/>
            <a:headEnd/>
            <a:tailEnd/>
          </a:ln>
        </p:spPr>
      </p:pic>
      <p:sp>
        <p:nvSpPr>
          <p:cNvPr id="13315" name="Text Box 3"/>
          <p:cNvSpPr txBox="1">
            <a:spLocks noChangeArrowheads="1"/>
          </p:cNvSpPr>
          <p:nvPr/>
        </p:nvSpPr>
        <p:spPr bwMode="auto">
          <a:xfrm>
            <a:off x="209550" y="1195388"/>
            <a:ext cx="7607300" cy="603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lang="zh-CN" altLang="en-US" b="1" smtClean="0">
                <a:solidFill>
                  <a:srgbClr val="000000"/>
                </a:solidFill>
                <a:latin typeface="Arial" charset="0"/>
                <a:ea typeface="华文宋体" pitchFamily="2" charset="-122"/>
              </a:rPr>
              <a:t>将</a:t>
            </a:r>
            <a:r>
              <a:rPr kumimoji="1" lang="zh-CN" altLang="en-US" b="1" smtClean="0">
                <a:solidFill>
                  <a:srgbClr val="000000"/>
                </a:solidFill>
                <a:latin typeface="Arial" charset="0"/>
                <a:ea typeface="华文宋体" pitchFamily="2" charset="-122"/>
              </a:rPr>
              <a:t>符号再赋予语义 </a:t>
            </a:r>
            <a:r>
              <a:rPr kumimoji="1" lang="en-US" altLang="zh-CN" b="1" smtClean="0">
                <a:solidFill>
                  <a:srgbClr val="000000"/>
                </a:solidFill>
                <a:latin typeface="Arial" charset="0"/>
                <a:ea typeface="华文宋体" pitchFamily="2" charset="-122"/>
              </a:rPr>
              <a:t>---</a:t>
            </a:r>
            <a:r>
              <a:rPr kumimoji="1" lang="en-US" altLang="zh-CN" b="1" smtClean="0">
                <a:solidFill>
                  <a:srgbClr val="000000"/>
                </a:solidFill>
                <a:latin typeface="华文宋体" pitchFamily="2" charset="-122"/>
                <a:ea typeface="华文宋体" pitchFamily="2" charset="-122"/>
              </a:rPr>
              <a:t>“</a:t>
            </a:r>
            <a:r>
              <a:rPr kumimoji="1" lang="zh-CN" altLang="en-US" b="1" smtClean="0">
                <a:solidFill>
                  <a:srgbClr val="000000"/>
                </a:solidFill>
                <a:latin typeface="Arial" charset="0"/>
                <a:ea typeface="华文宋体" pitchFamily="2" charset="-122"/>
              </a:rPr>
              <a:t>本</a:t>
            </a:r>
            <a:r>
              <a:rPr kumimoji="1" lang="zh-CN" altLang="en-US" b="1" smtClean="0">
                <a:solidFill>
                  <a:srgbClr val="000000"/>
                </a:solidFill>
                <a:latin typeface="华文宋体" pitchFamily="2" charset="-122"/>
                <a:ea typeface="华文宋体" pitchFamily="2" charset="-122"/>
              </a:rPr>
              <a:t>”</a:t>
            </a:r>
            <a:r>
              <a:rPr kumimoji="1" lang="zh-CN" altLang="en-US" b="1" smtClean="0">
                <a:solidFill>
                  <a:srgbClr val="000000"/>
                </a:solidFill>
                <a:latin typeface="Arial" charset="0"/>
                <a:ea typeface="华文宋体" pitchFamily="2" charset="-122"/>
              </a:rPr>
              <a:t>与</a:t>
            </a:r>
            <a:r>
              <a:rPr kumimoji="1" lang="zh-CN" altLang="en-US" b="1" smtClean="0">
                <a:solidFill>
                  <a:srgbClr val="000000"/>
                </a:solidFill>
                <a:latin typeface="华文宋体" pitchFamily="2" charset="-122"/>
                <a:ea typeface="华文宋体" pitchFamily="2" charset="-122"/>
              </a:rPr>
              <a:t>“</a:t>
            </a:r>
            <a:r>
              <a:rPr kumimoji="1" lang="zh-CN" altLang="en-US" b="1" smtClean="0">
                <a:solidFill>
                  <a:srgbClr val="000000"/>
                </a:solidFill>
                <a:latin typeface="Arial" charset="0"/>
                <a:ea typeface="华文宋体" pitchFamily="2" charset="-122"/>
              </a:rPr>
              <a:t>用</a:t>
            </a:r>
            <a:r>
              <a:rPr kumimoji="1" lang="zh-CN" altLang="en-US" b="1" smtClean="0">
                <a:solidFill>
                  <a:srgbClr val="000000"/>
                </a:solidFill>
                <a:latin typeface="华文宋体" pitchFamily="2" charset="-122"/>
                <a:ea typeface="华文宋体" pitchFamily="2" charset="-122"/>
              </a:rPr>
              <a:t>”</a:t>
            </a:r>
            <a:r>
              <a:rPr kumimoji="1" lang="zh-CN" altLang="en-US" b="1" smtClean="0">
                <a:solidFill>
                  <a:srgbClr val="000000"/>
                </a:solidFill>
                <a:latin typeface="Arial" charset="0"/>
                <a:ea typeface="华文宋体" pitchFamily="2" charset="-122"/>
              </a:rPr>
              <a:t>：</a:t>
            </a:r>
            <a:r>
              <a:rPr kumimoji="1" lang="zh-CN" altLang="en-US" b="1" smtClean="0">
                <a:solidFill>
                  <a:srgbClr val="FF0000"/>
                </a:solidFill>
                <a:latin typeface="Arial" charset="0"/>
                <a:ea typeface="华文宋体" pitchFamily="2" charset="-122"/>
              </a:rPr>
              <a:t>抽象</a:t>
            </a:r>
            <a:r>
              <a:rPr kumimoji="1" lang="zh-CN" altLang="en-US" b="1" smtClean="0">
                <a:solidFill>
                  <a:srgbClr val="3333CC"/>
                </a:solidFill>
                <a:latin typeface="Arial" charset="0"/>
                <a:ea typeface="华文宋体" pitchFamily="2" charset="-122"/>
              </a:rPr>
              <a:t>与</a:t>
            </a:r>
            <a:r>
              <a:rPr kumimoji="1" lang="zh-CN" altLang="en-US" b="1" smtClean="0">
                <a:solidFill>
                  <a:srgbClr val="FF0000"/>
                </a:solidFill>
                <a:latin typeface="Arial" charset="0"/>
                <a:ea typeface="华文宋体" pitchFamily="2" charset="-122"/>
              </a:rPr>
              <a:t>具体化</a:t>
            </a:r>
            <a:endParaRPr kumimoji="1" lang="en-US" altLang="zh-CN" b="1" smtClean="0">
              <a:solidFill>
                <a:srgbClr val="FF0000"/>
              </a:solidFill>
              <a:latin typeface="Arial" charset="0"/>
              <a:ea typeface="华文宋体" pitchFamily="2" charset="-122"/>
            </a:endParaRPr>
          </a:p>
        </p:txBody>
      </p:sp>
      <p:grpSp>
        <p:nvGrpSpPr>
          <p:cNvPr id="2" name="Group 4"/>
          <p:cNvGrpSpPr>
            <a:grpSpLocks/>
          </p:cNvGrpSpPr>
          <p:nvPr/>
        </p:nvGrpSpPr>
        <p:grpSpPr bwMode="auto">
          <a:xfrm>
            <a:off x="703263" y="1773238"/>
            <a:ext cx="7521575" cy="885825"/>
            <a:chOff x="443" y="1674"/>
            <a:chExt cx="4738" cy="558"/>
          </a:xfrm>
        </p:grpSpPr>
        <p:sp>
          <p:nvSpPr>
            <p:cNvPr id="13318" name="Text Box 5"/>
            <p:cNvSpPr txBox="1">
              <a:spLocks noChangeArrowheads="1"/>
            </p:cNvSpPr>
            <p:nvPr/>
          </p:nvSpPr>
          <p:spPr bwMode="auto">
            <a:xfrm>
              <a:off x="443" y="1674"/>
              <a:ext cx="4738" cy="558"/>
            </a:xfrm>
            <a:prstGeom prst="rect">
              <a:avLst/>
            </a:prstGeom>
            <a:noFill/>
            <a:ln w="9525">
              <a:noFill/>
              <a:miter lim="800000"/>
              <a:headEnd/>
              <a:tailEnd/>
            </a:ln>
          </p:spPr>
          <p:txBody>
            <a:bodyPr wrap="none">
              <a:spAutoFit/>
            </a:bodyPr>
            <a:lstStyle/>
            <a:p>
              <a:pPr eaLnBrk="1" hangingPunct="1"/>
              <a:r>
                <a:rPr kumimoji="1" lang="zh-CN" altLang="en-US" sz="1600" smtClean="0">
                  <a:solidFill>
                    <a:srgbClr val="3333CC"/>
                  </a:solidFill>
                  <a:latin typeface="Arial" charset="0"/>
                  <a:ea typeface="宋体" charset="-122"/>
                </a:rPr>
                <a:t>    现象                       本体                                           用体</a:t>
              </a:r>
              <a:endParaRPr kumimoji="1" lang="en-US" altLang="zh-CN" sz="1600" smtClean="0">
                <a:solidFill>
                  <a:srgbClr val="3333CC"/>
                </a:solidFill>
                <a:latin typeface="Arial" charset="0"/>
                <a:ea typeface="宋体" charset="-122"/>
              </a:endParaRPr>
            </a:p>
            <a:p>
              <a:pPr eaLnBrk="1" hangingPunct="1"/>
              <a:endParaRPr kumimoji="1" lang="zh-CN" altLang="en-US" sz="1600" smtClean="0">
                <a:solidFill>
                  <a:srgbClr val="3333CC"/>
                </a:solidFill>
                <a:latin typeface="Arial" charset="0"/>
                <a:ea typeface="宋体" charset="-122"/>
              </a:endParaRPr>
            </a:p>
            <a:p>
              <a:pPr eaLnBrk="1" hangingPunct="1"/>
              <a:r>
                <a:rPr kumimoji="1" lang="zh-CN" altLang="en-US" sz="2000" b="1" smtClean="0">
                  <a:solidFill>
                    <a:srgbClr val="FF0000"/>
                  </a:solidFill>
                  <a:latin typeface="Arial" charset="0"/>
                  <a:ea typeface="宋体" charset="-122"/>
                </a:rPr>
                <a:t>天</a:t>
              </a:r>
              <a:r>
                <a:rPr kumimoji="1" lang="en-US" altLang="zh-CN" sz="1600" b="1" smtClean="0">
                  <a:solidFill>
                    <a:srgbClr val="000000"/>
                  </a:solidFill>
                  <a:latin typeface="Arial" charset="0"/>
                  <a:ea typeface="宋体" charset="-122"/>
                </a:rPr>
                <a:t>(</a:t>
              </a:r>
              <a:r>
                <a:rPr kumimoji="1" lang="zh-CN" altLang="en-US" sz="1600" b="1" smtClean="0">
                  <a:solidFill>
                    <a:srgbClr val="000000"/>
                  </a:solidFill>
                  <a:latin typeface="Arial" charset="0"/>
                  <a:ea typeface="宋体" charset="-122"/>
                </a:rPr>
                <a:t>自然空间</a:t>
              </a:r>
              <a:r>
                <a:rPr kumimoji="1" lang="en-US" altLang="zh-CN"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sym typeface="Wingdings" pitchFamily="2" charset="2"/>
                </a:rPr>
                <a:t>乾</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抽象空间</a:t>
              </a:r>
              <a:r>
                <a:rPr kumimoji="1" lang="en-US" altLang="zh-CN" sz="16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sym typeface="Wingdings" pitchFamily="2" charset="2"/>
                </a:rPr>
                <a:t>父</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家庭空间</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sym typeface="Wingdings" pitchFamily="2" charset="2"/>
                </a:rPr>
                <a:t>首</a:t>
              </a:r>
              <a:r>
                <a:rPr kumimoji="1" lang="zh-CN" altLang="en-US" sz="1600" b="1" smtClean="0">
                  <a:solidFill>
                    <a:srgbClr val="000000"/>
                  </a:solidFill>
                  <a:latin typeface="Arial" charset="0"/>
                  <a:ea typeface="宋体" charset="-122"/>
                  <a:sym typeface="Wingdings" pitchFamily="2" charset="2"/>
                </a:rPr>
                <a:t> </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身体空间</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a:t>
              </a:r>
              <a:r>
                <a:rPr kumimoji="1" lang="zh-CN" altLang="en-US" sz="2000" b="1" smtClean="0">
                  <a:solidFill>
                    <a:srgbClr val="FF0000"/>
                  </a:solidFill>
                  <a:latin typeface="Arial" charset="0"/>
                  <a:ea typeface="宋体" charset="-122"/>
                  <a:sym typeface="Wingdings" pitchFamily="2" charset="2"/>
                </a:rPr>
                <a:t>马</a:t>
              </a:r>
              <a:r>
                <a:rPr kumimoji="1" lang="zh-CN" altLang="en-US" sz="1600" b="1" smtClean="0">
                  <a:solidFill>
                    <a:srgbClr val="000000"/>
                  </a:solidFill>
                  <a:latin typeface="Arial" charset="0"/>
                  <a:ea typeface="宋体" charset="-122"/>
                  <a:sym typeface="Wingdings" pitchFamily="2" charset="2"/>
                </a:rPr>
                <a:t> </a:t>
              </a:r>
              <a:r>
                <a:rPr kumimoji="1" lang="en-US" altLang="zh-CN" sz="1600" b="1" smtClean="0">
                  <a:solidFill>
                    <a:srgbClr val="000000"/>
                  </a:solidFill>
                  <a:latin typeface="Arial" charset="0"/>
                  <a:ea typeface="宋体" charset="-122"/>
                  <a:sym typeface="Wingdings" pitchFamily="2" charset="2"/>
                </a:rPr>
                <a:t>(</a:t>
              </a:r>
              <a:r>
                <a:rPr kumimoji="1" lang="zh-CN" altLang="en-US" sz="1600" b="1" smtClean="0">
                  <a:solidFill>
                    <a:srgbClr val="000000"/>
                  </a:solidFill>
                  <a:latin typeface="Arial" charset="0"/>
                  <a:ea typeface="宋体" charset="-122"/>
                  <a:sym typeface="Wingdings" pitchFamily="2" charset="2"/>
                </a:rPr>
                <a:t>动物空间</a:t>
              </a:r>
              <a:r>
                <a:rPr kumimoji="1" lang="en-US" altLang="zh-CN" sz="1600" b="1" smtClean="0">
                  <a:solidFill>
                    <a:srgbClr val="000000"/>
                  </a:solidFill>
                  <a:latin typeface="Arial" charset="0"/>
                  <a:ea typeface="宋体" charset="-122"/>
                  <a:sym typeface="Wingdings" pitchFamily="2" charset="2"/>
                </a:rPr>
                <a:t>)</a:t>
              </a:r>
            </a:p>
          </p:txBody>
        </p:sp>
        <p:sp>
          <p:nvSpPr>
            <p:cNvPr id="13319" name="Line 6"/>
            <p:cNvSpPr>
              <a:spLocks noChangeShapeType="1"/>
            </p:cNvSpPr>
            <p:nvPr/>
          </p:nvSpPr>
          <p:spPr bwMode="auto">
            <a:xfrm>
              <a:off x="519" y="1958"/>
              <a:ext cx="4608"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3320" name="Line 7"/>
            <p:cNvSpPr>
              <a:spLocks noChangeShapeType="1"/>
            </p:cNvSpPr>
            <p:nvPr/>
          </p:nvSpPr>
          <p:spPr bwMode="auto">
            <a:xfrm>
              <a:off x="1369" y="1686"/>
              <a:ext cx="0" cy="534"/>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3321" name="Line 8"/>
            <p:cNvSpPr>
              <a:spLocks noChangeShapeType="1"/>
            </p:cNvSpPr>
            <p:nvPr/>
          </p:nvSpPr>
          <p:spPr bwMode="auto">
            <a:xfrm>
              <a:off x="2365" y="1692"/>
              <a:ext cx="0" cy="534"/>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13317"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易经中为什么称乾坤而不称天地</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2708275" y="2403475"/>
            <a:ext cx="1058863" cy="331788"/>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4339" name="Text Box 3"/>
          <p:cNvSpPr txBox="1">
            <a:spLocks noChangeArrowheads="1"/>
          </p:cNvSpPr>
          <p:nvPr/>
        </p:nvSpPr>
        <p:spPr bwMode="auto">
          <a:xfrm>
            <a:off x="2651125" y="2079625"/>
            <a:ext cx="946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符号化</a:t>
            </a:r>
          </a:p>
        </p:txBody>
      </p:sp>
      <p:sp>
        <p:nvSpPr>
          <p:cNvPr id="14340" name="Text Box 4"/>
          <p:cNvSpPr txBox="1">
            <a:spLocks noChangeArrowheads="1"/>
          </p:cNvSpPr>
          <p:nvPr/>
        </p:nvSpPr>
        <p:spPr bwMode="auto">
          <a:xfrm>
            <a:off x="3730625" y="2165350"/>
            <a:ext cx="1233488"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en-US" altLang="zh-CN" b="1" smtClean="0">
                <a:solidFill>
                  <a:srgbClr val="3333CC"/>
                </a:solidFill>
                <a:latin typeface="Arial" charset="0"/>
                <a:ea typeface="宋体" charset="-122"/>
              </a:rPr>
              <a:t>0/1</a:t>
            </a:r>
            <a:r>
              <a:rPr kumimoji="1" lang="zh-CN" altLang="en-US" b="1" smtClean="0">
                <a:solidFill>
                  <a:srgbClr val="3333CC"/>
                </a:solidFill>
                <a:latin typeface="Arial" charset="0"/>
                <a:ea typeface="宋体" charset="-122"/>
              </a:rPr>
              <a:t>及其组合</a:t>
            </a:r>
          </a:p>
        </p:txBody>
      </p:sp>
      <p:sp>
        <p:nvSpPr>
          <p:cNvPr id="14341" name="Text Box 5"/>
          <p:cNvSpPr txBox="1">
            <a:spLocks noChangeArrowheads="1"/>
          </p:cNvSpPr>
          <p:nvPr/>
        </p:nvSpPr>
        <p:spPr bwMode="auto">
          <a:xfrm>
            <a:off x="3332163" y="4041775"/>
            <a:ext cx="2225675" cy="831850"/>
          </a:xfrm>
          <a:prstGeom prst="rect">
            <a:avLst/>
          </a:prstGeom>
          <a:solidFill>
            <a:srgbClr val="FFFFEF"/>
          </a:solidFill>
          <a:ln w="9525">
            <a:solidFill>
              <a:schemeClr val="tx1"/>
            </a:solidFill>
            <a:miter lim="800000"/>
            <a:headEnd/>
            <a:tailEnd/>
          </a:ln>
        </p:spPr>
        <p:txBody>
          <a:bodyPr wrap="none">
            <a:spAutoFit/>
          </a:bodyPr>
          <a:lstStyle/>
          <a:p>
            <a:pPr eaLnBrk="1" hangingPunct="1"/>
            <a:r>
              <a:rPr lang="en-US" altLang="zh-CN" b="1" smtClean="0">
                <a:solidFill>
                  <a:srgbClr val="3333CC"/>
                </a:solidFill>
                <a:latin typeface="Arial" charset="0"/>
                <a:ea typeface="宋体" charset="-122"/>
              </a:rPr>
              <a:t>0/1</a:t>
            </a:r>
            <a:r>
              <a:rPr lang="zh-CN" altLang="en-US" b="1" smtClean="0">
                <a:solidFill>
                  <a:srgbClr val="3333CC"/>
                </a:solidFill>
                <a:latin typeface="Arial" charset="0"/>
                <a:ea typeface="宋体" charset="-122"/>
              </a:rPr>
              <a:t>组</a:t>
            </a:r>
            <a:r>
              <a:rPr kumimoji="1" lang="zh-CN" altLang="en-US" b="1" smtClean="0">
                <a:solidFill>
                  <a:srgbClr val="3333CC"/>
                </a:solidFill>
                <a:latin typeface="Arial" charset="0"/>
                <a:ea typeface="宋体" charset="-122"/>
              </a:rPr>
              <a:t>合的变化</a:t>
            </a:r>
            <a:r>
              <a:rPr kumimoji="1" lang="en-US" altLang="zh-CN" b="1" smtClean="0">
                <a:solidFill>
                  <a:srgbClr val="3333CC"/>
                </a:solidFill>
                <a:latin typeface="Arial" charset="0"/>
                <a:ea typeface="宋体" charset="-122"/>
              </a:rPr>
              <a:t>/</a:t>
            </a:r>
          </a:p>
          <a:p>
            <a:pPr eaLnBrk="1" hangingPunct="1"/>
            <a:r>
              <a:rPr kumimoji="1" lang="zh-CN" altLang="en-US" b="1" smtClean="0">
                <a:solidFill>
                  <a:srgbClr val="3333CC"/>
                </a:solidFill>
                <a:latin typeface="Arial" charset="0"/>
                <a:ea typeface="宋体" charset="-122"/>
              </a:rPr>
              <a:t>基于</a:t>
            </a:r>
            <a:r>
              <a:rPr kumimoji="1" lang="en-US" altLang="zh-CN" b="1" smtClean="0">
                <a:solidFill>
                  <a:srgbClr val="3333CC"/>
                </a:solidFill>
                <a:latin typeface="Arial" charset="0"/>
                <a:ea typeface="宋体" charset="-122"/>
              </a:rPr>
              <a:t>0/1</a:t>
            </a:r>
            <a:r>
              <a:rPr kumimoji="1" lang="zh-CN" altLang="en-US" b="1" smtClean="0">
                <a:solidFill>
                  <a:srgbClr val="3333CC"/>
                </a:solidFill>
                <a:latin typeface="Arial" charset="0"/>
                <a:ea typeface="宋体" charset="-122"/>
              </a:rPr>
              <a:t>的计算</a:t>
            </a:r>
          </a:p>
        </p:txBody>
      </p:sp>
      <p:sp>
        <p:nvSpPr>
          <p:cNvPr id="14342" name="AutoShape 6"/>
          <p:cNvSpPr>
            <a:spLocks noChangeArrowheads="1"/>
          </p:cNvSpPr>
          <p:nvPr/>
        </p:nvSpPr>
        <p:spPr bwMode="auto">
          <a:xfrm>
            <a:off x="5556250" y="4278313"/>
            <a:ext cx="1058863" cy="331787"/>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4343" name="Text Box 7"/>
          <p:cNvSpPr txBox="1">
            <a:spLocks noChangeArrowheads="1"/>
          </p:cNvSpPr>
          <p:nvPr/>
        </p:nvSpPr>
        <p:spPr bwMode="auto">
          <a:xfrm>
            <a:off x="5494338" y="3914775"/>
            <a:ext cx="1200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再语义化</a:t>
            </a:r>
          </a:p>
        </p:txBody>
      </p:sp>
      <p:grpSp>
        <p:nvGrpSpPr>
          <p:cNvPr id="3" name="Group 8"/>
          <p:cNvGrpSpPr>
            <a:grpSpLocks/>
          </p:cNvGrpSpPr>
          <p:nvPr/>
        </p:nvGrpSpPr>
        <p:grpSpPr bwMode="auto">
          <a:xfrm>
            <a:off x="1030288" y="1785938"/>
            <a:ext cx="1690687" cy="1531937"/>
            <a:chOff x="272" y="799"/>
            <a:chExt cx="1065" cy="965"/>
          </a:xfrm>
        </p:grpSpPr>
        <p:sp>
          <p:nvSpPr>
            <p:cNvPr id="2" name="AutoShape 39"/>
            <p:cNvSpPr>
              <a:spLocks noChangeArrowheads="1"/>
            </p:cNvSpPr>
            <p:nvPr/>
          </p:nvSpPr>
          <p:spPr bwMode="gray">
            <a:xfrm>
              <a:off x="272" y="7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b="1">
                <a:solidFill>
                  <a:srgbClr val="000000"/>
                </a:solidFill>
                <a:latin typeface="宋体" pitchFamily="2" charset="-122"/>
                <a:ea typeface="宋体" pitchFamily="2" charset="-122"/>
              </a:endParaRPr>
            </a:p>
          </p:txBody>
        </p:sp>
        <p:sp>
          <p:nvSpPr>
            <p:cNvPr id="14370" name="Oval 40"/>
            <p:cNvSpPr>
              <a:spLocks noChangeArrowheads="1"/>
            </p:cNvSpPr>
            <p:nvPr/>
          </p:nvSpPr>
          <p:spPr bwMode="gray">
            <a:xfrm>
              <a:off x="360" y="879"/>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1800" b="1" smtClean="0">
                <a:solidFill>
                  <a:srgbClr val="000000"/>
                </a:solidFill>
                <a:latin typeface="宋体" charset="-122"/>
                <a:ea typeface="宋体" charset="-122"/>
              </a:endParaRPr>
            </a:p>
          </p:txBody>
        </p:sp>
        <p:sp>
          <p:nvSpPr>
            <p:cNvPr id="14371" name="Text Box 84"/>
            <p:cNvSpPr txBox="1">
              <a:spLocks noChangeArrowheads="1"/>
            </p:cNvSpPr>
            <p:nvPr/>
          </p:nvSpPr>
          <p:spPr bwMode="auto">
            <a:xfrm>
              <a:off x="363" y="1023"/>
              <a:ext cx="881" cy="518"/>
            </a:xfrm>
            <a:prstGeom prst="rect">
              <a:avLst/>
            </a:prstGeom>
            <a:noFill/>
            <a:ln w="9525">
              <a:noFill/>
              <a:miter lim="800000"/>
              <a:headEnd/>
              <a:tailEnd/>
            </a:ln>
          </p:spPr>
          <p:txBody>
            <a:bodyPr>
              <a:spAutoFit/>
            </a:bodyPr>
            <a:lstStyle/>
            <a:p>
              <a:pPr algn="ctr" eaLnBrk="1" hangingPunct="1">
                <a:spcBef>
                  <a:spcPct val="35000"/>
                </a:spcBef>
              </a:pPr>
              <a:r>
                <a:rPr lang="zh-CN" altLang="en-US" b="1" smtClean="0">
                  <a:solidFill>
                    <a:srgbClr val="FFFFFF"/>
                  </a:solidFill>
                  <a:latin typeface="宋体" charset="-122"/>
                  <a:ea typeface="华文中宋" pitchFamily="2" charset="-122"/>
                </a:rPr>
                <a:t>自然</a:t>
              </a:r>
              <a:r>
                <a:rPr lang="en-US" altLang="zh-CN" b="1" smtClean="0">
                  <a:solidFill>
                    <a:srgbClr val="FFFFFF"/>
                  </a:solidFill>
                  <a:latin typeface="宋体" charset="-122"/>
                  <a:ea typeface="华文中宋" pitchFamily="2" charset="-122"/>
                </a:rPr>
                <a:t>/</a:t>
              </a:r>
              <a:r>
                <a:rPr lang="zh-CN" altLang="en-US" b="1" smtClean="0">
                  <a:solidFill>
                    <a:srgbClr val="FFFFFF"/>
                  </a:solidFill>
                  <a:latin typeface="宋体" charset="-122"/>
                  <a:ea typeface="华文中宋" pitchFamily="2" charset="-122"/>
                </a:rPr>
                <a:t>社会现象</a:t>
              </a:r>
            </a:p>
          </p:txBody>
        </p:sp>
      </p:grpSp>
      <p:grpSp>
        <p:nvGrpSpPr>
          <p:cNvPr id="4" name="Group 12"/>
          <p:cNvGrpSpPr>
            <a:grpSpLocks/>
          </p:cNvGrpSpPr>
          <p:nvPr/>
        </p:nvGrpSpPr>
        <p:grpSpPr bwMode="auto">
          <a:xfrm>
            <a:off x="6581775" y="3665538"/>
            <a:ext cx="1690688" cy="1531937"/>
            <a:chOff x="-838" y="2998"/>
            <a:chExt cx="1065" cy="965"/>
          </a:xfrm>
        </p:grpSpPr>
        <p:sp>
          <p:nvSpPr>
            <p:cNvPr id="14" name="AutoShape 39"/>
            <p:cNvSpPr>
              <a:spLocks noChangeArrowheads="1"/>
            </p:cNvSpPr>
            <p:nvPr/>
          </p:nvSpPr>
          <p:spPr bwMode="gray">
            <a:xfrm>
              <a:off x="-838" y="2998"/>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14367" name="Oval 40"/>
            <p:cNvSpPr>
              <a:spLocks noChangeArrowheads="1"/>
            </p:cNvSpPr>
            <p:nvPr/>
          </p:nvSpPr>
          <p:spPr bwMode="gray">
            <a:xfrm>
              <a:off x="-750" y="3078"/>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14368" name="Text Box 84"/>
            <p:cNvSpPr txBox="1">
              <a:spLocks noChangeArrowheads="1"/>
            </p:cNvSpPr>
            <p:nvPr/>
          </p:nvSpPr>
          <p:spPr bwMode="auto">
            <a:xfrm>
              <a:off x="-767" y="3163"/>
              <a:ext cx="881" cy="634"/>
            </a:xfrm>
            <a:prstGeom prst="rect">
              <a:avLst/>
            </a:prstGeom>
            <a:noFill/>
            <a:ln w="9525">
              <a:noFill/>
              <a:miter lim="800000"/>
              <a:headEnd/>
              <a:tailEnd/>
            </a:ln>
          </p:spPr>
          <p:txBody>
            <a:bodyPr>
              <a:spAutoFit/>
            </a:bodyPr>
            <a:lstStyle/>
            <a:p>
              <a:pPr algn="ctr" eaLnBrk="1" hangingPunct="1"/>
              <a:r>
                <a:rPr lang="zh-CN" altLang="en-US" sz="2000" b="1" smtClean="0">
                  <a:solidFill>
                    <a:srgbClr val="FFFFFF"/>
                  </a:solidFill>
                  <a:latin typeface="宋体" charset="-122"/>
                  <a:ea typeface="华文中宋" pitchFamily="2" charset="-122"/>
                </a:rPr>
                <a:t>自然</a:t>
              </a:r>
              <a:r>
                <a:rPr lang="en-US" altLang="zh-CN" sz="2000" b="1" smtClean="0">
                  <a:solidFill>
                    <a:srgbClr val="FFFFFF"/>
                  </a:solidFill>
                  <a:latin typeface="宋体" charset="-122"/>
                  <a:ea typeface="华文中宋" pitchFamily="2" charset="-122"/>
                </a:rPr>
                <a:t>/</a:t>
              </a:r>
              <a:r>
                <a:rPr lang="zh-CN" altLang="en-US" sz="2000" b="1" smtClean="0">
                  <a:solidFill>
                    <a:srgbClr val="FFFFFF"/>
                  </a:solidFill>
                  <a:latin typeface="宋体" charset="-122"/>
                  <a:ea typeface="华文中宋" pitchFamily="2" charset="-122"/>
                </a:rPr>
                <a:t>社会现象变化规律</a:t>
              </a:r>
            </a:p>
          </p:txBody>
        </p:sp>
      </p:grpSp>
      <p:sp>
        <p:nvSpPr>
          <p:cNvPr id="14346" name="AutoShape 16"/>
          <p:cNvSpPr>
            <a:spLocks noChangeArrowheads="1"/>
          </p:cNvSpPr>
          <p:nvPr/>
        </p:nvSpPr>
        <p:spPr bwMode="auto">
          <a:xfrm rot="5400000">
            <a:off x="3854450" y="3363913"/>
            <a:ext cx="1058863" cy="331787"/>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4347" name="Text Box 17"/>
          <p:cNvSpPr txBox="1">
            <a:spLocks noChangeArrowheads="1"/>
          </p:cNvSpPr>
          <p:nvPr/>
        </p:nvSpPr>
        <p:spPr bwMode="auto">
          <a:xfrm>
            <a:off x="4446588" y="3225800"/>
            <a:ext cx="946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计算化</a:t>
            </a:r>
          </a:p>
        </p:txBody>
      </p:sp>
      <p:sp>
        <p:nvSpPr>
          <p:cNvPr id="14348" name="Rectangle 19"/>
          <p:cNvSpPr>
            <a:spLocks noChangeArrowheads="1"/>
          </p:cNvSpPr>
          <p:nvPr/>
        </p:nvSpPr>
        <p:spPr bwMode="auto">
          <a:xfrm>
            <a:off x="207963" y="1263650"/>
            <a:ext cx="5272087" cy="457200"/>
          </a:xfrm>
          <a:prstGeom prst="rect">
            <a:avLst/>
          </a:prstGeom>
          <a:noFill/>
          <a:ln w="9525">
            <a:noFill/>
            <a:miter lim="800000"/>
            <a:headEnd/>
            <a:tailEnd/>
          </a:ln>
        </p:spPr>
        <p:txBody>
          <a:bodyPr wrap="none">
            <a:spAutoFit/>
          </a:bodyPr>
          <a:lstStyle/>
          <a:p>
            <a:pPr eaLnBrk="1" hangingPunct="1"/>
            <a:r>
              <a:rPr kumimoji="1" lang="zh-CN" altLang="en-US" b="1" smtClean="0">
                <a:solidFill>
                  <a:srgbClr val="000000"/>
                </a:solidFill>
                <a:latin typeface="Arial" charset="0"/>
                <a:ea typeface="宋体" charset="-122"/>
              </a:rPr>
              <a:t>由</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易经</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看</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符号化及符号计算</a:t>
            </a:r>
            <a:r>
              <a:rPr kumimoji="1" lang="zh-CN" altLang="en-US" b="1" smtClean="0">
                <a:solidFill>
                  <a:srgbClr val="000000"/>
                </a:solidFill>
                <a:latin typeface="宋体" charset="-122"/>
                <a:ea typeface="宋体" charset="-122"/>
              </a:rPr>
              <a:t>”</a:t>
            </a:r>
            <a:r>
              <a:rPr kumimoji="1" lang="en-US" altLang="zh-CN" b="1" smtClean="0">
                <a:solidFill>
                  <a:srgbClr val="000000"/>
                </a:solidFill>
                <a:latin typeface="Arial" charset="0"/>
                <a:ea typeface="宋体" charset="-122"/>
              </a:rPr>
              <a:t>?</a:t>
            </a:r>
          </a:p>
        </p:txBody>
      </p:sp>
      <p:sp>
        <p:nvSpPr>
          <p:cNvPr id="14349"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小结</a:t>
            </a:r>
            <a:r>
              <a:rPr kumimoji="1" lang="en-US" altLang="zh-CN" sz="2000" b="1" dirty="0">
                <a:solidFill>
                  <a:srgbClr val="2D2DB9"/>
                </a:solidFill>
                <a:latin typeface="Arial" charset="0"/>
                <a:ea typeface="华文中宋" pitchFamily="2" charset="-122"/>
              </a:rPr>
              <a:t>?</a:t>
            </a:r>
          </a:p>
        </p:txBody>
      </p:sp>
      <p:grpSp>
        <p:nvGrpSpPr>
          <p:cNvPr id="5" name="Group 23"/>
          <p:cNvGrpSpPr>
            <a:grpSpLocks/>
          </p:cNvGrpSpPr>
          <p:nvPr/>
        </p:nvGrpSpPr>
        <p:grpSpPr bwMode="auto">
          <a:xfrm>
            <a:off x="2343150" y="5824538"/>
            <a:ext cx="1147763" cy="968375"/>
            <a:chOff x="662" y="3355"/>
            <a:chExt cx="723" cy="610"/>
          </a:xfrm>
        </p:grpSpPr>
        <p:sp>
          <p:nvSpPr>
            <p:cNvPr id="6"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a typeface="宋体" pitchFamily="2" charset="-122"/>
              </a:endParaRPr>
            </a:p>
          </p:txBody>
        </p:sp>
        <p:sp>
          <p:nvSpPr>
            <p:cNvPr id="14364"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800" smtClean="0">
                <a:solidFill>
                  <a:srgbClr val="000000"/>
                </a:solidFill>
                <a:latin typeface="宋体" charset="-122"/>
                <a:ea typeface="宋体" charset="-122"/>
              </a:endParaRPr>
            </a:p>
          </p:txBody>
        </p:sp>
        <p:sp>
          <p:nvSpPr>
            <p:cNvPr id="8" name="Text Box 84"/>
            <p:cNvSpPr txBox="1">
              <a:spLocks noChangeArrowheads="1"/>
            </p:cNvSpPr>
            <p:nvPr/>
          </p:nvSpPr>
          <p:spPr bwMode="auto">
            <a:xfrm>
              <a:off x="724" y="3478"/>
              <a:ext cx="598" cy="327"/>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符号</a:t>
              </a:r>
            </a:p>
          </p:txBody>
        </p:sp>
      </p:grpSp>
      <p:grpSp>
        <p:nvGrpSpPr>
          <p:cNvPr id="7" name="Group 27"/>
          <p:cNvGrpSpPr>
            <a:grpSpLocks/>
          </p:cNvGrpSpPr>
          <p:nvPr/>
        </p:nvGrpSpPr>
        <p:grpSpPr bwMode="auto">
          <a:xfrm>
            <a:off x="3552825" y="5824538"/>
            <a:ext cx="1147763" cy="968375"/>
            <a:chOff x="662" y="3355"/>
            <a:chExt cx="723" cy="610"/>
          </a:xfrm>
        </p:grpSpPr>
        <p:sp>
          <p:nvSpPr>
            <p:cNvPr id="9"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a typeface="宋体" pitchFamily="2" charset="-122"/>
              </a:endParaRPr>
            </a:p>
          </p:txBody>
        </p:sp>
        <p:sp>
          <p:nvSpPr>
            <p:cNvPr id="14361"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800" smtClean="0">
                <a:solidFill>
                  <a:srgbClr val="000000"/>
                </a:solidFill>
                <a:latin typeface="宋体" charset="-122"/>
                <a:ea typeface="宋体" charset="-122"/>
              </a:endParaRPr>
            </a:p>
          </p:txBody>
        </p:sp>
        <p:sp>
          <p:nvSpPr>
            <p:cNvPr id="11" name="Text Box 84"/>
            <p:cNvSpPr txBox="1">
              <a:spLocks noChangeArrowheads="1"/>
            </p:cNvSpPr>
            <p:nvPr/>
          </p:nvSpPr>
          <p:spPr bwMode="auto">
            <a:xfrm>
              <a:off x="724" y="3478"/>
              <a:ext cx="598" cy="327"/>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组合</a:t>
              </a:r>
            </a:p>
          </p:txBody>
        </p:sp>
      </p:grpSp>
      <p:grpSp>
        <p:nvGrpSpPr>
          <p:cNvPr id="10" name="Group 31"/>
          <p:cNvGrpSpPr>
            <a:grpSpLocks/>
          </p:cNvGrpSpPr>
          <p:nvPr/>
        </p:nvGrpSpPr>
        <p:grpSpPr bwMode="auto">
          <a:xfrm>
            <a:off x="4762500" y="5824538"/>
            <a:ext cx="1147763" cy="968375"/>
            <a:chOff x="662" y="3355"/>
            <a:chExt cx="723" cy="610"/>
          </a:xfrm>
        </p:grpSpPr>
        <p:sp>
          <p:nvSpPr>
            <p:cNvPr id="12"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800">
                <a:solidFill>
                  <a:srgbClr val="000000"/>
                </a:solidFill>
                <a:latin typeface="宋体" pitchFamily="2" charset="-122"/>
                <a:ea typeface="宋体" pitchFamily="2" charset="-122"/>
              </a:endParaRPr>
            </a:p>
          </p:txBody>
        </p:sp>
        <p:sp>
          <p:nvSpPr>
            <p:cNvPr id="14358"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800" smtClean="0">
                <a:solidFill>
                  <a:srgbClr val="000000"/>
                </a:solidFill>
                <a:latin typeface="宋体" charset="-122"/>
                <a:ea typeface="宋体" charset="-122"/>
              </a:endParaRPr>
            </a:p>
          </p:txBody>
        </p:sp>
        <p:sp>
          <p:nvSpPr>
            <p:cNvPr id="17" name="Text Box 84"/>
            <p:cNvSpPr txBox="1">
              <a:spLocks noChangeArrowheads="1"/>
            </p:cNvSpPr>
            <p:nvPr/>
          </p:nvSpPr>
          <p:spPr bwMode="auto">
            <a:xfrm>
              <a:off x="724" y="3478"/>
              <a:ext cx="598" cy="327"/>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命名</a:t>
              </a:r>
            </a:p>
          </p:txBody>
        </p:sp>
      </p:grpSp>
      <p:grpSp>
        <p:nvGrpSpPr>
          <p:cNvPr id="13" name="Group 40"/>
          <p:cNvGrpSpPr>
            <a:grpSpLocks/>
          </p:cNvGrpSpPr>
          <p:nvPr/>
        </p:nvGrpSpPr>
        <p:grpSpPr bwMode="auto">
          <a:xfrm>
            <a:off x="5943600" y="5826125"/>
            <a:ext cx="1176338" cy="968375"/>
            <a:chOff x="3744" y="3670"/>
            <a:chExt cx="741" cy="610"/>
          </a:xfrm>
        </p:grpSpPr>
        <p:sp>
          <p:nvSpPr>
            <p:cNvPr id="20" name="AutoShape 39"/>
            <p:cNvSpPr>
              <a:spLocks noChangeArrowheads="1"/>
            </p:cNvSpPr>
            <p:nvPr/>
          </p:nvSpPr>
          <p:spPr bwMode="gray">
            <a:xfrm>
              <a:off x="3762" y="3670"/>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a:solidFill>
                  <a:srgbClr val="000000"/>
                </a:solidFill>
                <a:latin typeface="宋体" pitchFamily="2" charset="-122"/>
                <a:ea typeface="宋体" pitchFamily="2" charset="-122"/>
              </a:endParaRPr>
            </a:p>
          </p:txBody>
        </p:sp>
        <p:sp>
          <p:nvSpPr>
            <p:cNvPr id="14355" name="Oval 40"/>
            <p:cNvSpPr>
              <a:spLocks noChangeArrowheads="1"/>
            </p:cNvSpPr>
            <p:nvPr/>
          </p:nvSpPr>
          <p:spPr bwMode="gray">
            <a:xfrm>
              <a:off x="3822" y="3721"/>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smtClean="0">
                <a:solidFill>
                  <a:srgbClr val="000000"/>
                </a:solidFill>
                <a:latin typeface="宋体" charset="-122"/>
                <a:ea typeface="宋体" charset="-122"/>
              </a:endParaRPr>
            </a:p>
          </p:txBody>
        </p:sp>
        <p:sp>
          <p:nvSpPr>
            <p:cNvPr id="16" name="Text Box 84"/>
            <p:cNvSpPr txBox="1">
              <a:spLocks noChangeArrowheads="1"/>
            </p:cNvSpPr>
            <p:nvPr/>
          </p:nvSpPr>
          <p:spPr bwMode="auto">
            <a:xfrm>
              <a:off x="3744" y="3805"/>
              <a:ext cx="615" cy="366"/>
            </a:xfrm>
            <a:prstGeom prst="rect">
              <a:avLst/>
            </a:prstGeom>
            <a:noFill/>
            <a:ln>
              <a:noFill/>
            </a:ln>
            <a:extLst>
              <a:ext uri="{909E8E84-426E-40dd-AFC4-6F175D3DCCD1}"/>
              <a:ext uri="{91240B29-F687-4f45-9708-019B960494DF}"/>
            </a:extLst>
          </p:spPr>
          <p:txBody>
            <a:bodyPr>
              <a:spAutoFit/>
            </a:bodyPr>
            <a:lstStyle/>
            <a:p>
              <a:pPr algn="ctr" eaLnBrk="1" fontAlgn="ctr" hangingPunct="1">
                <a:lnSpc>
                  <a:spcPct val="80000"/>
                </a:lnSpc>
                <a:defRPr/>
              </a:pPr>
              <a:r>
                <a:rPr lang="en-US" altLang="zh-CN" sz="2000">
                  <a:solidFill>
                    <a:srgbClr val="FFFFFF"/>
                  </a:solidFill>
                  <a:effectLst>
                    <a:outerShdw blurRad="38100" dist="38100" dir="2700000" algn="tl">
                      <a:srgbClr val="C0C0C0"/>
                    </a:outerShdw>
                  </a:effectLst>
                  <a:latin typeface="宋体" pitchFamily="2" charset="-122"/>
                  <a:ea typeface="华文中宋" pitchFamily="2" charset="-122"/>
                </a:rPr>
                <a:t>“</a:t>
              </a:r>
              <a:r>
                <a:rPr lang="zh-CN" altLang="en-US" sz="2000">
                  <a:solidFill>
                    <a:srgbClr val="FFFFFF"/>
                  </a:solidFill>
                  <a:effectLst>
                    <a:outerShdw blurRad="38100" dist="38100" dir="2700000" algn="tl">
                      <a:srgbClr val="C0C0C0"/>
                    </a:outerShdw>
                  </a:effectLst>
                  <a:latin typeface="宋体" pitchFamily="2" charset="-122"/>
                  <a:ea typeface="华文中宋" pitchFamily="2" charset="-122"/>
                </a:rPr>
                <a:t>本体” “用体”</a:t>
              </a:r>
            </a:p>
          </p:txBody>
        </p:sp>
      </p:grpSp>
    </p:spTree>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1417638" y="5972175"/>
            <a:ext cx="6734175" cy="848246"/>
          </a:xfrm>
          <a:prstGeom prst="rect">
            <a:avLst/>
          </a:prstGeom>
          <a:noFill/>
          <a:ln w="9525">
            <a:noFill/>
            <a:miter lim="800000"/>
            <a:headEnd/>
            <a:tailEnd/>
          </a:ln>
        </p:spPr>
        <p:txBody>
          <a:bodyPr>
            <a:spAutoFit/>
          </a:bodyPr>
          <a:lstStyle/>
          <a:p>
            <a:pPr algn="ctr" eaLnBrk="1" hangingPunct="1">
              <a:lnSpc>
                <a:spcPct val="130000"/>
              </a:lnSpc>
            </a:pPr>
            <a:r>
              <a:rPr kumimoji="1" lang="zh-CN" altLang="en-US" sz="2000" b="1" dirty="0" smtClean="0">
                <a:latin typeface="Arial" charset="0"/>
                <a:ea typeface="宋体" charset="-122"/>
              </a:rPr>
              <a:t>语义符号化  </a:t>
            </a:r>
            <a:r>
              <a:rPr kumimoji="1" lang="en-US" altLang="zh-CN" sz="2000" b="1" dirty="0" smtClean="0">
                <a:latin typeface="Arial" charset="0"/>
                <a:ea typeface="宋体" charset="-122"/>
                <a:sym typeface="Wingdings" pitchFamily="2" charset="2"/>
              </a:rPr>
              <a:t>  </a:t>
            </a:r>
            <a:r>
              <a:rPr kumimoji="1" lang="zh-CN" altLang="en-US" sz="2000" b="1" dirty="0" smtClean="0">
                <a:latin typeface="Arial" charset="0"/>
                <a:ea typeface="宋体" charset="-122"/>
              </a:rPr>
              <a:t>符号计算化  </a:t>
            </a:r>
            <a:r>
              <a:rPr kumimoji="1" lang="en-US" altLang="zh-CN" sz="2000" b="1" dirty="0" smtClean="0">
                <a:latin typeface="Arial" charset="0"/>
                <a:ea typeface="宋体" charset="-122"/>
                <a:sym typeface="Wingdings" pitchFamily="2" charset="2"/>
              </a:rPr>
              <a:t>  </a:t>
            </a:r>
            <a:r>
              <a:rPr kumimoji="1" lang="zh-CN" altLang="en-US" sz="2000" b="1" dirty="0" smtClean="0">
                <a:latin typeface="Arial" charset="0"/>
                <a:ea typeface="宋体" charset="-122"/>
                <a:sym typeface="Wingdings" pitchFamily="2" charset="2"/>
              </a:rPr>
              <a:t>计算</a:t>
            </a:r>
            <a:r>
              <a:rPr kumimoji="1" lang="en-US" altLang="zh-CN" sz="2000" b="1" dirty="0" smtClean="0">
                <a:latin typeface="Arial" charset="0"/>
                <a:ea typeface="宋体" charset="-122"/>
                <a:sym typeface="Wingdings" pitchFamily="2" charset="2"/>
              </a:rPr>
              <a:t>0(</a:t>
            </a:r>
            <a:r>
              <a:rPr kumimoji="1" lang="zh-CN" altLang="en-US" sz="2000" b="1" dirty="0" smtClean="0">
                <a:latin typeface="Arial" charset="0"/>
                <a:ea typeface="宋体" charset="-122"/>
                <a:sym typeface="Wingdings" pitchFamily="2" charset="2"/>
              </a:rPr>
              <a:t>和</a:t>
            </a:r>
            <a:r>
              <a:rPr kumimoji="1" lang="en-US" altLang="zh-CN" sz="2000" b="1" dirty="0" smtClean="0">
                <a:latin typeface="Arial" charset="0"/>
                <a:ea typeface="宋体" charset="-122"/>
                <a:sym typeface="Wingdings" pitchFamily="2" charset="2"/>
              </a:rPr>
              <a:t>)1</a:t>
            </a:r>
            <a:r>
              <a:rPr kumimoji="1" lang="zh-CN" altLang="en-US" sz="2000" b="1" dirty="0" smtClean="0">
                <a:latin typeface="Arial" charset="0"/>
                <a:ea typeface="宋体" charset="-122"/>
                <a:sym typeface="Wingdings" pitchFamily="2" charset="2"/>
              </a:rPr>
              <a:t>化</a:t>
            </a:r>
          </a:p>
          <a:p>
            <a:pPr algn="ctr" eaLnBrk="1" hangingPunct="1">
              <a:lnSpc>
                <a:spcPct val="130000"/>
              </a:lnSpc>
            </a:pPr>
            <a:r>
              <a:rPr kumimoji="1" lang="en-US" altLang="zh-CN" sz="2000" b="1" dirty="0" smtClean="0">
                <a:latin typeface="Arial" charset="0"/>
                <a:ea typeface="宋体" charset="-122"/>
                <a:sym typeface="Wingdings" pitchFamily="2" charset="2"/>
              </a:rPr>
              <a:t>  0(</a:t>
            </a:r>
            <a:r>
              <a:rPr kumimoji="1" lang="zh-CN" altLang="en-US" sz="2000" b="1" dirty="0" smtClean="0">
                <a:latin typeface="Arial" charset="0"/>
                <a:ea typeface="宋体" charset="-122"/>
                <a:sym typeface="Wingdings" pitchFamily="2" charset="2"/>
              </a:rPr>
              <a:t>和</a:t>
            </a:r>
            <a:r>
              <a:rPr kumimoji="1" lang="en-US" altLang="zh-CN" sz="2000" b="1" dirty="0" smtClean="0">
                <a:latin typeface="Arial" charset="0"/>
                <a:ea typeface="宋体" charset="-122"/>
                <a:sym typeface="Wingdings" pitchFamily="2" charset="2"/>
              </a:rPr>
              <a:t>) 1</a:t>
            </a:r>
            <a:r>
              <a:rPr kumimoji="1" lang="zh-CN" altLang="en-US" sz="2000" b="1" dirty="0" smtClean="0">
                <a:latin typeface="Arial" charset="0"/>
                <a:ea typeface="宋体" charset="-122"/>
                <a:sym typeface="Wingdings" pitchFamily="2" charset="2"/>
              </a:rPr>
              <a:t>自动化</a:t>
            </a:r>
            <a:r>
              <a:rPr kumimoji="1" lang="en-US" altLang="zh-CN" sz="2000" b="1" dirty="0" smtClean="0">
                <a:latin typeface="Arial" charset="0"/>
                <a:ea typeface="宋体" charset="-122"/>
                <a:sym typeface="Wingdings" pitchFamily="2" charset="2"/>
              </a:rPr>
              <a:t>  </a:t>
            </a:r>
            <a:r>
              <a:rPr kumimoji="1" lang="zh-CN" altLang="en-US" sz="2000" b="1" dirty="0" smtClean="0">
                <a:latin typeface="Arial" charset="0"/>
                <a:ea typeface="宋体" charset="-122"/>
              </a:rPr>
              <a:t>分层构造化</a:t>
            </a:r>
            <a:r>
              <a:rPr kumimoji="1" lang="en-US" altLang="zh-CN" sz="2000" b="1" dirty="0" smtClean="0">
                <a:latin typeface="Arial" charset="0"/>
                <a:ea typeface="宋体" charset="-122"/>
                <a:sym typeface="Wingdings" pitchFamily="2" charset="2"/>
              </a:rPr>
              <a:t>  </a:t>
            </a:r>
            <a:r>
              <a:rPr kumimoji="1" lang="zh-CN" altLang="en-US" sz="2000" b="1" dirty="0" smtClean="0">
                <a:latin typeface="Arial" charset="0"/>
                <a:ea typeface="宋体" charset="-122"/>
              </a:rPr>
              <a:t>构造集成化；</a:t>
            </a:r>
          </a:p>
        </p:txBody>
      </p:sp>
      <p:pic>
        <p:nvPicPr>
          <p:cNvPr id="15363" name="Picture 155"/>
          <p:cNvPicPr>
            <a:picLocks noChangeAspect="1" noChangeArrowheads="1"/>
          </p:cNvPicPr>
          <p:nvPr/>
        </p:nvPicPr>
        <p:blipFill>
          <a:blip r:embed="rId3" cstate="print"/>
          <a:srcRect/>
          <a:stretch>
            <a:fillRect/>
          </a:stretch>
        </p:blipFill>
        <p:spPr bwMode="auto">
          <a:xfrm>
            <a:off x="1020763" y="1404938"/>
            <a:ext cx="7385050" cy="4464050"/>
          </a:xfrm>
          <a:prstGeom prst="rect">
            <a:avLst/>
          </a:prstGeom>
          <a:noFill/>
          <a:ln w="76200">
            <a:solidFill>
              <a:srgbClr val="FF0000"/>
            </a:solidFill>
            <a:miter lim="800000"/>
            <a:headEnd/>
            <a:tailEnd/>
          </a:ln>
        </p:spPr>
      </p:pic>
      <p:sp>
        <p:nvSpPr>
          <p:cNvPr id="15364" name="Text Box 16"/>
          <p:cNvSpPr txBox="1">
            <a:spLocks noChangeArrowheads="1"/>
          </p:cNvSpPr>
          <p:nvPr/>
        </p:nvSpPr>
        <p:spPr bwMode="auto">
          <a:xfrm>
            <a:off x="163513" y="0"/>
            <a:ext cx="5713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与易经</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语义符号化表达与计算</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易经在</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符号化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计算化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自动化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思维中的位置</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6386"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lang="zh-CN" altLang="zh-CN" sz="3600" b="1" smtClean="0">
                <a:solidFill>
                  <a:srgbClr val="000000"/>
                </a:solidFill>
                <a:latin typeface="Arial" charset="0"/>
              </a:rPr>
              <a:t>0和1与逻辑</a:t>
            </a:r>
            <a:r>
              <a:rPr lang="zh-CN" altLang="en-US" sz="3600" b="1" smtClean="0">
                <a:solidFill>
                  <a:srgbClr val="000000"/>
                </a:solidFill>
                <a:latin typeface="Arial" charset="0"/>
              </a:rPr>
              <a:t/>
            </a:r>
            <a:br>
              <a:rPr lang="zh-CN" altLang="en-US" sz="3600" b="1" smtClean="0">
                <a:solidFill>
                  <a:srgbClr val="000000"/>
                </a:solidFill>
                <a:latin typeface="Arial" charset="0"/>
              </a:rPr>
            </a:br>
            <a:r>
              <a:rPr lang="zh-CN" altLang="en-US" sz="3600" b="1" smtClean="0">
                <a:solidFill>
                  <a:srgbClr val="000000"/>
                </a:solidFill>
                <a:latin typeface="Arial" charset="0"/>
              </a:rPr>
              <a:t> </a:t>
            </a:r>
            <a:r>
              <a:rPr lang="en-US" altLang="zh-CN" b="1" smtClean="0">
                <a:solidFill>
                  <a:srgbClr val="000000"/>
                </a:solidFill>
                <a:latin typeface="Arial" charset="0"/>
              </a:rPr>
              <a:t>---</a:t>
            </a:r>
            <a:r>
              <a:rPr lang="zh-CN" altLang="en-US" b="1" smtClean="0">
                <a:solidFill>
                  <a:srgbClr val="000000"/>
                </a:solidFill>
                <a:latin typeface="Arial" charset="0"/>
              </a:rPr>
              <a:t>思维符号化表达与计算</a:t>
            </a:r>
            <a:endParaRPr lang="en-US" altLang="zh-CN" b="1" smtClean="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50825" y="0"/>
            <a:ext cx="8208963" cy="950913"/>
          </a:xfrm>
          <a:prstGeom prst="rect">
            <a:avLst/>
          </a:prstGeom>
          <a:noFill/>
          <a:ln w="9525">
            <a:noFill/>
            <a:miter lim="800000"/>
            <a:headEnd/>
            <a:tailEnd/>
          </a:ln>
        </p:spPr>
        <p:txBody>
          <a:bodyPr>
            <a:spAutoFit/>
          </a:bodyPr>
          <a:lstStyle/>
          <a:p>
            <a:pPr marL="457200" indent="-457200" eaLnBrk="1" hangingPunct="1">
              <a:lnSpc>
                <a:spcPct val="155000"/>
              </a:lnSpc>
            </a:pPr>
            <a:r>
              <a:rPr kumimoji="1" lang="zh-CN" altLang="en-US" sz="3600" b="1">
                <a:ea typeface="黑体" pitchFamily="2" charset="-122"/>
              </a:rPr>
              <a:t>什么是计算学科？</a:t>
            </a:r>
          </a:p>
        </p:txBody>
      </p:sp>
      <p:sp>
        <p:nvSpPr>
          <p:cNvPr id="31747" name="Text Box 3"/>
          <p:cNvSpPr txBox="1">
            <a:spLocks noChangeArrowheads="1"/>
          </p:cNvSpPr>
          <p:nvPr/>
        </p:nvSpPr>
        <p:spPr bwMode="auto">
          <a:xfrm>
            <a:off x="468313" y="1196975"/>
            <a:ext cx="8077200" cy="3754438"/>
          </a:xfrm>
          <a:prstGeom prst="rect">
            <a:avLst/>
          </a:prstGeom>
          <a:noFill/>
          <a:ln w="38100">
            <a:noFill/>
            <a:miter lim="800000"/>
            <a:headEnd/>
            <a:tailEnd/>
          </a:ln>
        </p:spPr>
        <p:txBody>
          <a:bodyPr>
            <a:spAutoFit/>
          </a:bodyPr>
          <a:lstStyle/>
          <a:p>
            <a:pPr eaLnBrk="1" hangingPunct="1">
              <a:lnSpc>
                <a:spcPct val="170000"/>
              </a:lnSpc>
            </a:pPr>
            <a:r>
              <a:rPr kumimoji="1" lang="zh-CN" altLang="en-US" sz="2800" b="1"/>
              <a:t>        计算学科是对描述和变换信息的</a:t>
            </a:r>
            <a:r>
              <a:rPr kumimoji="1" lang="zh-CN" altLang="en-US" sz="2800" b="1">
                <a:solidFill>
                  <a:srgbClr val="FF0000"/>
                </a:solidFill>
              </a:rPr>
              <a:t>算法过程</a:t>
            </a:r>
            <a:r>
              <a:rPr kumimoji="1" lang="zh-CN" altLang="en-US" sz="2800" b="1"/>
              <a:t>，包括对其理论、分析、设计、效率、实现和应用等进行的系统研究。它来源于对算法理论、数理逻辑、计算模型、自动计算机器的研究，并与</a:t>
            </a:r>
            <a:r>
              <a:rPr kumimoji="1" lang="zh-CN" altLang="en-US" sz="2800" b="1">
                <a:solidFill>
                  <a:srgbClr val="FF0000"/>
                </a:solidFill>
              </a:rPr>
              <a:t>存储式电子计算机</a:t>
            </a:r>
            <a:r>
              <a:rPr kumimoji="1" lang="zh-CN" altLang="en-US" sz="2800" b="1"/>
              <a:t>的发明一起形成于</a:t>
            </a:r>
            <a:r>
              <a:rPr kumimoji="1" lang="en-US" altLang="zh-CN" sz="2800" b="1"/>
              <a:t>20</a:t>
            </a:r>
            <a:r>
              <a:rPr kumimoji="1" lang="zh-CN" altLang="en-US" sz="2800" b="1"/>
              <a:t>世纪</a:t>
            </a:r>
            <a:r>
              <a:rPr kumimoji="1" lang="en-US" altLang="zh-CN" sz="2800" b="1"/>
              <a:t>40</a:t>
            </a:r>
            <a:r>
              <a:rPr kumimoji="1" lang="zh-CN" altLang="en-US" sz="2800" b="1"/>
              <a:t>年代初期。</a:t>
            </a:r>
          </a:p>
        </p:txBody>
      </p:sp>
    </p:spTree>
  </p:cSld>
  <p:clrMapOvr>
    <a:masterClrMapping/>
  </p:clrMapOvr>
  <p:transition spd="med">
    <p:cover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7570" name="Rectangle 2"/>
          <p:cNvSpPr>
            <a:spLocks noChangeArrowheads="1"/>
          </p:cNvSpPr>
          <p:nvPr/>
        </p:nvSpPr>
        <p:spPr bwMode="auto">
          <a:xfrm>
            <a:off x="266700" y="3251200"/>
            <a:ext cx="8467725" cy="3379788"/>
          </a:xfrm>
          <a:prstGeom prst="rect">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7411" name="Rectangle 3"/>
          <p:cNvSpPr>
            <a:spLocks noChangeArrowheads="1"/>
          </p:cNvSpPr>
          <p:nvPr/>
        </p:nvSpPr>
        <p:spPr bwMode="auto">
          <a:xfrm>
            <a:off x="169863" y="1198563"/>
            <a:ext cx="8758237" cy="12890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1" lang="zh-CN" altLang="en-US" b="1" dirty="0" smtClean="0">
                <a:solidFill>
                  <a:srgbClr val="000000"/>
                </a:solidFill>
                <a:latin typeface="Arial" charset="0"/>
                <a:ea typeface="华文宋体" pitchFamily="2" charset="-122"/>
              </a:rPr>
              <a:t>逻辑是指事物因果之间所遵循的规律，是现实中普适的思维方式 </a:t>
            </a:r>
          </a:p>
          <a:p>
            <a:pPr eaLnBrk="1" hangingPunct="1">
              <a:lnSpc>
                <a:spcPct val="140000"/>
              </a:lnSpc>
              <a:buClr>
                <a:srgbClr val="0066FF"/>
              </a:buClr>
              <a:buFont typeface="Wingdings" pitchFamily="2" charset="2"/>
              <a:buChar char="u"/>
            </a:pPr>
            <a:r>
              <a:rPr kumimoji="1" lang="zh-CN" altLang="en-US" sz="1600" dirty="0" smtClean="0">
                <a:solidFill>
                  <a:srgbClr val="000000"/>
                </a:solidFill>
                <a:latin typeface="Arial" charset="0"/>
                <a:ea typeface="华文宋体" pitchFamily="2" charset="-122"/>
              </a:rPr>
              <a:t> 逻辑的基本表现形式是</a:t>
            </a:r>
            <a:r>
              <a:rPr kumimoji="1" lang="zh-CN" altLang="en-US" sz="1600" b="1" dirty="0" smtClean="0">
                <a:solidFill>
                  <a:srgbClr val="CC0066"/>
                </a:solidFill>
                <a:latin typeface="Arial" charset="0"/>
                <a:ea typeface="华文宋体" pitchFamily="2" charset="-122"/>
              </a:rPr>
              <a:t>命题</a:t>
            </a:r>
            <a:r>
              <a:rPr kumimoji="1" lang="zh-CN" altLang="en-US" sz="1600" dirty="0" smtClean="0">
                <a:solidFill>
                  <a:srgbClr val="000000"/>
                </a:solidFill>
                <a:latin typeface="Arial" charset="0"/>
                <a:ea typeface="华文宋体" pitchFamily="2" charset="-122"/>
              </a:rPr>
              <a:t>与</a:t>
            </a:r>
            <a:r>
              <a:rPr kumimoji="1" lang="zh-CN" altLang="en-US" sz="1600" b="1" dirty="0" smtClean="0">
                <a:solidFill>
                  <a:srgbClr val="CC0066"/>
                </a:solidFill>
                <a:latin typeface="Arial" charset="0"/>
                <a:ea typeface="华文宋体" pitchFamily="2" charset="-122"/>
              </a:rPr>
              <a:t>推理</a:t>
            </a:r>
            <a:r>
              <a:rPr kumimoji="1" lang="zh-CN" altLang="en-US" sz="1600" dirty="0" smtClean="0">
                <a:solidFill>
                  <a:srgbClr val="000000"/>
                </a:solidFill>
                <a:latin typeface="Arial" charset="0"/>
                <a:ea typeface="华文宋体" pitchFamily="2" charset="-122"/>
              </a:rPr>
              <a:t>，推理即依据由简单命题的判断推导得出复杂命题的判断结论的过程。命题由语句表述，即内容为</a:t>
            </a:r>
            <a:r>
              <a:rPr kumimoji="1" lang="en-US" altLang="zh-CN" sz="1600" dirty="0" smtClean="0">
                <a:solidFill>
                  <a:srgbClr val="000000"/>
                </a:solidFill>
                <a:latin typeface="华文宋体" pitchFamily="2" charset="-122"/>
                <a:ea typeface="华文宋体" pitchFamily="2" charset="-122"/>
              </a:rPr>
              <a:t>“</a:t>
            </a:r>
            <a:r>
              <a:rPr kumimoji="1" lang="zh-CN" altLang="en-US" sz="1600" dirty="0" smtClean="0">
                <a:solidFill>
                  <a:srgbClr val="000000"/>
                </a:solidFill>
                <a:latin typeface="Arial" charset="0"/>
                <a:ea typeface="华文宋体" pitchFamily="2" charset="-122"/>
              </a:rPr>
              <a:t>真</a:t>
            </a:r>
            <a:r>
              <a:rPr kumimoji="1" lang="en-US" altLang="zh-CN" sz="1600" dirty="0" smtClean="0">
                <a:solidFill>
                  <a:srgbClr val="000000"/>
                </a:solidFill>
                <a:latin typeface="华文宋体" pitchFamily="2" charset="-122"/>
                <a:ea typeface="华文宋体" pitchFamily="2" charset="-122"/>
              </a:rPr>
              <a:t>”</a:t>
            </a:r>
            <a:r>
              <a:rPr kumimoji="1" lang="zh-CN" altLang="en-US" sz="1600" dirty="0" smtClean="0">
                <a:solidFill>
                  <a:srgbClr val="000000"/>
                </a:solidFill>
                <a:latin typeface="Arial" charset="0"/>
                <a:ea typeface="华文宋体" pitchFamily="2" charset="-122"/>
              </a:rPr>
              <a:t>或为</a:t>
            </a:r>
            <a:r>
              <a:rPr kumimoji="1" lang="en-US" altLang="zh-CN" sz="1600" dirty="0" smtClean="0">
                <a:solidFill>
                  <a:srgbClr val="000000"/>
                </a:solidFill>
                <a:latin typeface="华文宋体" pitchFamily="2" charset="-122"/>
                <a:ea typeface="华文宋体" pitchFamily="2" charset="-122"/>
              </a:rPr>
              <a:t>“</a:t>
            </a:r>
            <a:r>
              <a:rPr kumimoji="1" lang="zh-CN" altLang="en-US" sz="1600" dirty="0" smtClean="0">
                <a:solidFill>
                  <a:srgbClr val="000000"/>
                </a:solidFill>
                <a:latin typeface="Arial" charset="0"/>
                <a:ea typeface="华文宋体" pitchFamily="2" charset="-122"/>
              </a:rPr>
              <a:t>假</a:t>
            </a:r>
            <a:r>
              <a:rPr kumimoji="1" lang="en-US" altLang="zh-CN" sz="1600" dirty="0" smtClean="0">
                <a:solidFill>
                  <a:srgbClr val="000000"/>
                </a:solidFill>
                <a:latin typeface="华文宋体" pitchFamily="2" charset="-122"/>
                <a:ea typeface="华文宋体" pitchFamily="2" charset="-122"/>
              </a:rPr>
              <a:t>”</a:t>
            </a:r>
            <a:r>
              <a:rPr kumimoji="1" lang="zh-CN" altLang="en-US" sz="1600" dirty="0" smtClean="0">
                <a:solidFill>
                  <a:srgbClr val="000000"/>
                </a:solidFill>
                <a:latin typeface="Arial" charset="0"/>
                <a:ea typeface="华文宋体" pitchFamily="2" charset="-122"/>
              </a:rPr>
              <a:t>的一个判断语句！</a:t>
            </a:r>
            <a:endParaRPr kumimoji="1" lang="en-US" altLang="zh-CN" sz="1600" dirty="0" smtClean="0">
              <a:solidFill>
                <a:srgbClr val="000000"/>
              </a:solidFill>
              <a:latin typeface="Arial" charset="0"/>
              <a:ea typeface="华文宋体" pitchFamily="2" charset="-122"/>
            </a:endParaRPr>
          </a:p>
        </p:txBody>
      </p:sp>
      <p:sp>
        <p:nvSpPr>
          <p:cNvPr id="1517572" name="Text Box 4"/>
          <p:cNvSpPr txBox="1">
            <a:spLocks noChangeArrowheads="1"/>
          </p:cNvSpPr>
          <p:nvPr/>
        </p:nvSpPr>
        <p:spPr bwMode="auto">
          <a:xfrm>
            <a:off x="212725" y="2378075"/>
            <a:ext cx="8667750" cy="4318000"/>
          </a:xfrm>
          <a:prstGeom prst="rect">
            <a:avLst/>
          </a:prstGeom>
          <a:noFill/>
          <a:ln w="9525">
            <a:noFill/>
            <a:miter lim="800000"/>
            <a:headEnd/>
            <a:tailEnd/>
          </a:ln>
        </p:spPr>
        <p:txBody>
          <a:bodyPr>
            <a:spAutoFit/>
          </a:bodyPr>
          <a:lstStyle/>
          <a:p>
            <a:pPr eaLnBrk="1" hangingPunct="1">
              <a:lnSpc>
                <a:spcPct val="140000"/>
              </a:lnSpc>
            </a:pPr>
            <a:r>
              <a:rPr kumimoji="1" lang="zh-CN" altLang="en-US" sz="1800" b="1" dirty="0" smtClean="0">
                <a:solidFill>
                  <a:srgbClr val="FF0000"/>
                </a:solidFill>
                <a:latin typeface="Arial" charset="0"/>
                <a:ea typeface="宋体" charset="-122"/>
              </a:rPr>
              <a:t>例如   </a:t>
            </a:r>
            <a:r>
              <a:rPr kumimoji="1" lang="zh-CN" altLang="en-US" sz="1800" b="1" dirty="0" smtClean="0">
                <a:solidFill>
                  <a:srgbClr val="000000"/>
                </a:solidFill>
                <a:latin typeface="Arial" charset="0"/>
                <a:ea typeface="宋体" charset="-122"/>
              </a:rPr>
              <a:t>在一次中学生测验中，有三位老师做了预测：</a:t>
            </a:r>
            <a:r>
              <a:rPr kumimoji="1" lang="en-US" altLang="zh-CN" sz="1800" b="1" dirty="0" smtClean="0">
                <a:solidFill>
                  <a:srgbClr val="000000"/>
                </a:solidFill>
                <a:latin typeface="Arial" charset="0"/>
                <a:ea typeface="宋体" charset="-122"/>
              </a:rPr>
              <a:t>A.</a:t>
            </a:r>
            <a:r>
              <a:rPr kumimoji="1" lang="zh-CN" altLang="en-US" sz="1800" b="1" dirty="0" smtClean="0">
                <a:solidFill>
                  <a:srgbClr val="000000"/>
                </a:solidFill>
                <a:latin typeface="Arial" charset="0"/>
                <a:ea typeface="宋体" charset="-122"/>
              </a:rPr>
              <a:t>学习委员及格；</a:t>
            </a:r>
            <a:r>
              <a:rPr kumimoji="1" lang="en-US" altLang="zh-CN" sz="1800" b="1" dirty="0" smtClean="0">
                <a:solidFill>
                  <a:srgbClr val="000000"/>
                </a:solidFill>
                <a:latin typeface="Arial" charset="0"/>
                <a:ea typeface="宋体" charset="-122"/>
              </a:rPr>
              <a:t>B.</a:t>
            </a:r>
            <a:r>
              <a:rPr kumimoji="1" lang="zh-CN" altLang="en-US" sz="1800" b="1" dirty="0" smtClean="0">
                <a:solidFill>
                  <a:srgbClr val="000000"/>
                </a:solidFill>
                <a:latin typeface="Arial" charset="0"/>
                <a:ea typeface="宋体" charset="-122"/>
              </a:rPr>
              <a:t>有人不及格；</a:t>
            </a:r>
            <a:r>
              <a:rPr kumimoji="1" lang="en-US" altLang="zh-CN" sz="1800" b="1" dirty="0" smtClean="0">
                <a:solidFill>
                  <a:srgbClr val="000000"/>
                </a:solidFill>
                <a:latin typeface="Arial" charset="0"/>
                <a:ea typeface="宋体" charset="-122"/>
              </a:rPr>
              <a:t>C.</a:t>
            </a:r>
            <a:r>
              <a:rPr kumimoji="1" lang="zh-CN" altLang="en-US" sz="1800" b="1" dirty="0" smtClean="0">
                <a:solidFill>
                  <a:srgbClr val="000000"/>
                </a:solidFill>
                <a:latin typeface="Arial" charset="0"/>
                <a:ea typeface="宋体" charset="-122"/>
              </a:rPr>
              <a:t>全班都不及格。在考试后证明只有一个老师的预测是对的，请问谁对谁错？</a:t>
            </a:r>
            <a:endParaRPr kumimoji="1" lang="en-US" altLang="zh-CN" sz="1800" b="1" dirty="0" smtClean="0">
              <a:solidFill>
                <a:srgbClr val="000000"/>
              </a:solidFill>
              <a:latin typeface="Arial" charset="0"/>
              <a:ea typeface="宋体" charset="-122"/>
            </a:endParaRPr>
          </a:p>
          <a:p>
            <a:pPr eaLnBrk="1" hangingPunct="1">
              <a:lnSpc>
                <a:spcPct val="140000"/>
              </a:lnSpc>
            </a:pPr>
            <a:r>
              <a:rPr kumimoji="1" lang="zh-CN" altLang="en-US" sz="1800" b="1" dirty="0" smtClean="0">
                <a:solidFill>
                  <a:srgbClr val="FFFFEF"/>
                </a:solidFill>
                <a:latin typeface="Arial" charset="0"/>
                <a:ea typeface="宋体" charset="-122"/>
              </a:rPr>
              <a:t>求解过程：</a:t>
            </a:r>
          </a:p>
          <a:p>
            <a:pPr eaLnBrk="1" hangingPunct="1">
              <a:lnSpc>
                <a:spcPct val="140000"/>
              </a:lnSpc>
            </a:pPr>
            <a:r>
              <a:rPr kumimoji="1" lang="zh-CN" altLang="en-US" sz="1800" b="1" dirty="0" smtClean="0">
                <a:solidFill>
                  <a:srgbClr val="FFFFEF"/>
                </a:solidFill>
                <a:latin typeface="Arial" charset="0"/>
                <a:ea typeface="宋体" charset="-122"/>
              </a:rPr>
              <a:t>	命题</a:t>
            </a:r>
            <a:r>
              <a:rPr kumimoji="1" lang="en-US" altLang="zh-CN" sz="1800" b="1" dirty="0" smtClean="0">
                <a:solidFill>
                  <a:srgbClr val="FFFFEF"/>
                </a:solidFill>
                <a:latin typeface="Arial" charset="0"/>
                <a:ea typeface="宋体" charset="-122"/>
              </a:rPr>
              <a:t>A</a:t>
            </a:r>
            <a:r>
              <a:rPr kumimoji="1" lang="zh-CN" altLang="en-US" sz="1800" b="1" dirty="0" smtClean="0">
                <a:solidFill>
                  <a:srgbClr val="FFFFEF"/>
                </a:solidFill>
                <a:latin typeface="Arial" charset="0"/>
                <a:ea typeface="宋体" charset="-122"/>
              </a:rPr>
              <a:t>：“学习委员及格</a:t>
            </a:r>
            <a:r>
              <a:rPr kumimoji="1" lang="en-US" altLang="zh-CN" sz="1800" b="1" dirty="0" smtClean="0">
                <a:solidFill>
                  <a:srgbClr val="FFFFEF"/>
                </a:solidFill>
                <a:latin typeface="Arial" charset="0"/>
                <a:ea typeface="宋体" charset="-122"/>
              </a:rPr>
              <a:t>(</a:t>
            </a:r>
            <a:r>
              <a:rPr kumimoji="1" lang="zh-CN" altLang="en-US" sz="1800" b="1" dirty="0" smtClean="0">
                <a:solidFill>
                  <a:srgbClr val="FFFFEF"/>
                </a:solidFill>
                <a:latin typeface="Arial" charset="0"/>
                <a:ea typeface="宋体" charset="-122"/>
              </a:rPr>
              <a:t>即有人及格</a:t>
            </a:r>
            <a:r>
              <a:rPr kumimoji="1" lang="en-US" altLang="zh-CN" sz="1800" b="1" dirty="0" smtClean="0">
                <a:solidFill>
                  <a:srgbClr val="FFFFEF"/>
                </a:solidFill>
                <a:latin typeface="Arial" charset="0"/>
                <a:ea typeface="宋体" charset="-122"/>
              </a:rPr>
              <a:t>)”</a:t>
            </a:r>
            <a:r>
              <a:rPr kumimoji="1" lang="zh-CN" altLang="en-US" sz="1800" b="1" dirty="0" smtClean="0">
                <a:solidFill>
                  <a:srgbClr val="FFFFEF"/>
                </a:solidFill>
                <a:latin typeface="Arial" charset="0"/>
                <a:ea typeface="宋体" charset="-122"/>
              </a:rPr>
              <a:t>；</a:t>
            </a:r>
          </a:p>
          <a:p>
            <a:pPr eaLnBrk="1" hangingPunct="1">
              <a:lnSpc>
                <a:spcPct val="140000"/>
              </a:lnSpc>
            </a:pPr>
            <a:r>
              <a:rPr kumimoji="1" lang="zh-CN" altLang="en-US" sz="1800" b="1" dirty="0" smtClean="0">
                <a:solidFill>
                  <a:srgbClr val="FFFFEF"/>
                </a:solidFill>
                <a:latin typeface="Arial" charset="0"/>
                <a:ea typeface="宋体" charset="-122"/>
              </a:rPr>
              <a:t>    	命题</a:t>
            </a:r>
            <a:r>
              <a:rPr kumimoji="1" lang="en-US" altLang="zh-CN" sz="1800" b="1" dirty="0" smtClean="0">
                <a:solidFill>
                  <a:srgbClr val="FFFFEF"/>
                </a:solidFill>
                <a:latin typeface="Arial" charset="0"/>
                <a:ea typeface="宋体" charset="-122"/>
              </a:rPr>
              <a:t>B</a:t>
            </a:r>
            <a:r>
              <a:rPr kumimoji="1" lang="zh-CN" altLang="en-US" sz="1800" b="1" dirty="0" smtClean="0">
                <a:solidFill>
                  <a:srgbClr val="FFFFEF"/>
                </a:solidFill>
                <a:latin typeface="Arial" charset="0"/>
                <a:ea typeface="宋体" charset="-122"/>
              </a:rPr>
              <a:t>：“有人不及格”；</a:t>
            </a:r>
          </a:p>
          <a:p>
            <a:pPr eaLnBrk="1" hangingPunct="1">
              <a:lnSpc>
                <a:spcPct val="140000"/>
              </a:lnSpc>
            </a:pPr>
            <a:r>
              <a:rPr kumimoji="1" lang="zh-CN" altLang="en-US" sz="1800" b="1" dirty="0" smtClean="0">
                <a:solidFill>
                  <a:srgbClr val="FFFFEF"/>
                </a:solidFill>
                <a:latin typeface="Arial" charset="0"/>
                <a:ea typeface="宋体" charset="-122"/>
              </a:rPr>
              <a:t>    	命题</a:t>
            </a:r>
            <a:r>
              <a:rPr kumimoji="1" lang="en-US" altLang="zh-CN" sz="1800" b="1" dirty="0" smtClean="0">
                <a:solidFill>
                  <a:srgbClr val="FFFFEF"/>
                </a:solidFill>
                <a:latin typeface="Arial" charset="0"/>
                <a:ea typeface="宋体" charset="-122"/>
              </a:rPr>
              <a:t>C</a:t>
            </a:r>
            <a:r>
              <a:rPr kumimoji="1" lang="zh-CN" altLang="en-US" sz="1800" b="1" dirty="0" smtClean="0">
                <a:solidFill>
                  <a:srgbClr val="FFFFEF"/>
                </a:solidFill>
                <a:latin typeface="Arial" charset="0"/>
                <a:ea typeface="宋体" charset="-122"/>
              </a:rPr>
              <a:t>：“全班都不及格”；</a:t>
            </a:r>
          </a:p>
          <a:p>
            <a:pPr eaLnBrk="1" hangingPunct="1">
              <a:lnSpc>
                <a:spcPct val="140000"/>
              </a:lnSpc>
            </a:pPr>
            <a:r>
              <a:rPr kumimoji="1" lang="zh-CN" altLang="en-US" sz="1800" b="1" dirty="0" smtClean="0">
                <a:solidFill>
                  <a:srgbClr val="FFFFEF"/>
                </a:solidFill>
                <a:latin typeface="Arial" charset="0"/>
                <a:ea typeface="宋体" charset="-122"/>
              </a:rPr>
              <a:t>由题目假设和命题之间关系得出“已知”：</a:t>
            </a:r>
            <a:r>
              <a:rPr kumimoji="1" lang="en-US" altLang="zh-CN" sz="1800" b="1" dirty="0" smtClean="0">
                <a:solidFill>
                  <a:srgbClr val="FFFFEF"/>
                </a:solidFill>
                <a:latin typeface="Arial" charset="0"/>
                <a:ea typeface="宋体" charset="-122"/>
              </a:rPr>
              <a:t>A</a:t>
            </a:r>
            <a:r>
              <a:rPr kumimoji="1" lang="zh-CN" altLang="en-US" sz="1800" b="1" dirty="0" smtClean="0">
                <a:solidFill>
                  <a:srgbClr val="FFFFEF"/>
                </a:solidFill>
                <a:latin typeface="Arial" charset="0"/>
                <a:ea typeface="宋体" charset="-122"/>
              </a:rPr>
              <a:t>、</a:t>
            </a:r>
            <a:r>
              <a:rPr kumimoji="1" lang="en-US" altLang="zh-CN" sz="1800" b="1" dirty="0" smtClean="0">
                <a:solidFill>
                  <a:srgbClr val="FFFFEF"/>
                </a:solidFill>
                <a:latin typeface="Arial" charset="0"/>
                <a:ea typeface="宋体" charset="-122"/>
              </a:rPr>
              <a:t>B</a:t>
            </a:r>
            <a:r>
              <a:rPr kumimoji="1" lang="zh-CN" altLang="en-US" sz="1800" b="1" dirty="0" smtClean="0">
                <a:solidFill>
                  <a:srgbClr val="FFFFEF"/>
                </a:solidFill>
                <a:latin typeface="Arial" charset="0"/>
                <a:ea typeface="宋体" charset="-122"/>
              </a:rPr>
              <a:t>、</a:t>
            </a:r>
            <a:r>
              <a:rPr kumimoji="1" lang="en-US" altLang="zh-CN" sz="1800" b="1" dirty="0" smtClean="0">
                <a:solidFill>
                  <a:srgbClr val="FFFFEF"/>
                </a:solidFill>
                <a:latin typeface="Arial" charset="0"/>
                <a:ea typeface="宋体" charset="-122"/>
              </a:rPr>
              <a:t>C</a:t>
            </a:r>
            <a:r>
              <a:rPr kumimoji="1" lang="zh-CN" altLang="en-US" sz="1800" b="1" dirty="0" smtClean="0">
                <a:solidFill>
                  <a:srgbClr val="FFFFEF"/>
                </a:solidFill>
                <a:latin typeface="Arial" charset="0"/>
                <a:ea typeface="宋体" charset="-122"/>
              </a:rPr>
              <a:t>只有一个为真</a:t>
            </a:r>
          </a:p>
          <a:p>
            <a:pPr eaLnBrk="1" hangingPunct="1">
              <a:lnSpc>
                <a:spcPct val="140000"/>
              </a:lnSpc>
            </a:pPr>
            <a:r>
              <a:rPr kumimoji="1" lang="zh-CN" altLang="en-US" sz="1800" b="1" dirty="0" smtClean="0">
                <a:solidFill>
                  <a:srgbClr val="FFFFEF"/>
                </a:solidFill>
                <a:latin typeface="Arial" charset="0"/>
                <a:ea typeface="宋体" charset="-122"/>
              </a:rPr>
              <a:t>	如果</a:t>
            </a:r>
            <a:r>
              <a:rPr kumimoji="1" lang="en-US" altLang="zh-CN" sz="1800" b="1" dirty="0" smtClean="0">
                <a:solidFill>
                  <a:srgbClr val="FFFFEF"/>
                </a:solidFill>
                <a:latin typeface="Arial" charset="0"/>
                <a:ea typeface="宋体" charset="-122"/>
              </a:rPr>
              <a:t>A</a:t>
            </a:r>
            <a:r>
              <a:rPr kumimoji="1" lang="zh-CN" altLang="en-US" sz="1800" b="1" dirty="0" smtClean="0">
                <a:solidFill>
                  <a:srgbClr val="FFFFEF"/>
                </a:solidFill>
                <a:latin typeface="Arial" charset="0"/>
                <a:ea typeface="宋体" charset="-122"/>
              </a:rPr>
              <a:t>真，则</a:t>
            </a:r>
            <a:r>
              <a:rPr kumimoji="1" lang="en-US" altLang="zh-CN" sz="1800" b="1" dirty="0" smtClean="0">
                <a:solidFill>
                  <a:srgbClr val="FFFFEF"/>
                </a:solidFill>
                <a:latin typeface="Arial" charset="0"/>
                <a:ea typeface="宋体" charset="-122"/>
              </a:rPr>
              <a:t>C</a:t>
            </a:r>
            <a:r>
              <a:rPr kumimoji="1" lang="zh-CN" altLang="en-US" sz="1800" b="1" dirty="0" smtClean="0">
                <a:solidFill>
                  <a:srgbClr val="FFFFEF"/>
                </a:solidFill>
                <a:latin typeface="Arial" charset="0"/>
                <a:ea typeface="宋体" charset="-122"/>
              </a:rPr>
              <a:t>假；如果</a:t>
            </a:r>
            <a:r>
              <a:rPr kumimoji="1" lang="en-US" altLang="zh-CN" sz="1800" b="1" dirty="0" smtClean="0">
                <a:solidFill>
                  <a:srgbClr val="FFFFEF"/>
                </a:solidFill>
                <a:latin typeface="Arial" charset="0"/>
                <a:ea typeface="宋体" charset="-122"/>
              </a:rPr>
              <a:t>C</a:t>
            </a:r>
            <a:r>
              <a:rPr kumimoji="1" lang="zh-CN" altLang="en-US" sz="1800" b="1" dirty="0" smtClean="0">
                <a:solidFill>
                  <a:srgbClr val="FFFFEF"/>
                </a:solidFill>
                <a:latin typeface="Arial" charset="0"/>
                <a:ea typeface="宋体" charset="-122"/>
              </a:rPr>
              <a:t>真，则</a:t>
            </a:r>
            <a:r>
              <a:rPr kumimoji="1" lang="en-US" altLang="zh-CN" sz="1800" b="1" dirty="0" smtClean="0">
                <a:solidFill>
                  <a:srgbClr val="FFFFEF"/>
                </a:solidFill>
                <a:latin typeface="Arial" charset="0"/>
                <a:ea typeface="宋体" charset="-122"/>
              </a:rPr>
              <a:t>A</a:t>
            </a:r>
            <a:r>
              <a:rPr kumimoji="1" lang="zh-CN" altLang="en-US" sz="1800" b="1" dirty="0" smtClean="0">
                <a:solidFill>
                  <a:srgbClr val="FFFFEF"/>
                </a:solidFill>
                <a:latin typeface="Arial" charset="0"/>
                <a:ea typeface="宋体" charset="-122"/>
              </a:rPr>
              <a:t>假；</a:t>
            </a:r>
          </a:p>
          <a:p>
            <a:pPr eaLnBrk="1" hangingPunct="1">
              <a:lnSpc>
                <a:spcPct val="140000"/>
              </a:lnSpc>
            </a:pPr>
            <a:r>
              <a:rPr kumimoji="1" lang="zh-CN" altLang="en-US" sz="1800" b="1" dirty="0" smtClean="0">
                <a:solidFill>
                  <a:srgbClr val="FFFFEF"/>
                </a:solidFill>
                <a:latin typeface="Arial" charset="0"/>
                <a:ea typeface="宋体" charset="-122"/>
              </a:rPr>
              <a:t>    	如果</a:t>
            </a:r>
            <a:r>
              <a:rPr kumimoji="1" lang="en-US" altLang="zh-CN" sz="1800" b="1" dirty="0" smtClean="0">
                <a:solidFill>
                  <a:srgbClr val="FFFFEF"/>
                </a:solidFill>
                <a:latin typeface="Arial" charset="0"/>
                <a:ea typeface="宋体" charset="-122"/>
              </a:rPr>
              <a:t>B</a:t>
            </a:r>
            <a:r>
              <a:rPr kumimoji="1" lang="zh-CN" altLang="en-US" sz="1800" b="1" dirty="0" smtClean="0">
                <a:solidFill>
                  <a:srgbClr val="FFFFEF"/>
                </a:solidFill>
                <a:latin typeface="Arial" charset="0"/>
                <a:ea typeface="宋体" charset="-122"/>
              </a:rPr>
              <a:t>真，而</a:t>
            </a:r>
            <a:r>
              <a:rPr kumimoji="1" lang="en-US" altLang="zh-CN" sz="1800" b="1" dirty="0" smtClean="0">
                <a:solidFill>
                  <a:srgbClr val="FFFFEF"/>
                </a:solidFill>
                <a:latin typeface="Arial" charset="0"/>
                <a:ea typeface="宋体" charset="-122"/>
              </a:rPr>
              <a:t>A, C</a:t>
            </a:r>
            <a:r>
              <a:rPr kumimoji="1" lang="zh-CN" altLang="en-US" sz="1800" b="1" dirty="0" smtClean="0">
                <a:solidFill>
                  <a:srgbClr val="FFFFEF"/>
                </a:solidFill>
                <a:latin typeface="Arial" charset="0"/>
                <a:ea typeface="宋体" charset="-122"/>
              </a:rPr>
              <a:t>可能有一个为真，与题矛盾，所以</a:t>
            </a:r>
            <a:r>
              <a:rPr kumimoji="1" lang="en-US" altLang="zh-CN" sz="1800" b="1" dirty="0" smtClean="0">
                <a:solidFill>
                  <a:srgbClr val="FFFFEF"/>
                </a:solidFill>
                <a:latin typeface="Arial" charset="0"/>
                <a:ea typeface="宋体" charset="-122"/>
              </a:rPr>
              <a:t>B</a:t>
            </a:r>
            <a:r>
              <a:rPr kumimoji="1" lang="zh-CN" altLang="en-US" sz="1800" b="1" dirty="0" smtClean="0">
                <a:solidFill>
                  <a:srgbClr val="FFFFEF"/>
                </a:solidFill>
                <a:latin typeface="Arial" charset="0"/>
                <a:ea typeface="宋体" charset="-122"/>
              </a:rPr>
              <a:t>为假。</a:t>
            </a:r>
          </a:p>
          <a:p>
            <a:pPr eaLnBrk="1" hangingPunct="1">
              <a:lnSpc>
                <a:spcPct val="140000"/>
              </a:lnSpc>
            </a:pPr>
            <a:r>
              <a:rPr kumimoji="1" lang="zh-CN" altLang="en-US" sz="1800" b="1" dirty="0" smtClean="0">
                <a:solidFill>
                  <a:srgbClr val="FFFFEF"/>
                </a:solidFill>
                <a:latin typeface="Arial" charset="0"/>
                <a:ea typeface="宋体" charset="-122"/>
              </a:rPr>
              <a:t>    	如果</a:t>
            </a:r>
            <a:r>
              <a:rPr kumimoji="1" lang="en-US" altLang="zh-CN" sz="1800" b="1" dirty="0" smtClean="0">
                <a:solidFill>
                  <a:srgbClr val="FFFFEF"/>
                </a:solidFill>
                <a:latin typeface="Arial" charset="0"/>
                <a:ea typeface="宋体" charset="-122"/>
              </a:rPr>
              <a:t>B</a:t>
            </a:r>
            <a:r>
              <a:rPr kumimoji="1" lang="zh-CN" altLang="en-US" sz="1800" b="1" dirty="0" smtClean="0">
                <a:solidFill>
                  <a:srgbClr val="FFFFEF"/>
                </a:solidFill>
                <a:latin typeface="Arial" charset="0"/>
                <a:ea typeface="宋体" charset="-122"/>
              </a:rPr>
              <a:t>假，则 “全班都及格”为真，而由此推断</a:t>
            </a:r>
            <a:r>
              <a:rPr kumimoji="1" lang="en-US" altLang="zh-CN" sz="1800" b="1" dirty="0" smtClean="0">
                <a:solidFill>
                  <a:srgbClr val="FFFFEF"/>
                </a:solidFill>
                <a:latin typeface="Arial" charset="0"/>
                <a:ea typeface="宋体" charset="-122"/>
              </a:rPr>
              <a:t>C</a:t>
            </a:r>
            <a:r>
              <a:rPr kumimoji="1" lang="zh-CN" altLang="en-US" sz="1800" b="1" dirty="0" smtClean="0">
                <a:solidFill>
                  <a:srgbClr val="FFFFEF"/>
                </a:solidFill>
                <a:latin typeface="Arial" charset="0"/>
                <a:ea typeface="宋体" charset="-122"/>
              </a:rPr>
              <a:t>为假。</a:t>
            </a:r>
          </a:p>
          <a:p>
            <a:pPr eaLnBrk="1" hangingPunct="1">
              <a:lnSpc>
                <a:spcPct val="140000"/>
              </a:lnSpc>
            </a:pPr>
            <a:r>
              <a:rPr kumimoji="1" lang="zh-CN" altLang="en-US" sz="1800" b="1" dirty="0" smtClean="0">
                <a:solidFill>
                  <a:srgbClr val="FFFFEF"/>
                </a:solidFill>
                <a:latin typeface="Arial" charset="0"/>
                <a:ea typeface="宋体" charset="-122"/>
              </a:rPr>
              <a:t> 由上“已知”，推理 ：</a:t>
            </a:r>
            <a:r>
              <a:rPr kumimoji="1" lang="en-US" altLang="zh-CN" sz="1800" b="1" dirty="0" smtClean="0">
                <a:solidFill>
                  <a:srgbClr val="FFFFEF"/>
                </a:solidFill>
                <a:latin typeface="Arial" charset="0"/>
                <a:ea typeface="宋体" charset="-122"/>
              </a:rPr>
              <a:t>A</a:t>
            </a:r>
            <a:r>
              <a:rPr kumimoji="1" lang="zh-CN" altLang="en-US" sz="1800" b="1" dirty="0" smtClean="0">
                <a:solidFill>
                  <a:srgbClr val="FFFFEF"/>
                </a:solidFill>
                <a:latin typeface="Arial" charset="0"/>
                <a:ea typeface="宋体" charset="-122"/>
              </a:rPr>
              <a:t>为真。</a:t>
            </a:r>
          </a:p>
        </p:txBody>
      </p:sp>
      <p:sp>
        <p:nvSpPr>
          <p:cNvPr id="17413"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(1) </a:t>
            </a:r>
            <a:r>
              <a:rPr kumimoji="1" lang="zh-CN" altLang="en-US" sz="2000" b="1" dirty="0">
                <a:solidFill>
                  <a:srgbClr val="2D2DB9"/>
                </a:solidFill>
                <a:latin typeface="Arial" charset="0"/>
                <a:ea typeface="华文中宋" pitchFamily="2" charset="-122"/>
              </a:rPr>
              <a:t>什么是逻辑</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7572">
                                            <p:txEl>
                                              <p:pRg st="0" end="0"/>
                                            </p:txEl>
                                          </p:spTgt>
                                        </p:tgtEl>
                                        <p:attrNameLst>
                                          <p:attrName>style.visibility</p:attrName>
                                        </p:attrNameLst>
                                      </p:cBhvr>
                                      <p:to>
                                        <p:strVal val="visible"/>
                                      </p:to>
                                    </p:set>
                                    <p:anim calcmode="lin" valueType="num">
                                      <p:cBhvr additive="base">
                                        <p:cTn id="7" dur="500" fill="hold"/>
                                        <p:tgtEl>
                                          <p:spTgt spid="15175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75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17572">
                                            <p:txEl>
                                              <p:pRg st="1" end="1"/>
                                            </p:txEl>
                                          </p:spTgt>
                                        </p:tgtEl>
                                        <p:attrNameLst>
                                          <p:attrName>style.visibility</p:attrName>
                                        </p:attrNameLst>
                                      </p:cBhvr>
                                      <p:to>
                                        <p:strVal val="visible"/>
                                      </p:to>
                                    </p:set>
                                    <p:anim calcmode="lin" valueType="num">
                                      <p:cBhvr additive="base">
                                        <p:cTn id="13" dur="500" fill="hold"/>
                                        <p:tgtEl>
                                          <p:spTgt spid="15175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1757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17570"/>
                                        </p:tgtEl>
                                        <p:attrNameLst>
                                          <p:attrName>style.visibility</p:attrName>
                                        </p:attrNameLst>
                                      </p:cBhvr>
                                      <p:to>
                                        <p:strVal val="visible"/>
                                      </p:to>
                                    </p:set>
                                    <p:anim calcmode="lin" valueType="num">
                                      <p:cBhvr additive="base">
                                        <p:cTn id="17" dur="500" fill="hold"/>
                                        <p:tgtEl>
                                          <p:spTgt spid="1517570"/>
                                        </p:tgtEl>
                                        <p:attrNameLst>
                                          <p:attrName>ppt_x</p:attrName>
                                        </p:attrNameLst>
                                      </p:cBhvr>
                                      <p:tavLst>
                                        <p:tav tm="0">
                                          <p:val>
                                            <p:strVal val="#ppt_x"/>
                                          </p:val>
                                        </p:tav>
                                        <p:tav tm="100000">
                                          <p:val>
                                            <p:strVal val="#ppt_x"/>
                                          </p:val>
                                        </p:tav>
                                      </p:tavLst>
                                    </p:anim>
                                    <p:anim calcmode="lin" valueType="num">
                                      <p:cBhvr additive="base">
                                        <p:cTn id="18" dur="500" fill="hold"/>
                                        <p:tgtEl>
                                          <p:spTgt spid="15175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17572">
                                            <p:txEl>
                                              <p:pRg st="2" end="2"/>
                                            </p:txEl>
                                          </p:spTgt>
                                        </p:tgtEl>
                                        <p:attrNameLst>
                                          <p:attrName>style.visibility</p:attrName>
                                        </p:attrNameLst>
                                      </p:cBhvr>
                                      <p:to>
                                        <p:strVal val="visible"/>
                                      </p:to>
                                    </p:set>
                                    <p:anim calcmode="lin" valueType="num">
                                      <p:cBhvr additive="base">
                                        <p:cTn id="23" dur="500" fill="hold"/>
                                        <p:tgtEl>
                                          <p:spTgt spid="151757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17572">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17572">
                                            <p:txEl>
                                              <p:pRg st="3" end="3"/>
                                            </p:txEl>
                                          </p:spTgt>
                                        </p:tgtEl>
                                        <p:attrNameLst>
                                          <p:attrName>style.visibility</p:attrName>
                                        </p:attrNameLst>
                                      </p:cBhvr>
                                      <p:to>
                                        <p:strVal val="visible"/>
                                      </p:to>
                                    </p:set>
                                    <p:anim calcmode="lin" valueType="num">
                                      <p:cBhvr additive="base">
                                        <p:cTn id="27" dur="500" fill="hold"/>
                                        <p:tgtEl>
                                          <p:spTgt spid="151757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17572">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17572">
                                            <p:txEl>
                                              <p:pRg st="4" end="4"/>
                                            </p:txEl>
                                          </p:spTgt>
                                        </p:tgtEl>
                                        <p:attrNameLst>
                                          <p:attrName>style.visibility</p:attrName>
                                        </p:attrNameLst>
                                      </p:cBhvr>
                                      <p:to>
                                        <p:strVal val="visible"/>
                                      </p:to>
                                    </p:set>
                                    <p:anim calcmode="lin" valueType="num">
                                      <p:cBhvr additive="base">
                                        <p:cTn id="31" dur="500" fill="hold"/>
                                        <p:tgtEl>
                                          <p:spTgt spid="151757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175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17572">
                                            <p:txEl>
                                              <p:pRg st="5" end="5"/>
                                            </p:txEl>
                                          </p:spTgt>
                                        </p:tgtEl>
                                        <p:attrNameLst>
                                          <p:attrName>style.visibility</p:attrName>
                                        </p:attrNameLst>
                                      </p:cBhvr>
                                      <p:to>
                                        <p:strVal val="visible"/>
                                      </p:to>
                                    </p:set>
                                    <p:anim calcmode="lin" valueType="num">
                                      <p:cBhvr additive="base">
                                        <p:cTn id="37" dur="500" fill="hold"/>
                                        <p:tgtEl>
                                          <p:spTgt spid="151757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1757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17572">
                                            <p:txEl>
                                              <p:pRg st="6" end="6"/>
                                            </p:txEl>
                                          </p:spTgt>
                                        </p:tgtEl>
                                        <p:attrNameLst>
                                          <p:attrName>style.visibility</p:attrName>
                                        </p:attrNameLst>
                                      </p:cBhvr>
                                      <p:to>
                                        <p:strVal val="visible"/>
                                      </p:to>
                                    </p:set>
                                    <p:anim calcmode="lin" valueType="num">
                                      <p:cBhvr additive="base">
                                        <p:cTn id="43" dur="500" fill="hold"/>
                                        <p:tgtEl>
                                          <p:spTgt spid="151757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1757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17572">
                                            <p:txEl>
                                              <p:pRg st="7" end="7"/>
                                            </p:txEl>
                                          </p:spTgt>
                                        </p:tgtEl>
                                        <p:attrNameLst>
                                          <p:attrName>style.visibility</p:attrName>
                                        </p:attrNameLst>
                                      </p:cBhvr>
                                      <p:to>
                                        <p:strVal val="visible"/>
                                      </p:to>
                                    </p:set>
                                    <p:anim calcmode="lin" valueType="num">
                                      <p:cBhvr additive="base">
                                        <p:cTn id="47" dur="500" fill="hold"/>
                                        <p:tgtEl>
                                          <p:spTgt spid="1517572">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17572">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17572">
                                            <p:txEl>
                                              <p:pRg st="8" end="8"/>
                                            </p:txEl>
                                          </p:spTgt>
                                        </p:tgtEl>
                                        <p:attrNameLst>
                                          <p:attrName>style.visibility</p:attrName>
                                        </p:attrNameLst>
                                      </p:cBhvr>
                                      <p:to>
                                        <p:strVal val="visible"/>
                                      </p:to>
                                    </p:set>
                                    <p:anim calcmode="lin" valueType="num">
                                      <p:cBhvr additive="base">
                                        <p:cTn id="51" dur="500" fill="hold"/>
                                        <p:tgtEl>
                                          <p:spTgt spid="1517572">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1757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17572">
                                            <p:txEl>
                                              <p:pRg st="9" end="9"/>
                                            </p:txEl>
                                          </p:spTgt>
                                        </p:tgtEl>
                                        <p:attrNameLst>
                                          <p:attrName>style.visibility</p:attrName>
                                        </p:attrNameLst>
                                      </p:cBhvr>
                                      <p:to>
                                        <p:strVal val="visible"/>
                                      </p:to>
                                    </p:set>
                                    <p:anim calcmode="lin" valueType="num">
                                      <p:cBhvr additive="base">
                                        <p:cTn id="57" dur="500" fill="hold"/>
                                        <p:tgtEl>
                                          <p:spTgt spid="1517572">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51757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7570" grpId="0" animBg="1"/>
      <p:bldP spid="1517572" grpId="0" build="allAtOnce"/>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32425" y="4281488"/>
            <a:ext cx="1797050" cy="1625600"/>
            <a:chOff x="2640" y="720"/>
            <a:chExt cx="1452" cy="1248"/>
          </a:xfrm>
        </p:grpSpPr>
        <p:grpSp>
          <p:nvGrpSpPr>
            <p:cNvPr id="3" name="Group 3"/>
            <p:cNvGrpSpPr>
              <a:grpSpLocks/>
            </p:cNvGrpSpPr>
            <p:nvPr/>
          </p:nvGrpSpPr>
          <p:grpSpPr bwMode="auto">
            <a:xfrm rot="4638690">
              <a:off x="3305" y="775"/>
              <a:ext cx="352" cy="241"/>
              <a:chOff x="4034" y="2080"/>
              <a:chExt cx="862" cy="452"/>
            </a:xfrm>
          </p:grpSpPr>
          <p:grpSp>
            <p:nvGrpSpPr>
              <p:cNvPr id="4" name="Group 4"/>
              <p:cNvGrpSpPr>
                <a:grpSpLocks/>
              </p:cNvGrpSpPr>
              <p:nvPr/>
            </p:nvGrpSpPr>
            <p:grpSpPr bwMode="auto">
              <a:xfrm>
                <a:off x="4034" y="2080"/>
                <a:ext cx="326" cy="452"/>
                <a:chOff x="4034" y="2080"/>
                <a:chExt cx="326" cy="452"/>
              </a:xfrm>
            </p:grpSpPr>
            <p:sp>
              <p:nvSpPr>
                <p:cNvPr id="18534" name="Oval 5"/>
                <p:cNvSpPr>
                  <a:spLocks noChangeArrowheads="1"/>
                </p:cNvSpPr>
                <p:nvPr/>
              </p:nvSpPr>
              <p:spPr bwMode="auto">
                <a:xfrm>
                  <a:off x="4034" y="2107"/>
                  <a:ext cx="326" cy="425"/>
                </a:xfrm>
                <a:prstGeom prst="ellipse">
                  <a:avLst/>
                </a:pr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5" name="Oval 6"/>
                <p:cNvSpPr>
                  <a:spLocks noChangeArrowheads="1"/>
                </p:cNvSpPr>
                <p:nvPr/>
              </p:nvSpPr>
              <p:spPr bwMode="auto">
                <a:xfrm>
                  <a:off x="4034" y="2080"/>
                  <a:ext cx="326" cy="424"/>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6" name="Oval 7"/>
                <p:cNvSpPr>
                  <a:spLocks noChangeArrowheads="1"/>
                </p:cNvSpPr>
                <p:nvPr/>
              </p:nvSpPr>
              <p:spPr bwMode="auto">
                <a:xfrm>
                  <a:off x="4048" y="2098"/>
                  <a:ext cx="298" cy="404"/>
                </a:xfrm>
                <a:prstGeom prst="ellipse">
                  <a:avLst/>
                </a:pr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5" name="Group 8"/>
                <p:cNvGrpSpPr>
                  <a:grpSpLocks/>
                </p:cNvGrpSpPr>
                <p:nvPr/>
              </p:nvGrpSpPr>
              <p:grpSpPr bwMode="auto">
                <a:xfrm>
                  <a:off x="4063" y="2243"/>
                  <a:ext cx="77" cy="118"/>
                  <a:chOff x="4063" y="2243"/>
                  <a:chExt cx="77" cy="118"/>
                </a:xfrm>
              </p:grpSpPr>
              <p:sp>
                <p:nvSpPr>
                  <p:cNvPr id="18538" name="Oval 9"/>
                  <p:cNvSpPr>
                    <a:spLocks noChangeArrowheads="1"/>
                  </p:cNvSpPr>
                  <p:nvPr/>
                </p:nvSpPr>
                <p:spPr bwMode="auto">
                  <a:xfrm>
                    <a:off x="4063" y="2243"/>
                    <a:ext cx="77" cy="118"/>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9" name="Oval 10"/>
                  <p:cNvSpPr>
                    <a:spLocks noChangeArrowheads="1"/>
                  </p:cNvSpPr>
                  <p:nvPr/>
                </p:nvSpPr>
                <p:spPr bwMode="auto">
                  <a:xfrm>
                    <a:off x="4071" y="2269"/>
                    <a:ext cx="61" cy="92"/>
                  </a:xfrm>
                  <a:prstGeom prst="ellipse">
                    <a:avLst/>
                  </a:prstGeom>
                  <a:solidFill>
                    <a:srgbClr val="60606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6" name="Group 11"/>
              <p:cNvGrpSpPr>
                <a:grpSpLocks/>
              </p:cNvGrpSpPr>
              <p:nvPr/>
            </p:nvGrpSpPr>
            <p:grpSpPr bwMode="auto">
              <a:xfrm>
                <a:off x="4334" y="2220"/>
                <a:ext cx="562" cy="172"/>
                <a:chOff x="4334" y="2220"/>
                <a:chExt cx="562" cy="172"/>
              </a:xfrm>
            </p:grpSpPr>
            <p:sp>
              <p:nvSpPr>
                <p:cNvPr id="18529" name="Freeform 12"/>
                <p:cNvSpPr>
                  <a:spLocks/>
                </p:cNvSpPr>
                <p:nvPr/>
              </p:nvSpPr>
              <p:spPr bwMode="auto">
                <a:xfrm>
                  <a:off x="4334" y="2243"/>
                  <a:ext cx="562" cy="149"/>
                </a:xfrm>
                <a:custGeom>
                  <a:avLst/>
                  <a:gdLst>
                    <a:gd name="T0" fmla="*/ 0 w 1124"/>
                    <a:gd name="T1" fmla="*/ 0 h 297"/>
                    <a:gd name="T2" fmla="*/ 141 w 1124"/>
                    <a:gd name="T3" fmla="*/ 13 h 297"/>
                    <a:gd name="T4" fmla="*/ 141 w 1124"/>
                    <a:gd name="T5" fmla="*/ 19 h 297"/>
                    <a:gd name="T6" fmla="*/ 132 w 1124"/>
                    <a:gd name="T7" fmla="*/ 38 h 297"/>
                    <a:gd name="T8" fmla="*/ 112 w 1124"/>
                    <a:gd name="T9" fmla="*/ 38 h 297"/>
                    <a:gd name="T10" fmla="*/ 112 w 1124"/>
                    <a:gd name="T11" fmla="*/ 28 h 297"/>
                    <a:gd name="T12" fmla="*/ 103 w 1124"/>
                    <a:gd name="T13" fmla="*/ 28 h 297"/>
                    <a:gd name="T14" fmla="*/ 103 w 1124"/>
                    <a:gd name="T15" fmla="*/ 38 h 297"/>
                    <a:gd name="T16" fmla="*/ 93 w 1124"/>
                    <a:gd name="T17" fmla="*/ 38 h 297"/>
                    <a:gd name="T18" fmla="*/ 93 w 1124"/>
                    <a:gd name="T19" fmla="*/ 28 h 297"/>
                    <a:gd name="T20" fmla="*/ 75 w 1124"/>
                    <a:gd name="T21" fmla="*/ 28 h 297"/>
                    <a:gd name="T22" fmla="*/ 75 w 1124"/>
                    <a:gd name="T23" fmla="*/ 38 h 297"/>
                    <a:gd name="T24" fmla="*/ 66 w 1124"/>
                    <a:gd name="T25" fmla="*/ 38 h 297"/>
                    <a:gd name="T26" fmla="*/ 56 w 1124"/>
                    <a:gd name="T27" fmla="*/ 28 h 297"/>
                    <a:gd name="T28" fmla="*/ 46 w 1124"/>
                    <a:gd name="T29" fmla="*/ 38 h 297"/>
                    <a:gd name="T30" fmla="*/ 37 w 1124"/>
                    <a:gd name="T31" fmla="*/ 28 h 297"/>
                    <a:gd name="T32" fmla="*/ 37 w 1124"/>
                    <a:gd name="T33" fmla="*/ 38 h 297"/>
                    <a:gd name="T34" fmla="*/ 28 w 1124"/>
                    <a:gd name="T35" fmla="*/ 38 h 297"/>
                    <a:gd name="T36" fmla="*/ 28 w 1124"/>
                    <a:gd name="T37" fmla="*/ 28 h 297"/>
                    <a:gd name="T38" fmla="*/ 18 w 1124"/>
                    <a:gd name="T39" fmla="*/ 28 h 297"/>
                    <a:gd name="T40" fmla="*/ 9 w 1124"/>
                    <a:gd name="T41" fmla="*/ 38 h 297"/>
                    <a:gd name="T42" fmla="*/ 0 w 1124"/>
                    <a:gd name="T43" fmla="*/ 38 h 297"/>
                    <a:gd name="T44" fmla="*/ 0 w 1124"/>
                    <a:gd name="T45" fmla="*/ 0 h 2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7"/>
                    <a:gd name="T71" fmla="*/ 1124 w 1124"/>
                    <a:gd name="T72" fmla="*/ 297 h 2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7">
                      <a:moveTo>
                        <a:pt x="0" y="0"/>
                      </a:moveTo>
                      <a:lnTo>
                        <a:pt x="1124" y="99"/>
                      </a:lnTo>
                      <a:lnTo>
                        <a:pt x="1124" y="149"/>
                      </a:lnTo>
                      <a:lnTo>
                        <a:pt x="1050" y="297"/>
                      </a:lnTo>
                      <a:lnTo>
                        <a:pt x="900" y="297"/>
                      </a:lnTo>
                      <a:lnTo>
                        <a:pt x="900" y="224"/>
                      </a:lnTo>
                      <a:lnTo>
                        <a:pt x="824" y="224"/>
                      </a:lnTo>
                      <a:lnTo>
                        <a:pt x="824" y="297"/>
                      </a:lnTo>
                      <a:lnTo>
                        <a:pt x="751" y="297"/>
                      </a:lnTo>
                      <a:lnTo>
                        <a:pt x="751" y="224"/>
                      </a:lnTo>
                      <a:lnTo>
                        <a:pt x="600" y="224"/>
                      </a:lnTo>
                      <a:lnTo>
                        <a:pt x="600" y="297"/>
                      </a:lnTo>
                      <a:lnTo>
                        <a:pt x="525" y="297"/>
                      </a:lnTo>
                      <a:lnTo>
                        <a:pt x="450" y="224"/>
                      </a:lnTo>
                      <a:lnTo>
                        <a:pt x="375" y="297"/>
                      </a:lnTo>
                      <a:lnTo>
                        <a:pt x="299" y="224"/>
                      </a:lnTo>
                      <a:lnTo>
                        <a:pt x="299" y="297"/>
                      </a:lnTo>
                      <a:lnTo>
                        <a:pt x="224" y="297"/>
                      </a:lnTo>
                      <a:lnTo>
                        <a:pt x="224" y="224"/>
                      </a:lnTo>
                      <a:lnTo>
                        <a:pt x="150" y="224"/>
                      </a:lnTo>
                      <a:lnTo>
                        <a:pt x="74" y="297"/>
                      </a:lnTo>
                      <a:lnTo>
                        <a:pt x="0" y="297"/>
                      </a:lnTo>
                      <a:lnTo>
                        <a:pt x="0" y="0"/>
                      </a:lnTo>
                      <a:close/>
                    </a:path>
                  </a:pathLst>
                </a:cu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0" name="Freeform 13"/>
                <p:cNvSpPr>
                  <a:spLocks/>
                </p:cNvSpPr>
                <p:nvPr/>
              </p:nvSpPr>
              <p:spPr bwMode="auto">
                <a:xfrm>
                  <a:off x="4334" y="2220"/>
                  <a:ext cx="562" cy="148"/>
                </a:xfrm>
                <a:custGeom>
                  <a:avLst/>
                  <a:gdLst>
                    <a:gd name="T0" fmla="*/ 0 w 1124"/>
                    <a:gd name="T1" fmla="*/ 0 h 296"/>
                    <a:gd name="T2" fmla="*/ 132 w 1124"/>
                    <a:gd name="T3" fmla="*/ 0 h 296"/>
                    <a:gd name="T4" fmla="*/ 141 w 1124"/>
                    <a:gd name="T5" fmla="*/ 19 h 296"/>
                    <a:gd name="T6" fmla="*/ 132 w 1124"/>
                    <a:gd name="T7" fmla="*/ 37 h 296"/>
                    <a:gd name="T8" fmla="*/ 112 w 1124"/>
                    <a:gd name="T9" fmla="*/ 37 h 296"/>
                    <a:gd name="T10" fmla="*/ 112 w 1124"/>
                    <a:gd name="T11" fmla="*/ 27 h 296"/>
                    <a:gd name="T12" fmla="*/ 103 w 1124"/>
                    <a:gd name="T13" fmla="*/ 27 h 296"/>
                    <a:gd name="T14" fmla="*/ 103 w 1124"/>
                    <a:gd name="T15" fmla="*/ 37 h 296"/>
                    <a:gd name="T16" fmla="*/ 93 w 1124"/>
                    <a:gd name="T17" fmla="*/ 37 h 296"/>
                    <a:gd name="T18" fmla="*/ 93 w 1124"/>
                    <a:gd name="T19" fmla="*/ 27 h 296"/>
                    <a:gd name="T20" fmla="*/ 75 w 1124"/>
                    <a:gd name="T21" fmla="*/ 27 h 296"/>
                    <a:gd name="T22" fmla="*/ 75 w 1124"/>
                    <a:gd name="T23" fmla="*/ 37 h 296"/>
                    <a:gd name="T24" fmla="*/ 66 w 1124"/>
                    <a:gd name="T25" fmla="*/ 37 h 296"/>
                    <a:gd name="T26" fmla="*/ 56 w 1124"/>
                    <a:gd name="T27" fmla="*/ 27 h 296"/>
                    <a:gd name="T28" fmla="*/ 46 w 1124"/>
                    <a:gd name="T29" fmla="*/ 37 h 296"/>
                    <a:gd name="T30" fmla="*/ 37 w 1124"/>
                    <a:gd name="T31" fmla="*/ 27 h 296"/>
                    <a:gd name="T32" fmla="*/ 37 w 1124"/>
                    <a:gd name="T33" fmla="*/ 37 h 296"/>
                    <a:gd name="T34" fmla="*/ 28 w 1124"/>
                    <a:gd name="T35" fmla="*/ 37 h 296"/>
                    <a:gd name="T36" fmla="*/ 28 w 1124"/>
                    <a:gd name="T37" fmla="*/ 27 h 296"/>
                    <a:gd name="T38" fmla="*/ 18 w 1124"/>
                    <a:gd name="T39" fmla="*/ 27 h 296"/>
                    <a:gd name="T40" fmla="*/ 9 w 1124"/>
                    <a:gd name="T41" fmla="*/ 37 h 296"/>
                    <a:gd name="T42" fmla="*/ 0 w 1124"/>
                    <a:gd name="T43" fmla="*/ 37 h 296"/>
                    <a:gd name="T44" fmla="*/ 0 w 1124"/>
                    <a:gd name="T45" fmla="*/ 0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6"/>
                    <a:gd name="T71" fmla="*/ 1124 w 1124"/>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6">
                      <a:moveTo>
                        <a:pt x="0" y="0"/>
                      </a:moveTo>
                      <a:lnTo>
                        <a:pt x="1050" y="0"/>
                      </a:lnTo>
                      <a:lnTo>
                        <a:pt x="1124" y="147"/>
                      </a:lnTo>
                      <a:lnTo>
                        <a:pt x="1050" y="296"/>
                      </a:lnTo>
                      <a:lnTo>
                        <a:pt x="900" y="296"/>
                      </a:lnTo>
                      <a:lnTo>
                        <a:pt x="900" y="222"/>
                      </a:lnTo>
                      <a:lnTo>
                        <a:pt x="824" y="222"/>
                      </a:lnTo>
                      <a:lnTo>
                        <a:pt x="824" y="296"/>
                      </a:lnTo>
                      <a:lnTo>
                        <a:pt x="751" y="296"/>
                      </a:lnTo>
                      <a:lnTo>
                        <a:pt x="751" y="222"/>
                      </a:lnTo>
                      <a:lnTo>
                        <a:pt x="600" y="222"/>
                      </a:lnTo>
                      <a:lnTo>
                        <a:pt x="600" y="296"/>
                      </a:lnTo>
                      <a:lnTo>
                        <a:pt x="525" y="296"/>
                      </a:lnTo>
                      <a:lnTo>
                        <a:pt x="450" y="222"/>
                      </a:lnTo>
                      <a:lnTo>
                        <a:pt x="375" y="296"/>
                      </a:lnTo>
                      <a:lnTo>
                        <a:pt x="299" y="222"/>
                      </a:lnTo>
                      <a:lnTo>
                        <a:pt x="299" y="296"/>
                      </a:lnTo>
                      <a:lnTo>
                        <a:pt x="224" y="296"/>
                      </a:lnTo>
                      <a:lnTo>
                        <a:pt x="224" y="222"/>
                      </a:lnTo>
                      <a:lnTo>
                        <a:pt x="150" y="222"/>
                      </a:lnTo>
                      <a:lnTo>
                        <a:pt x="74" y="296"/>
                      </a:lnTo>
                      <a:lnTo>
                        <a:pt x="0" y="296"/>
                      </a:lnTo>
                      <a:lnTo>
                        <a:pt x="0" y="0"/>
                      </a:lnTo>
                      <a:close/>
                    </a:path>
                  </a:pathLst>
                </a:cu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1" name="Freeform 14"/>
                <p:cNvSpPr>
                  <a:spLocks/>
                </p:cNvSpPr>
                <p:nvPr/>
              </p:nvSpPr>
              <p:spPr bwMode="auto">
                <a:xfrm>
                  <a:off x="4382" y="2256"/>
                  <a:ext cx="514" cy="38"/>
                </a:xfrm>
                <a:custGeom>
                  <a:avLst/>
                  <a:gdLst>
                    <a:gd name="T0" fmla="*/ 0 w 1029"/>
                    <a:gd name="T1" fmla="*/ 0 h 75"/>
                    <a:gd name="T2" fmla="*/ 124 w 1029"/>
                    <a:gd name="T3" fmla="*/ 0 h 75"/>
                    <a:gd name="T4" fmla="*/ 128 w 1029"/>
                    <a:gd name="T5" fmla="*/ 10 h 75"/>
                    <a:gd name="T6" fmla="*/ 0 w 1029"/>
                    <a:gd name="T7" fmla="*/ 10 h 75"/>
                    <a:gd name="T8" fmla="*/ 0 w 1029"/>
                    <a:gd name="T9" fmla="*/ 0 h 75"/>
                    <a:gd name="T10" fmla="*/ 0 60000 65536"/>
                    <a:gd name="T11" fmla="*/ 0 60000 65536"/>
                    <a:gd name="T12" fmla="*/ 0 60000 65536"/>
                    <a:gd name="T13" fmla="*/ 0 60000 65536"/>
                    <a:gd name="T14" fmla="*/ 0 60000 65536"/>
                    <a:gd name="T15" fmla="*/ 0 w 1029"/>
                    <a:gd name="T16" fmla="*/ 0 h 75"/>
                    <a:gd name="T17" fmla="*/ 1029 w 1029"/>
                    <a:gd name="T18" fmla="*/ 75 h 75"/>
                  </a:gdLst>
                  <a:ahLst/>
                  <a:cxnLst>
                    <a:cxn ang="T10">
                      <a:pos x="T0" y="T1"/>
                    </a:cxn>
                    <a:cxn ang="T11">
                      <a:pos x="T2" y="T3"/>
                    </a:cxn>
                    <a:cxn ang="T12">
                      <a:pos x="T4" y="T5"/>
                    </a:cxn>
                    <a:cxn ang="T13">
                      <a:pos x="T6" y="T7"/>
                    </a:cxn>
                    <a:cxn ang="T14">
                      <a:pos x="T8" y="T9"/>
                    </a:cxn>
                  </a:cxnLst>
                  <a:rect l="T15" t="T16" r="T17" b="T18"/>
                  <a:pathLst>
                    <a:path w="1029" h="75">
                      <a:moveTo>
                        <a:pt x="0" y="0"/>
                      </a:moveTo>
                      <a:lnTo>
                        <a:pt x="994" y="0"/>
                      </a:lnTo>
                      <a:lnTo>
                        <a:pt x="1029" y="75"/>
                      </a:lnTo>
                      <a:lnTo>
                        <a:pt x="0" y="75"/>
                      </a:lnTo>
                      <a:lnTo>
                        <a:pt x="0" y="0"/>
                      </a:lnTo>
                      <a:close/>
                    </a:path>
                  </a:pathLst>
                </a:custGeom>
                <a:solidFill>
                  <a:srgbClr val="808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2" name="Rectangle 15"/>
                <p:cNvSpPr>
                  <a:spLocks noChangeArrowheads="1"/>
                </p:cNvSpPr>
                <p:nvPr/>
              </p:nvSpPr>
              <p:spPr bwMode="auto">
                <a:xfrm>
                  <a:off x="4390" y="2319"/>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33" name="Rectangle 16"/>
                <p:cNvSpPr>
                  <a:spLocks noChangeArrowheads="1"/>
                </p:cNvSpPr>
                <p:nvPr/>
              </p:nvSpPr>
              <p:spPr bwMode="auto">
                <a:xfrm>
                  <a:off x="4373" y="2227"/>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7" name="Group 17"/>
            <p:cNvGrpSpPr>
              <a:grpSpLocks/>
            </p:cNvGrpSpPr>
            <p:nvPr/>
          </p:nvGrpSpPr>
          <p:grpSpPr bwMode="auto">
            <a:xfrm>
              <a:off x="2640" y="816"/>
              <a:ext cx="1452" cy="1152"/>
              <a:chOff x="2196" y="1200"/>
              <a:chExt cx="2748" cy="1200"/>
            </a:xfrm>
          </p:grpSpPr>
          <p:sp>
            <p:nvSpPr>
              <p:cNvPr id="18509" name="AutoShape 18"/>
              <p:cNvSpPr>
                <a:spLocks noChangeArrowheads="1"/>
              </p:cNvSpPr>
              <p:nvPr/>
            </p:nvSpPr>
            <p:spPr bwMode="auto">
              <a:xfrm flipV="1">
                <a:off x="2196" y="1248"/>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8510" name="AutoShape 19"/>
              <p:cNvSpPr>
                <a:spLocks noChangeArrowheads="1"/>
              </p:cNvSpPr>
              <p:nvPr/>
            </p:nvSpPr>
            <p:spPr bwMode="auto">
              <a:xfrm flipV="1">
                <a:off x="4032" y="1200"/>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8511" name="Freeform 20"/>
              <p:cNvSpPr>
                <a:spLocks/>
              </p:cNvSpPr>
              <p:nvPr/>
            </p:nvSpPr>
            <p:spPr bwMode="auto">
              <a:xfrm>
                <a:off x="2838" y="1541"/>
                <a:ext cx="837" cy="694"/>
              </a:xfrm>
              <a:custGeom>
                <a:avLst/>
                <a:gdLst>
                  <a:gd name="T0" fmla="*/ 654 w 837"/>
                  <a:gd name="T1" fmla="*/ 540 h 694"/>
                  <a:gd name="T2" fmla="*/ 587 w 837"/>
                  <a:gd name="T3" fmla="*/ 600 h 694"/>
                  <a:gd name="T4" fmla="*/ 523 w 837"/>
                  <a:gd name="T5" fmla="*/ 646 h 694"/>
                  <a:gd name="T6" fmla="*/ 468 w 837"/>
                  <a:gd name="T7" fmla="*/ 680 h 694"/>
                  <a:gd name="T8" fmla="*/ 426 w 837"/>
                  <a:gd name="T9" fmla="*/ 694 h 694"/>
                  <a:gd name="T10" fmla="*/ 388 w 837"/>
                  <a:gd name="T11" fmla="*/ 689 h 694"/>
                  <a:gd name="T12" fmla="*/ 305 w 837"/>
                  <a:gd name="T13" fmla="*/ 642 h 694"/>
                  <a:gd name="T14" fmla="*/ 181 w 837"/>
                  <a:gd name="T15" fmla="*/ 540 h 694"/>
                  <a:gd name="T16" fmla="*/ 66 w 837"/>
                  <a:gd name="T17" fmla="*/ 400 h 694"/>
                  <a:gd name="T18" fmla="*/ 4 w 837"/>
                  <a:gd name="T19" fmla="*/ 231 h 694"/>
                  <a:gd name="T20" fmla="*/ 7 w 837"/>
                  <a:gd name="T21" fmla="*/ 132 h 694"/>
                  <a:gd name="T22" fmla="*/ 39 w 837"/>
                  <a:gd name="T23" fmla="*/ 70 h 694"/>
                  <a:gd name="T24" fmla="*/ 98 w 837"/>
                  <a:gd name="T25" fmla="*/ 23 h 694"/>
                  <a:gd name="T26" fmla="*/ 185 w 837"/>
                  <a:gd name="T27" fmla="*/ 1 h 694"/>
                  <a:gd name="T28" fmla="*/ 284 w 837"/>
                  <a:gd name="T29" fmla="*/ 17 h 694"/>
                  <a:gd name="T30" fmla="*/ 355 w 837"/>
                  <a:gd name="T31" fmla="*/ 76 h 694"/>
                  <a:gd name="T32" fmla="*/ 399 w 837"/>
                  <a:gd name="T33" fmla="*/ 143 h 694"/>
                  <a:gd name="T34" fmla="*/ 418 w 837"/>
                  <a:gd name="T35" fmla="*/ 184 h 694"/>
                  <a:gd name="T36" fmla="*/ 425 w 837"/>
                  <a:gd name="T37" fmla="*/ 169 h 694"/>
                  <a:gd name="T38" fmla="*/ 457 w 837"/>
                  <a:gd name="T39" fmla="*/ 110 h 694"/>
                  <a:gd name="T40" fmla="*/ 515 w 837"/>
                  <a:gd name="T41" fmla="*/ 43 h 694"/>
                  <a:gd name="T42" fmla="*/ 600 w 837"/>
                  <a:gd name="T43" fmla="*/ 2 h 694"/>
                  <a:gd name="T44" fmla="*/ 701 w 837"/>
                  <a:gd name="T45" fmla="*/ 8 h 694"/>
                  <a:gd name="T46" fmla="*/ 773 w 837"/>
                  <a:gd name="T47" fmla="*/ 44 h 694"/>
                  <a:gd name="T48" fmla="*/ 817 w 837"/>
                  <a:gd name="T49" fmla="*/ 99 h 694"/>
                  <a:gd name="T50" fmla="*/ 835 w 837"/>
                  <a:gd name="T51" fmla="*/ 168 h 694"/>
                  <a:gd name="T52" fmla="*/ 828 w 837"/>
                  <a:gd name="T53" fmla="*/ 264 h 694"/>
                  <a:gd name="T54" fmla="*/ 789 w 837"/>
                  <a:gd name="T55" fmla="*/ 315 h 694"/>
                  <a:gd name="T56" fmla="*/ 759 w 837"/>
                  <a:gd name="T57" fmla="*/ 285 h 694"/>
                  <a:gd name="T58" fmla="*/ 774 w 837"/>
                  <a:gd name="T59" fmla="*/ 212 h 694"/>
                  <a:gd name="T60" fmla="*/ 752 w 837"/>
                  <a:gd name="T61" fmla="*/ 117 h 694"/>
                  <a:gd name="T62" fmla="*/ 663 w 837"/>
                  <a:gd name="T63" fmla="*/ 66 h 694"/>
                  <a:gd name="T64" fmla="*/ 551 w 837"/>
                  <a:gd name="T65" fmla="*/ 97 h 694"/>
                  <a:gd name="T66" fmla="*/ 469 w 837"/>
                  <a:gd name="T67" fmla="*/ 202 h 694"/>
                  <a:gd name="T68" fmla="*/ 429 w 837"/>
                  <a:gd name="T69" fmla="*/ 252 h 694"/>
                  <a:gd name="T70" fmla="*/ 392 w 837"/>
                  <a:gd name="T71" fmla="*/ 241 h 694"/>
                  <a:gd name="T72" fmla="*/ 333 w 837"/>
                  <a:gd name="T73" fmla="*/ 144 h 694"/>
                  <a:gd name="T74" fmla="*/ 238 w 837"/>
                  <a:gd name="T75" fmla="*/ 67 h 694"/>
                  <a:gd name="T76" fmla="*/ 120 w 837"/>
                  <a:gd name="T77" fmla="*/ 83 h 694"/>
                  <a:gd name="T78" fmla="*/ 65 w 837"/>
                  <a:gd name="T79" fmla="*/ 164 h 694"/>
                  <a:gd name="T80" fmla="*/ 85 w 837"/>
                  <a:gd name="T81" fmla="*/ 302 h 694"/>
                  <a:gd name="T82" fmla="*/ 167 w 837"/>
                  <a:gd name="T83" fmla="*/ 438 h 694"/>
                  <a:gd name="T84" fmla="*/ 274 w 837"/>
                  <a:gd name="T85" fmla="*/ 550 h 694"/>
                  <a:gd name="T86" fmla="*/ 370 w 837"/>
                  <a:gd name="T87" fmla="*/ 621 h 694"/>
                  <a:gd name="T88" fmla="*/ 409 w 837"/>
                  <a:gd name="T89" fmla="*/ 637 h 694"/>
                  <a:gd name="T90" fmla="*/ 442 w 837"/>
                  <a:gd name="T91" fmla="*/ 634 h 694"/>
                  <a:gd name="T92" fmla="*/ 479 w 837"/>
                  <a:gd name="T93" fmla="*/ 613 h 694"/>
                  <a:gd name="T94" fmla="*/ 529 w 837"/>
                  <a:gd name="T95" fmla="*/ 577 h 694"/>
                  <a:gd name="T96" fmla="*/ 586 w 837"/>
                  <a:gd name="T97" fmla="*/ 529 h 694"/>
                  <a:gd name="T98" fmla="*/ 643 w 837"/>
                  <a:gd name="T99" fmla="*/ 470 h 694"/>
                  <a:gd name="T100" fmla="*/ 696 w 837"/>
                  <a:gd name="T101" fmla="*/ 437 h 694"/>
                  <a:gd name="T102" fmla="*/ 717 w 837"/>
                  <a:gd name="T103" fmla="*/ 471 h 6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7"/>
                  <a:gd name="T157" fmla="*/ 0 h 694"/>
                  <a:gd name="T158" fmla="*/ 837 w 837"/>
                  <a:gd name="T159" fmla="*/ 694 h 6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7" h="694">
                    <a:moveTo>
                      <a:pt x="704" y="488"/>
                    </a:moveTo>
                    <a:lnTo>
                      <a:pt x="688" y="507"/>
                    </a:lnTo>
                    <a:lnTo>
                      <a:pt x="671" y="524"/>
                    </a:lnTo>
                    <a:lnTo>
                      <a:pt x="654" y="540"/>
                    </a:lnTo>
                    <a:lnTo>
                      <a:pt x="638" y="556"/>
                    </a:lnTo>
                    <a:lnTo>
                      <a:pt x="621" y="572"/>
                    </a:lnTo>
                    <a:lnTo>
                      <a:pt x="604" y="585"/>
                    </a:lnTo>
                    <a:lnTo>
                      <a:pt x="587" y="600"/>
                    </a:lnTo>
                    <a:lnTo>
                      <a:pt x="570" y="612"/>
                    </a:lnTo>
                    <a:lnTo>
                      <a:pt x="554" y="624"/>
                    </a:lnTo>
                    <a:lnTo>
                      <a:pt x="538" y="635"/>
                    </a:lnTo>
                    <a:lnTo>
                      <a:pt x="523" y="646"/>
                    </a:lnTo>
                    <a:lnTo>
                      <a:pt x="508" y="656"/>
                    </a:lnTo>
                    <a:lnTo>
                      <a:pt x="494" y="665"/>
                    </a:lnTo>
                    <a:lnTo>
                      <a:pt x="480" y="672"/>
                    </a:lnTo>
                    <a:lnTo>
                      <a:pt x="468" y="680"/>
                    </a:lnTo>
                    <a:lnTo>
                      <a:pt x="457" y="686"/>
                    </a:lnTo>
                    <a:lnTo>
                      <a:pt x="447" y="689"/>
                    </a:lnTo>
                    <a:lnTo>
                      <a:pt x="437" y="692"/>
                    </a:lnTo>
                    <a:lnTo>
                      <a:pt x="426" y="694"/>
                    </a:lnTo>
                    <a:lnTo>
                      <a:pt x="417" y="694"/>
                    </a:lnTo>
                    <a:lnTo>
                      <a:pt x="407" y="693"/>
                    </a:lnTo>
                    <a:lnTo>
                      <a:pt x="397" y="692"/>
                    </a:lnTo>
                    <a:lnTo>
                      <a:pt x="388" y="689"/>
                    </a:lnTo>
                    <a:lnTo>
                      <a:pt x="381" y="686"/>
                    </a:lnTo>
                    <a:lnTo>
                      <a:pt x="359" y="675"/>
                    </a:lnTo>
                    <a:lnTo>
                      <a:pt x="333" y="659"/>
                    </a:lnTo>
                    <a:lnTo>
                      <a:pt x="305" y="642"/>
                    </a:lnTo>
                    <a:lnTo>
                      <a:pt x="276" y="620"/>
                    </a:lnTo>
                    <a:lnTo>
                      <a:pt x="244" y="596"/>
                    </a:lnTo>
                    <a:lnTo>
                      <a:pt x="212" y="569"/>
                    </a:lnTo>
                    <a:lnTo>
                      <a:pt x="181" y="540"/>
                    </a:lnTo>
                    <a:lnTo>
                      <a:pt x="150" y="508"/>
                    </a:lnTo>
                    <a:lnTo>
                      <a:pt x="120" y="475"/>
                    </a:lnTo>
                    <a:lnTo>
                      <a:pt x="92" y="438"/>
                    </a:lnTo>
                    <a:lnTo>
                      <a:pt x="66" y="400"/>
                    </a:lnTo>
                    <a:lnTo>
                      <a:pt x="44" y="360"/>
                    </a:lnTo>
                    <a:lnTo>
                      <a:pt x="26" y="319"/>
                    </a:lnTo>
                    <a:lnTo>
                      <a:pt x="12" y="275"/>
                    </a:lnTo>
                    <a:lnTo>
                      <a:pt x="4" y="231"/>
                    </a:lnTo>
                    <a:lnTo>
                      <a:pt x="0" y="186"/>
                    </a:lnTo>
                    <a:lnTo>
                      <a:pt x="1" y="168"/>
                    </a:lnTo>
                    <a:lnTo>
                      <a:pt x="4" y="149"/>
                    </a:lnTo>
                    <a:lnTo>
                      <a:pt x="7" y="132"/>
                    </a:lnTo>
                    <a:lnTo>
                      <a:pt x="12" y="115"/>
                    </a:lnTo>
                    <a:lnTo>
                      <a:pt x="20" y="99"/>
                    </a:lnTo>
                    <a:lnTo>
                      <a:pt x="28" y="84"/>
                    </a:lnTo>
                    <a:lnTo>
                      <a:pt x="39" y="70"/>
                    </a:lnTo>
                    <a:lnTo>
                      <a:pt x="52" y="56"/>
                    </a:lnTo>
                    <a:lnTo>
                      <a:pt x="65" y="44"/>
                    </a:lnTo>
                    <a:lnTo>
                      <a:pt x="81" y="33"/>
                    </a:lnTo>
                    <a:lnTo>
                      <a:pt x="98" y="23"/>
                    </a:lnTo>
                    <a:lnTo>
                      <a:pt x="116" y="15"/>
                    </a:lnTo>
                    <a:lnTo>
                      <a:pt x="137" y="8"/>
                    </a:lnTo>
                    <a:lnTo>
                      <a:pt x="161" y="4"/>
                    </a:lnTo>
                    <a:lnTo>
                      <a:pt x="185" y="1"/>
                    </a:lnTo>
                    <a:lnTo>
                      <a:pt x="211" y="0"/>
                    </a:lnTo>
                    <a:lnTo>
                      <a:pt x="237" y="2"/>
                    </a:lnTo>
                    <a:lnTo>
                      <a:pt x="261" y="8"/>
                    </a:lnTo>
                    <a:lnTo>
                      <a:pt x="284" y="17"/>
                    </a:lnTo>
                    <a:lnTo>
                      <a:pt x="304" y="29"/>
                    </a:lnTo>
                    <a:lnTo>
                      <a:pt x="323" y="43"/>
                    </a:lnTo>
                    <a:lnTo>
                      <a:pt x="341" y="59"/>
                    </a:lnTo>
                    <a:lnTo>
                      <a:pt x="355" y="76"/>
                    </a:lnTo>
                    <a:lnTo>
                      <a:pt x="369" y="93"/>
                    </a:lnTo>
                    <a:lnTo>
                      <a:pt x="381" y="110"/>
                    </a:lnTo>
                    <a:lnTo>
                      <a:pt x="391" y="127"/>
                    </a:lnTo>
                    <a:lnTo>
                      <a:pt x="399" y="143"/>
                    </a:lnTo>
                    <a:lnTo>
                      <a:pt x="407" y="157"/>
                    </a:lnTo>
                    <a:lnTo>
                      <a:pt x="412" y="169"/>
                    </a:lnTo>
                    <a:lnTo>
                      <a:pt x="417" y="177"/>
                    </a:lnTo>
                    <a:lnTo>
                      <a:pt x="418" y="184"/>
                    </a:lnTo>
                    <a:lnTo>
                      <a:pt x="419" y="186"/>
                    </a:lnTo>
                    <a:lnTo>
                      <a:pt x="420" y="184"/>
                    </a:lnTo>
                    <a:lnTo>
                      <a:pt x="421" y="177"/>
                    </a:lnTo>
                    <a:lnTo>
                      <a:pt x="425" y="169"/>
                    </a:lnTo>
                    <a:lnTo>
                      <a:pt x="431" y="157"/>
                    </a:lnTo>
                    <a:lnTo>
                      <a:pt x="437" y="143"/>
                    </a:lnTo>
                    <a:lnTo>
                      <a:pt x="446" y="127"/>
                    </a:lnTo>
                    <a:lnTo>
                      <a:pt x="457" y="110"/>
                    </a:lnTo>
                    <a:lnTo>
                      <a:pt x="468" y="93"/>
                    </a:lnTo>
                    <a:lnTo>
                      <a:pt x="481" y="76"/>
                    </a:lnTo>
                    <a:lnTo>
                      <a:pt x="497" y="59"/>
                    </a:lnTo>
                    <a:lnTo>
                      <a:pt x="515" y="43"/>
                    </a:lnTo>
                    <a:lnTo>
                      <a:pt x="533" y="29"/>
                    </a:lnTo>
                    <a:lnTo>
                      <a:pt x="554" y="17"/>
                    </a:lnTo>
                    <a:lnTo>
                      <a:pt x="577" y="8"/>
                    </a:lnTo>
                    <a:lnTo>
                      <a:pt x="600" y="2"/>
                    </a:lnTo>
                    <a:lnTo>
                      <a:pt x="627" y="0"/>
                    </a:lnTo>
                    <a:lnTo>
                      <a:pt x="653" y="1"/>
                    </a:lnTo>
                    <a:lnTo>
                      <a:pt x="677" y="4"/>
                    </a:lnTo>
                    <a:lnTo>
                      <a:pt x="701" y="8"/>
                    </a:lnTo>
                    <a:lnTo>
                      <a:pt x="722" y="15"/>
                    </a:lnTo>
                    <a:lnTo>
                      <a:pt x="740" y="23"/>
                    </a:lnTo>
                    <a:lnTo>
                      <a:pt x="757" y="33"/>
                    </a:lnTo>
                    <a:lnTo>
                      <a:pt x="773" y="44"/>
                    </a:lnTo>
                    <a:lnTo>
                      <a:pt x="786" y="56"/>
                    </a:lnTo>
                    <a:lnTo>
                      <a:pt x="799" y="70"/>
                    </a:lnTo>
                    <a:lnTo>
                      <a:pt x="808" y="84"/>
                    </a:lnTo>
                    <a:lnTo>
                      <a:pt x="817" y="99"/>
                    </a:lnTo>
                    <a:lnTo>
                      <a:pt x="824" y="115"/>
                    </a:lnTo>
                    <a:lnTo>
                      <a:pt x="829" y="132"/>
                    </a:lnTo>
                    <a:lnTo>
                      <a:pt x="833" y="149"/>
                    </a:lnTo>
                    <a:lnTo>
                      <a:pt x="835" y="168"/>
                    </a:lnTo>
                    <a:lnTo>
                      <a:pt x="837" y="186"/>
                    </a:lnTo>
                    <a:lnTo>
                      <a:pt x="835" y="213"/>
                    </a:lnTo>
                    <a:lnTo>
                      <a:pt x="833" y="239"/>
                    </a:lnTo>
                    <a:lnTo>
                      <a:pt x="828" y="264"/>
                    </a:lnTo>
                    <a:lnTo>
                      <a:pt x="821" y="290"/>
                    </a:lnTo>
                    <a:lnTo>
                      <a:pt x="812" y="305"/>
                    </a:lnTo>
                    <a:lnTo>
                      <a:pt x="801" y="312"/>
                    </a:lnTo>
                    <a:lnTo>
                      <a:pt x="789" y="315"/>
                    </a:lnTo>
                    <a:lnTo>
                      <a:pt x="778" y="313"/>
                    </a:lnTo>
                    <a:lnTo>
                      <a:pt x="768" y="307"/>
                    </a:lnTo>
                    <a:lnTo>
                      <a:pt x="761" y="297"/>
                    </a:lnTo>
                    <a:lnTo>
                      <a:pt x="759" y="285"/>
                    </a:lnTo>
                    <a:lnTo>
                      <a:pt x="763" y="271"/>
                    </a:lnTo>
                    <a:lnTo>
                      <a:pt x="769" y="252"/>
                    </a:lnTo>
                    <a:lnTo>
                      <a:pt x="773" y="233"/>
                    </a:lnTo>
                    <a:lnTo>
                      <a:pt x="774" y="212"/>
                    </a:lnTo>
                    <a:lnTo>
                      <a:pt x="774" y="192"/>
                    </a:lnTo>
                    <a:lnTo>
                      <a:pt x="772" y="164"/>
                    </a:lnTo>
                    <a:lnTo>
                      <a:pt x="764" y="139"/>
                    </a:lnTo>
                    <a:lnTo>
                      <a:pt x="752" y="117"/>
                    </a:lnTo>
                    <a:lnTo>
                      <a:pt x="736" y="98"/>
                    </a:lnTo>
                    <a:lnTo>
                      <a:pt x="715" y="83"/>
                    </a:lnTo>
                    <a:lnTo>
                      <a:pt x="691" y="72"/>
                    </a:lnTo>
                    <a:lnTo>
                      <a:pt x="663" y="66"/>
                    </a:lnTo>
                    <a:lnTo>
                      <a:pt x="630" y="64"/>
                    </a:lnTo>
                    <a:lnTo>
                      <a:pt x="603" y="67"/>
                    </a:lnTo>
                    <a:lnTo>
                      <a:pt x="577" y="79"/>
                    </a:lnTo>
                    <a:lnTo>
                      <a:pt x="551" y="97"/>
                    </a:lnTo>
                    <a:lnTo>
                      <a:pt x="528" y="119"/>
                    </a:lnTo>
                    <a:lnTo>
                      <a:pt x="507" y="144"/>
                    </a:lnTo>
                    <a:lnTo>
                      <a:pt x="488" y="173"/>
                    </a:lnTo>
                    <a:lnTo>
                      <a:pt x="469" y="202"/>
                    </a:lnTo>
                    <a:lnTo>
                      <a:pt x="455" y="230"/>
                    </a:lnTo>
                    <a:lnTo>
                      <a:pt x="447" y="241"/>
                    </a:lnTo>
                    <a:lnTo>
                      <a:pt x="437" y="248"/>
                    </a:lnTo>
                    <a:lnTo>
                      <a:pt x="429" y="252"/>
                    </a:lnTo>
                    <a:lnTo>
                      <a:pt x="419" y="253"/>
                    </a:lnTo>
                    <a:lnTo>
                      <a:pt x="409" y="252"/>
                    </a:lnTo>
                    <a:lnTo>
                      <a:pt x="401" y="248"/>
                    </a:lnTo>
                    <a:lnTo>
                      <a:pt x="392" y="241"/>
                    </a:lnTo>
                    <a:lnTo>
                      <a:pt x="385" y="230"/>
                    </a:lnTo>
                    <a:lnTo>
                      <a:pt x="370" y="202"/>
                    </a:lnTo>
                    <a:lnTo>
                      <a:pt x="353" y="173"/>
                    </a:lnTo>
                    <a:lnTo>
                      <a:pt x="333" y="144"/>
                    </a:lnTo>
                    <a:lnTo>
                      <a:pt x="311" y="119"/>
                    </a:lnTo>
                    <a:lnTo>
                      <a:pt x="288" y="97"/>
                    </a:lnTo>
                    <a:lnTo>
                      <a:pt x="263" y="79"/>
                    </a:lnTo>
                    <a:lnTo>
                      <a:pt x="238" y="67"/>
                    </a:lnTo>
                    <a:lnTo>
                      <a:pt x="211" y="64"/>
                    </a:lnTo>
                    <a:lnTo>
                      <a:pt x="176" y="66"/>
                    </a:lnTo>
                    <a:lnTo>
                      <a:pt x="146" y="72"/>
                    </a:lnTo>
                    <a:lnTo>
                      <a:pt x="120" y="83"/>
                    </a:lnTo>
                    <a:lnTo>
                      <a:pt x="99" y="98"/>
                    </a:lnTo>
                    <a:lnTo>
                      <a:pt x="83" y="117"/>
                    </a:lnTo>
                    <a:lnTo>
                      <a:pt x="72" y="139"/>
                    </a:lnTo>
                    <a:lnTo>
                      <a:pt x="65" y="164"/>
                    </a:lnTo>
                    <a:lnTo>
                      <a:pt x="63" y="192"/>
                    </a:lnTo>
                    <a:lnTo>
                      <a:pt x="65" y="229"/>
                    </a:lnTo>
                    <a:lnTo>
                      <a:pt x="74" y="266"/>
                    </a:lnTo>
                    <a:lnTo>
                      <a:pt x="85" y="302"/>
                    </a:lnTo>
                    <a:lnTo>
                      <a:pt x="102" y="338"/>
                    </a:lnTo>
                    <a:lnTo>
                      <a:pt x="120" y="372"/>
                    </a:lnTo>
                    <a:lnTo>
                      <a:pt x="142" y="406"/>
                    </a:lnTo>
                    <a:lnTo>
                      <a:pt x="167" y="438"/>
                    </a:lnTo>
                    <a:lnTo>
                      <a:pt x="192" y="469"/>
                    </a:lnTo>
                    <a:lnTo>
                      <a:pt x="219" y="498"/>
                    </a:lnTo>
                    <a:lnTo>
                      <a:pt x="248" y="525"/>
                    </a:lnTo>
                    <a:lnTo>
                      <a:pt x="274" y="550"/>
                    </a:lnTo>
                    <a:lnTo>
                      <a:pt x="300" y="572"/>
                    </a:lnTo>
                    <a:lnTo>
                      <a:pt x="326" y="591"/>
                    </a:lnTo>
                    <a:lnTo>
                      <a:pt x="349" y="607"/>
                    </a:lnTo>
                    <a:lnTo>
                      <a:pt x="370" y="621"/>
                    </a:lnTo>
                    <a:lnTo>
                      <a:pt x="388" y="631"/>
                    </a:lnTo>
                    <a:lnTo>
                      <a:pt x="395" y="633"/>
                    </a:lnTo>
                    <a:lnTo>
                      <a:pt x="402" y="635"/>
                    </a:lnTo>
                    <a:lnTo>
                      <a:pt x="409" y="637"/>
                    </a:lnTo>
                    <a:lnTo>
                      <a:pt x="418" y="637"/>
                    </a:lnTo>
                    <a:lnTo>
                      <a:pt x="425" y="637"/>
                    </a:lnTo>
                    <a:lnTo>
                      <a:pt x="434" y="635"/>
                    </a:lnTo>
                    <a:lnTo>
                      <a:pt x="442" y="634"/>
                    </a:lnTo>
                    <a:lnTo>
                      <a:pt x="450" y="631"/>
                    </a:lnTo>
                    <a:lnTo>
                      <a:pt x="458" y="626"/>
                    </a:lnTo>
                    <a:lnTo>
                      <a:pt x="468" y="620"/>
                    </a:lnTo>
                    <a:lnTo>
                      <a:pt x="479" y="613"/>
                    </a:lnTo>
                    <a:lnTo>
                      <a:pt x="491" y="605"/>
                    </a:lnTo>
                    <a:lnTo>
                      <a:pt x="504" y="596"/>
                    </a:lnTo>
                    <a:lnTo>
                      <a:pt x="516" y="588"/>
                    </a:lnTo>
                    <a:lnTo>
                      <a:pt x="529" y="577"/>
                    </a:lnTo>
                    <a:lnTo>
                      <a:pt x="543" y="566"/>
                    </a:lnTo>
                    <a:lnTo>
                      <a:pt x="557" y="555"/>
                    </a:lnTo>
                    <a:lnTo>
                      <a:pt x="571" y="542"/>
                    </a:lnTo>
                    <a:lnTo>
                      <a:pt x="586" y="529"/>
                    </a:lnTo>
                    <a:lnTo>
                      <a:pt x="600" y="515"/>
                    </a:lnTo>
                    <a:lnTo>
                      <a:pt x="615" y="501"/>
                    </a:lnTo>
                    <a:lnTo>
                      <a:pt x="628" y="486"/>
                    </a:lnTo>
                    <a:lnTo>
                      <a:pt x="643" y="470"/>
                    </a:lnTo>
                    <a:lnTo>
                      <a:pt x="657" y="454"/>
                    </a:lnTo>
                    <a:lnTo>
                      <a:pt x="669" y="443"/>
                    </a:lnTo>
                    <a:lnTo>
                      <a:pt x="682" y="438"/>
                    </a:lnTo>
                    <a:lnTo>
                      <a:pt x="696" y="437"/>
                    </a:lnTo>
                    <a:lnTo>
                      <a:pt x="708" y="440"/>
                    </a:lnTo>
                    <a:lnTo>
                      <a:pt x="717" y="447"/>
                    </a:lnTo>
                    <a:lnTo>
                      <a:pt x="719" y="457"/>
                    </a:lnTo>
                    <a:lnTo>
                      <a:pt x="717" y="471"/>
                    </a:lnTo>
                    <a:lnTo>
                      <a:pt x="704" y="488"/>
                    </a:lnTo>
                    <a:close/>
                  </a:path>
                </a:pathLst>
              </a:custGeom>
              <a:solidFill>
                <a:srgbClr val="F7B2E8"/>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12" name="Freeform 21"/>
              <p:cNvSpPr>
                <a:spLocks/>
              </p:cNvSpPr>
              <p:nvPr/>
            </p:nvSpPr>
            <p:spPr bwMode="auto">
              <a:xfrm>
                <a:off x="2843" y="1547"/>
                <a:ext cx="826" cy="682"/>
              </a:xfrm>
              <a:custGeom>
                <a:avLst/>
                <a:gdLst>
                  <a:gd name="T0" fmla="*/ 643 w 826"/>
                  <a:gd name="T1" fmla="*/ 531 h 682"/>
                  <a:gd name="T2" fmla="*/ 574 w 826"/>
                  <a:gd name="T3" fmla="*/ 591 h 682"/>
                  <a:gd name="T4" fmla="*/ 511 w 826"/>
                  <a:gd name="T5" fmla="*/ 638 h 682"/>
                  <a:gd name="T6" fmla="*/ 459 w 826"/>
                  <a:gd name="T7" fmla="*/ 670 h 682"/>
                  <a:gd name="T8" fmla="*/ 421 w 826"/>
                  <a:gd name="T9" fmla="*/ 682 h 682"/>
                  <a:gd name="T10" fmla="*/ 386 w 826"/>
                  <a:gd name="T11" fmla="*/ 677 h 682"/>
                  <a:gd name="T12" fmla="*/ 298 w 826"/>
                  <a:gd name="T13" fmla="*/ 627 h 682"/>
                  <a:gd name="T14" fmla="*/ 173 w 826"/>
                  <a:gd name="T15" fmla="*/ 524 h 682"/>
                  <a:gd name="T16" fmla="*/ 62 w 826"/>
                  <a:gd name="T17" fmla="*/ 387 h 682"/>
                  <a:gd name="T18" fmla="*/ 2 w 826"/>
                  <a:gd name="T19" fmla="*/ 224 h 682"/>
                  <a:gd name="T20" fmla="*/ 7 w 826"/>
                  <a:gd name="T21" fmla="*/ 127 h 682"/>
                  <a:gd name="T22" fmla="*/ 38 w 826"/>
                  <a:gd name="T23" fmla="*/ 67 h 682"/>
                  <a:gd name="T24" fmla="*/ 97 w 826"/>
                  <a:gd name="T25" fmla="*/ 22 h 682"/>
                  <a:gd name="T26" fmla="*/ 181 w 826"/>
                  <a:gd name="T27" fmla="*/ 1 h 682"/>
                  <a:gd name="T28" fmla="*/ 277 w 826"/>
                  <a:gd name="T29" fmla="*/ 17 h 682"/>
                  <a:gd name="T30" fmla="*/ 347 w 826"/>
                  <a:gd name="T31" fmla="*/ 73 h 682"/>
                  <a:gd name="T32" fmla="*/ 390 w 826"/>
                  <a:gd name="T33" fmla="*/ 138 h 682"/>
                  <a:gd name="T34" fmla="*/ 408 w 826"/>
                  <a:gd name="T35" fmla="*/ 179 h 682"/>
                  <a:gd name="T36" fmla="*/ 416 w 826"/>
                  <a:gd name="T37" fmla="*/ 189 h 682"/>
                  <a:gd name="T38" fmla="*/ 423 w 826"/>
                  <a:gd name="T39" fmla="*/ 173 h 682"/>
                  <a:gd name="T40" fmla="*/ 447 w 826"/>
                  <a:gd name="T41" fmla="*/ 124 h 682"/>
                  <a:gd name="T42" fmla="*/ 497 w 826"/>
                  <a:gd name="T43" fmla="*/ 58 h 682"/>
                  <a:gd name="T44" fmla="*/ 573 w 826"/>
                  <a:gd name="T45" fmla="*/ 7 h 682"/>
                  <a:gd name="T46" fmla="*/ 670 w 826"/>
                  <a:gd name="T47" fmla="*/ 4 h 682"/>
                  <a:gd name="T48" fmla="*/ 747 w 826"/>
                  <a:gd name="T49" fmla="*/ 31 h 682"/>
                  <a:gd name="T50" fmla="*/ 797 w 826"/>
                  <a:gd name="T51" fmla="*/ 81 h 682"/>
                  <a:gd name="T52" fmla="*/ 822 w 826"/>
                  <a:gd name="T53" fmla="*/ 145 h 682"/>
                  <a:gd name="T54" fmla="*/ 822 w 826"/>
                  <a:gd name="T55" fmla="*/ 236 h 682"/>
                  <a:gd name="T56" fmla="*/ 801 w 826"/>
                  <a:gd name="T57" fmla="*/ 296 h 682"/>
                  <a:gd name="T58" fmla="*/ 774 w 826"/>
                  <a:gd name="T59" fmla="*/ 302 h 682"/>
                  <a:gd name="T60" fmla="*/ 761 w 826"/>
                  <a:gd name="T61" fmla="*/ 282 h 682"/>
                  <a:gd name="T62" fmla="*/ 773 w 826"/>
                  <a:gd name="T63" fmla="*/ 225 h 682"/>
                  <a:gd name="T64" fmla="*/ 766 w 826"/>
                  <a:gd name="T65" fmla="*/ 133 h 682"/>
                  <a:gd name="T66" fmla="*/ 718 w 826"/>
                  <a:gd name="T67" fmla="*/ 75 h 682"/>
                  <a:gd name="T68" fmla="*/ 659 w 826"/>
                  <a:gd name="T69" fmla="*/ 54 h 682"/>
                  <a:gd name="T70" fmla="*/ 563 w 826"/>
                  <a:gd name="T71" fmla="*/ 71 h 682"/>
                  <a:gd name="T72" fmla="*/ 472 w 826"/>
                  <a:gd name="T73" fmla="*/ 174 h 682"/>
                  <a:gd name="T74" fmla="*/ 431 w 826"/>
                  <a:gd name="T75" fmla="*/ 238 h 682"/>
                  <a:gd name="T76" fmla="*/ 398 w 826"/>
                  <a:gd name="T77" fmla="*/ 238 h 682"/>
                  <a:gd name="T78" fmla="*/ 358 w 826"/>
                  <a:gd name="T79" fmla="*/ 174 h 682"/>
                  <a:gd name="T80" fmla="*/ 266 w 826"/>
                  <a:gd name="T81" fmla="*/ 71 h 682"/>
                  <a:gd name="T82" fmla="*/ 141 w 826"/>
                  <a:gd name="T83" fmla="*/ 60 h 682"/>
                  <a:gd name="T84" fmla="*/ 62 w 826"/>
                  <a:gd name="T85" fmla="*/ 129 h 682"/>
                  <a:gd name="T86" fmla="*/ 62 w 826"/>
                  <a:gd name="T87" fmla="*/ 260 h 682"/>
                  <a:gd name="T88" fmla="*/ 132 w 826"/>
                  <a:gd name="T89" fmla="*/ 402 h 682"/>
                  <a:gd name="T90" fmla="*/ 238 w 826"/>
                  <a:gd name="T91" fmla="*/ 522 h 682"/>
                  <a:gd name="T92" fmla="*/ 341 w 826"/>
                  <a:gd name="T93" fmla="*/ 606 h 682"/>
                  <a:gd name="T94" fmla="*/ 394 w 826"/>
                  <a:gd name="T95" fmla="*/ 634 h 682"/>
                  <a:gd name="T96" fmla="*/ 430 w 826"/>
                  <a:gd name="T97" fmla="*/ 636 h 682"/>
                  <a:gd name="T98" fmla="*/ 465 w 826"/>
                  <a:gd name="T99" fmla="*/ 620 h 682"/>
                  <a:gd name="T100" fmla="*/ 511 w 826"/>
                  <a:gd name="T101" fmla="*/ 588 h 682"/>
                  <a:gd name="T102" fmla="*/ 567 w 826"/>
                  <a:gd name="T103" fmla="*/ 542 h 682"/>
                  <a:gd name="T104" fmla="*/ 627 w 826"/>
                  <a:gd name="T105" fmla="*/ 485 h 682"/>
                  <a:gd name="T106" fmla="*/ 665 w 826"/>
                  <a:gd name="T107" fmla="*/ 443 h 682"/>
                  <a:gd name="T108" fmla="*/ 686 w 826"/>
                  <a:gd name="T109" fmla="*/ 436 h 682"/>
                  <a:gd name="T110" fmla="*/ 703 w 826"/>
                  <a:gd name="T111" fmla="*/ 440 h 682"/>
                  <a:gd name="T112" fmla="*/ 707 w 826"/>
                  <a:gd name="T113" fmla="*/ 460 h 6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6"/>
                  <a:gd name="T172" fmla="*/ 0 h 682"/>
                  <a:gd name="T173" fmla="*/ 826 w 826"/>
                  <a:gd name="T174" fmla="*/ 682 h 6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6" h="682">
                    <a:moveTo>
                      <a:pt x="694" y="479"/>
                    </a:moveTo>
                    <a:lnTo>
                      <a:pt x="677" y="497"/>
                    </a:lnTo>
                    <a:lnTo>
                      <a:pt x="660" y="516"/>
                    </a:lnTo>
                    <a:lnTo>
                      <a:pt x="643" y="531"/>
                    </a:lnTo>
                    <a:lnTo>
                      <a:pt x="626" y="549"/>
                    </a:lnTo>
                    <a:lnTo>
                      <a:pt x="609" y="563"/>
                    </a:lnTo>
                    <a:lnTo>
                      <a:pt x="592" y="578"/>
                    </a:lnTo>
                    <a:lnTo>
                      <a:pt x="574" y="591"/>
                    </a:lnTo>
                    <a:lnTo>
                      <a:pt x="557" y="605"/>
                    </a:lnTo>
                    <a:lnTo>
                      <a:pt x="541" y="617"/>
                    </a:lnTo>
                    <a:lnTo>
                      <a:pt x="525" y="628"/>
                    </a:lnTo>
                    <a:lnTo>
                      <a:pt x="511" y="638"/>
                    </a:lnTo>
                    <a:lnTo>
                      <a:pt x="496" y="648"/>
                    </a:lnTo>
                    <a:lnTo>
                      <a:pt x="483" y="655"/>
                    </a:lnTo>
                    <a:lnTo>
                      <a:pt x="470" y="662"/>
                    </a:lnTo>
                    <a:lnTo>
                      <a:pt x="459" y="670"/>
                    </a:lnTo>
                    <a:lnTo>
                      <a:pt x="450" y="675"/>
                    </a:lnTo>
                    <a:lnTo>
                      <a:pt x="440" y="678"/>
                    </a:lnTo>
                    <a:lnTo>
                      <a:pt x="430" y="681"/>
                    </a:lnTo>
                    <a:lnTo>
                      <a:pt x="421" y="682"/>
                    </a:lnTo>
                    <a:lnTo>
                      <a:pt x="412" y="682"/>
                    </a:lnTo>
                    <a:lnTo>
                      <a:pt x="402" y="682"/>
                    </a:lnTo>
                    <a:lnTo>
                      <a:pt x="393" y="680"/>
                    </a:lnTo>
                    <a:lnTo>
                      <a:pt x="386" y="677"/>
                    </a:lnTo>
                    <a:lnTo>
                      <a:pt x="378" y="675"/>
                    </a:lnTo>
                    <a:lnTo>
                      <a:pt x="354" y="661"/>
                    </a:lnTo>
                    <a:lnTo>
                      <a:pt x="327" y="645"/>
                    </a:lnTo>
                    <a:lnTo>
                      <a:pt x="298" y="627"/>
                    </a:lnTo>
                    <a:lnTo>
                      <a:pt x="267" y="605"/>
                    </a:lnTo>
                    <a:lnTo>
                      <a:pt x="236" y="580"/>
                    </a:lnTo>
                    <a:lnTo>
                      <a:pt x="205" y="554"/>
                    </a:lnTo>
                    <a:lnTo>
                      <a:pt x="173" y="524"/>
                    </a:lnTo>
                    <a:lnTo>
                      <a:pt x="143" y="494"/>
                    </a:lnTo>
                    <a:lnTo>
                      <a:pt x="114" y="459"/>
                    </a:lnTo>
                    <a:lnTo>
                      <a:pt x="87" y="424"/>
                    </a:lnTo>
                    <a:lnTo>
                      <a:pt x="62" y="387"/>
                    </a:lnTo>
                    <a:lnTo>
                      <a:pt x="42" y="348"/>
                    </a:lnTo>
                    <a:lnTo>
                      <a:pt x="25" y="307"/>
                    </a:lnTo>
                    <a:lnTo>
                      <a:pt x="11" y="266"/>
                    </a:lnTo>
                    <a:lnTo>
                      <a:pt x="2" y="224"/>
                    </a:lnTo>
                    <a:lnTo>
                      <a:pt x="0" y="180"/>
                    </a:lnTo>
                    <a:lnTo>
                      <a:pt x="1" y="162"/>
                    </a:lnTo>
                    <a:lnTo>
                      <a:pt x="4" y="145"/>
                    </a:lnTo>
                    <a:lnTo>
                      <a:pt x="7" y="127"/>
                    </a:lnTo>
                    <a:lnTo>
                      <a:pt x="13" y="111"/>
                    </a:lnTo>
                    <a:lnTo>
                      <a:pt x="20" y="96"/>
                    </a:lnTo>
                    <a:lnTo>
                      <a:pt x="28" y="81"/>
                    </a:lnTo>
                    <a:lnTo>
                      <a:pt x="38" y="67"/>
                    </a:lnTo>
                    <a:lnTo>
                      <a:pt x="49" y="55"/>
                    </a:lnTo>
                    <a:lnTo>
                      <a:pt x="64" y="42"/>
                    </a:lnTo>
                    <a:lnTo>
                      <a:pt x="80" y="31"/>
                    </a:lnTo>
                    <a:lnTo>
                      <a:pt x="97" y="22"/>
                    </a:lnTo>
                    <a:lnTo>
                      <a:pt x="116" y="13"/>
                    </a:lnTo>
                    <a:lnTo>
                      <a:pt x="137" y="7"/>
                    </a:lnTo>
                    <a:lnTo>
                      <a:pt x="158" y="4"/>
                    </a:lnTo>
                    <a:lnTo>
                      <a:pt x="181" y="1"/>
                    </a:lnTo>
                    <a:lnTo>
                      <a:pt x="206" y="0"/>
                    </a:lnTo>
                    <a:lnTo>
                      <a:pt x="232" y="2"/>
                    </a:lnTo>
                    <a:lnTo>
                      <a:pt x="255" y="7"/>
                    </a:lnTo>
                    <a:lnTo>
                      <a:pt x="277" y="17"/>
                    </a:lnTo>
                    <a:lnTo>
                      <a:pt x="296" y="28"/>
                    </a:lnTo>
                    <a:lnTo>
                      <a:pt x="315" y="42"/>
                    </a:lnTo>
                    <a:lnTo>
                      <a:pt x="331" y="58"/>
                    </a:lnTo>
                    <a:lnTo>
                      <a:pt x="347" y="73"/>
                    </a:lnTo>
                    <a:lnTo>
                      <a:pt x="359" y="91"/>
                    </a:lnTo>
                    <a:lnTo>
                      <a:pt x="371" y="107"/>
                    </a:lnTo>
                    <a:lnTo>
                      <a:pt x="381" y="124"/>
                    </a:lnTo>
                    <a:lnTo>
                      <a:pt x="390" y="138"/>
                    </a:lnTo>
                    <a:lnTo>
                      <a:pt x="397" y="152"/>
                    </a:lnTo>
                    <a:lnTo>
                      <a:pt x="402" y="164"/>
                    </a:lnTo>
                    <a:lnTo>
                      <a:pt x="405" y="173"/>
                    </a:lnTo>
                    <a:lnTo>
                      <a:pt x="408" y="179"/>
                    </a:lnTo>
                    <a:lnTo>
                      <a:pt x="409" y="181"/>
                    </a:lnTo>
                    <a:lnTo>
                      <a:pt x="414" y="197"/>
                    </a:lnTo>
                    <a:lnTo>
                      <a:pt x="415" y="195"/>
                    </a:lnTo>
                    <a:lnTo>
                      <a:pt x="416" y="189"/>
                    </a:lnTo>
                    <a:lnTo>
                      <a:pt x="418" y="184"/>
                    </a:lnTo>
                    <a:lnTo>
                      <a:pt x="419" y="181"/>
                    </a:lnTo>
                    <a:lnTo>
                      <a:pt x="420" y="179"/>
                    </a:lnTo>
                    <a:lnTo>
                      <a:pt x="423" y="173"/>
                    </a:lnTo>
                    <a:lnTo>
                      <a:pt x="426" y="164"/>
                    </a:lnTo>
                    <a:lnTo>
                      <a:pt x="431" y="152"/>
                    </a:lnTo>
                    <a:lnTo>
                      <a:pt x="438" y="138"/>
                    </a:lnTo>
                    <a:lnTo>
                      <a:pt x="447" y="124"/>
                    </a:lnTo>
                    <a:lnTo>
                      <a:pt x="457" y="107"/>
                    </a:lnTo>
                    <a:lnTo>
                      <a:pt x="469" y="91"/>
                    </a:lnTo>
                    <a:lnTo>
                      <a:pt x="481" y="73"/>
                    </a:lnTo>
                    <a:lnTo>
                      <a:pt x="497" y="58"/>
                    </a:lnTo>
                    <a:lnTo>
                      <a:pt x="513" y="42"/>
                    </a:lnTo>
                    <a:lnTo>
                      <a:pt x="532" y="28"/>
                    </a:lnTo>
                    <a:lnTo>
                      <a:pt x="551" y="17"/>
                    </a:lnTo>
                    <a:lnTo>
                      <a:pt x="573" y="7"/>
                    </a:lnTo>
                    <a:lnTo>
                      <a:pt x="596" y="2"/>
                    </a:lnTo>
                    <a:lnTo>
                      <a:pt x="622" y="0"/>
                    </a:lnTo>
                    <a:lnTo>
                      <a:pt x="647" y="1"/>
                    </a:lnTo>
                    <a:lnTo>
                      <a:pt x="670" y="4"/>
                    </a:lnTo>
                    <a:lnTo>
                      <a:pt x="691" y="7"/>
                    </a:lnTo>
                    <a:lnTo>
                      <a:pt x="712" y="13"/>
                    </a:lnTo>
                    <a:lnTo>
                      <a:pt x="730" y="22"/>
                    </a:lnTo>
                    <a:lnTo>
                      <a:pt x="747" y="31"/>
                    </a:lnTo>
                    <a:lnTo>
                      <a:pt x="763" y="42"/>
                    </a:lnTo>
                    <a:lnTo>
                      <a:pt x="777" y="55"/>
                    </a:lnTo>
                    <a:lnTo>
                      <a:pt x="788" y="67"/>
                    </a:lnTo>
                    <a:lnTo>
                      <a:pt x="797" y="81"/>
                    </a:lnTo>
                    <a:lnTo>
                      <a:pt x="806" y="96"/>
                    </a:lnTo>
                    <a:lnTo>
                      <a:pt x="813" y="111"/>
                    </a:lnTo>
                    <a:lnTo>
                      <a:pt x="818" y="127"/>
                    </a:lnTo>
                    <a:lnTo>
                      <a:pt x="822" y="145"/>
                    </a:lnTo>
                    <a:lnTo>
                      <a:pt x="824" y="162"/>
                    </a:lnTo>
                    <a:lnTo>
                      <a:pt x="826" y="180"/>
                    </a:lnTo>
                    <a:lnTo>
                      <a:pt x="824" y="209"/>
                    </a:lnTo>
                    <a:lnTo>
                      <a:pt x="822" y="236"/>
                    </a:lnTo>
                    <a:lnTo>
                      <a:pt x="817" y="260"/>
                    </a:lnTo>
                    <a:lnTo>
                      <a:pt x="811" y="282"/>
                    </a:lnTo>
                    <a:lnTo>
                      <a:pt x="806" y="290"/>
                    </a:lnTo>
                    <a:lnTo>
                      <a:pt x="801" y="296"/>
                    </a:lnTo>
                    <a:lnTo>
                      <a:pt x="794" y="301"/>
                    </a:lnTo>
                    <a:lnTo>
                      <a:pt x="786" y="304"/>
                    </a:lnTo>
                    <a:lnTo>
                      <a:pt x="780" y="304"/>
                    </a:lnTo>
                    <a:lnTo>
                      <a:pt x="774" y="302"/>
                    </a:lnTo>
                    <a:lnTo>
                      <a:pt x="769" y="299"/>
                    </a:lnTo>
                    <a:lnTo>
                      <a:pt x="764" y="294"/>
                    </a:lnTo>
                    <a:lnTo>
                      <a:pt x="762" y="288"/>
                    </a:lnTo>
                    <a:lnTo>
                      <a:pt x="761" y="282"/>
                    </a:lnTo>
                    <a:lnTo>
                      <a:pt x="761" y="274"/>
                    </a:lnTo>
                    <a:lnTo>
                      <a:pt x="763" y="267"/>
                    </a:lnTo>
                    <a:lnTo>
                      <a:pt x="769" y="246"/>
                    </a:lnTo>
                    <a:lnTo>
                      <a:pt x="773" y="225"/>
                    </a:lnTo>
                    <a:lnTo>
                      <a:pt x="774" y="206"/>
                    </a:lnTo>
                    <a:lnTo>
                      <a:pt x="774" y="186"/>
                    </a:lnTo>
                    <a:lnTo>
                      <a:pt x="772" y="159"/>
                    </a:lnTo>
                    <a:lnTo>
                      <a:pt x="766" y="133"/>
                    </a:lnTo>
                    <a:lnTo>
                      <a:pt x="754" y="111"/>
                    </a:lnTo>
                    <a:lnTo>
                      <a:pt x="740" y="92"/>
                    </a:lnTo>
                    <a:lnTo>
                      <a:pt x="729" y="83"/>
                    </a:lnTo>
                    <a:lnTo>
                      <a:pt x="718" y="75"/>
                    </a:lnTo>
                    <a:lnTo>
                      <a:pt x="704" y="67"/>
                    </a:lnTo>
                    <a:lnTo>
                      <a:pt x="691" y="62"/>
                    </a:lnTo>
                    <a:lnTo>
                      <a:pt x="676" y="58"/>
                    </a:lnTo>
                    <a:lnTo>
                      <a:pt x="659" y="54"/>
                    </a:lnTo>
                    <a:lnTo>
                      <a:pt x="643" y="53"/>
                    </a:lnTo>
                    <a:lnTo>
                      <a:pt x="625" y="51"/>
                    </a:lnTo>
                    <a:lnTo>
                      <a:pt x="593" y="56"/>
                    </a:lnTo>
                    <a:lnTo>
                      <a:pt x="563" y="71"/>
                    </a:lnTo>
                    <a:lnTo>
                      <a:pt x="536" y="92"/>
                    </a:lnTo>
                    <a:lnTo>
                      <a:pt x="512" y="118"/>
                    </a:lnTo>
                    <a:lnTo>
                      <a:pt x="490" y="146"/>
                    </a:lnTo>
                    <a:lnTo>
                      <a:pt x="472" y="174"/>
                    </a:lnTo>
                    <a:lnTo>
                      <a:pt x="456" y="200"/>
                    </a:lnTo>
                    <a:lnTo>
                      <a:pt x="443" y="222"/>
                    </a:lnTo>
                    <a:lnTo>
                      <a:pt x="437" y="230"/>
                    </a:lnTo>
                    <a:lnTo>
                      <a:pt x="431" y="238"/>
                    </a:lnTo>
                    <a:lnTo>
                      <a:pt x="423" y="241"/>
                    </a:lnTo>
                    <a:lnTo>
                      <a:pt x="414" y="242"/>
                    </a:lnTo>
                    <a:lnTo>
                      <a:pt x="405" y="241"/>
                    </a:lnTo>
                    <a:lnTo>
                      <a:pt x="398" y="238"/>
                    </a:lnTo>
                    <a:lnTo>
                      <a:pt x="391" y="230"/>
                    </a:lnTo>
                    <a:lnTo>
                      <a:pt x="385" y="222"/>
                    </a:lnTo>
                    <a:lnTo>
                      <a:pt x="374" y="200"/>
                    </a:lnTo>
                    <a:lnTo>
                      <a:pt x="358" y="174"/>
                    </a:lnTo>
                    <a:lnTo>
                      <a:pt x="339" y="146"/>
                    </a:lnTo>
                    <a:lnTo>
                      <a:pt x="317" y="118"/>
                    </a:lnTo>
                    <a:lnTo>
                      <a:pt x="293" y="92"/>
                    </a:lnTo>
                    <a:lnTo>
                      <a:pt x="266" y="71"/>
                    </a:lnTo>
                    <a:lnTo>
                      <a:pt x="238" y="56"/>
                    </a:lnTo>
                    <a:lnTo>
                      <a:pt x="206" y="51"/>
                    </a:lnTo>
                    <a:lnTo>
                      <a:pt x="171" y="54"/>
                    </a:lnTo>
                    <a:lnTo>
                      <a:pt x="141" y="60"/>
                    </a:lnTo>
                    <a:lnTo>
                      <a:pt x="114" y="71"/>
                    </a:lnTo>
                    <a:lnTo>
                      <a:pt x="93" y="87"/>
                    </a:lnTo>
                    <a:lnTo>
                      <a:pt x="75" y="105"/>
                    </a:lnTo>
                    <a:lnTo>
                      <a:pt x="62" y="129"/>
                    </a:lnTo>
                    <a:lnTo>
                      <a:pt x="55" y="156"/>
                    </a:lnTo>
                    <a:lnTo>
                      <a:pt x="53" y="186"/>
                    </a:lnTo>
                    <a:lnTo>
                      <a:pt x="55" y="223"/>
                    </a:lnTo>
                    <a:lnTo>
                      <a:pt x="62" y="260"/>
                    </a:lnTo>
                    <a:lnTo>
                      <a:pt x="75" y="296"/>
                    </a:lnTo>
                    <a:lnTo>
                      <a:pt x="91" y="332"/>
                    </a:lnTo>
                    <a:lnTo>
                      <a:pt x="110" y="367"/>
                    </a:lnTo>
                    <a:lnTo>
                      <a:pt x="132" y="402"/>
                    </a:lnTo>
                    <a:lnTo>
                      <a:pt x="157" y="434"/>
                    </a:lnTo>
                    <a:lnTo>
                      <a:pt x="183" y="465"/>
                    </a:lnTo>
                    <a:lnTo>
                      <a:pt x="209" y="495"/>
                    </a:lnTo>
                    <a:lnTo>
                      <a:pt x="238" y="522"/>
                    </a:lnTo>
                    <a:lnTo>
                      <a:pt x="265" y="547"/>
                    </a:lnTo>
                    <a:lnTo>
                      <a:pt x="292" y="569"/>
                    </a:lnTo>
                    <a:lnTo>
                      <a:pt x="317" y="589"/>
                    </a:lnTo>
                    <a:lnTo>
                      <a:pt x="341" y="606"/>
                    </a:lnTo>
                    <a:lnTo>
                      <a:pt x="363" y="620"/>
                    </a:lnTo>
                    <a:lnTo>
                      <a:pt x="381" y="629"/>
                    </a:lnTo>
                    <a:lnTo>
                      <a:pt x="387" y="632"/>
                    </a:lnTo>
                    <a:lnTo>
                      <a:pt x="394" y="634"/>
                    </a:lnTo>
                    <a:lnTo>
                      <a:pt x="403" y="636"/>
                    </a:lnTo>
                    <a:lnTo>
                      <a:pt x="412" y="637"/>
                    </a:lnTo>
                    <a:lnTo>
                      <a:pt x="420" y="637"/>
                    </a:lnTo>
                    <a:lnTo>
                      <a:pt x="430" y="636"/>
                    </a:lnTo>
                    <a:lnTo>
                      <a:pt x="438" y="633"/>
                    </a:lnTo>
                    <a:lnTo>
                      <a:pt x="447" y="629"/>
                    </a:lnTo>
                    <a:lnTo>
                      <a:pt x="456" y="625"/>
                    </a:lnTo>
                    <a:lnTo>
                      <a:pt x="465" y="620"/>
                    </a:lnTo>
                    <a:lnTo>
                      <a:pt x="475" y="612"/>
                    </a:lnTo>
                    <a:lnTo>
                      <a:pt x="486" y="605"/>
                    </a:lnTo>
                    <a:lnTo>
                      <a:pt x="499" y="596"/>
                    </a:lnTo>
                    <a:lnTo>
                      <a:pt x="511" y="588"/>
                    </a:lnTo>
                    <a:lnTo>
                      <a:pt x="524" y="577"/>
                    </a:lnTo>
                    <a:lnTo>
                      <a:pt x="539" y="566"/>
                    </a:lnTo>
                    <a:lnTo>
                      <a:pt x="552" y="555"/>
                    </a:lnTo>
                    <a:lnTo>
                      <a:pt x="567" y="542"/>
                    </a:lnTo>
                    <a:lnTo>
                      <a:pt x="582" y="529"/>
                    </a:lnTo>
                    <a:lnTo>
                      <a:pt x="596" y="514"/>
                    </a:lnTo>
                    <a:lnTo>
                      <a:pt x="612" y="500"/>
                    </a:lnTo>
                    <a:lnTo>
                      <a:pt x="627" y="485"/>
                    </a:lnTo>
                    <a:lnTo>
                      <a:pt x="642" y="469"/>
                    </a:lnTo>
                    <a:lnTo>
                      <a:pt x="657" y="452"/>
                    </a:lnTo>
                    <a:lnTo>
                      <a:pt x="661" y="447"/>
                    </a:lnTo>
                    <a:lnTo>
                      <a:pt x="665" y="443"/>
                    </a:lnTo>
                    <a:lnTo>
                      <a:pt x="670" y="441"/>
                    </a:lnTo>
                    <a:lnTo>
                      <a:pt x="676" y="438"/>
                    </a:lnTo>
                    <a:lnTo>
                      <a:pt x="681" y="437"/>
                    </a:lnTo>
                    <a:lnTo>
                      <a:pt x="686" y="436"/>
                    </a:lnTo>
                    <a:lnTo>
                      <a:pt x="690" y="436"/>
                    </a:lnTo>
                    <a:lnTo>
                      <a:pt x="694" y="436"/>
                    </a:lnTo>
                    <a:lnTo>
                      <a:pt x="699" y="437"/>
                    </a:lnTo>
                    <a:lnTo>
                      <a:pt x="703" y="440"/>
                    </a:lnTo>
                    <a:lnTo>
                      <a:pt x="707" y="443"/>
                    </a:lnTo>
                    <a:lnTo>
                      <a:pt x="708" y="447"/>
                    </a:lnTo>
                    <a:lnTo>
                      <a:pt x="709" y="453"/>
                    </a:lnTo>
                    <a:lnTo>
                      <a:pt x="707" y="460"/>
                    </a:lnTo>
                    <a:lnTo>
                      <a:pt x="702" y="470"/>
                    </a:lnTo>
                    <a:lnTo>
                      <a:pt x="694" y="479"/>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13" name="Freeform 22"/>
              <p:cNvSpPr>
                <a:spLocks/>
              </p:cNvSpPr>
              <p:nvPr/>
            </p:nvSpPr>
            <p:spPr bwMode="auto">
              <a:xfrm>
                <a:off x="2832" y="1536"/>
                <a:ext cx="848" cy="704"/>
              </a:xfrm>
              <a:custGeom>
                <a:avLst/>
                <a:gdLst>
                  <a:gd name="T0" fmla="*/ 615 w 848"/>
                  <a:gd name="T1" fmla="*/ 503 h 704"/>
                  <a:gd name="T2" fmla="*/ 557 w 848"/>
                  <a:gd name="T3" fmla="*/ 557 h 704"/>
                  <a:gd name="T4" fmla="*/ 505 w 848"/>
                  <a:gd name="T5" fmla="*/ 599 h 704"/>
                  <a:gd name="T6" fmla="*/ 462 w 848"/>
                  <a:gd name="T7" fmla="*/ 626 h 704"/>
                  <a:gd name="T8" fmla="*/ 431 w 848"/>
                  <a:gd name="T9" fmla="*/ 636 h 704"/>
                  <a:gd name="T10" fmla="*/ 403 w 848"/>
                  <a:gd name="T11" fmla="*/ 633 h 704"/>
                  <a:gd name="T12" fmla="*/ 334 w 848"/>
                  <a:gd name="T13" fmla="*/ 590 h 704"/>
                  <a:gd name="T14" fmla="*/ 229 w 848"/>
                  <a:gd name="T15" fmla="*/ 498 h 704"/>
                  <a:gd name="T16" fmla="*/ 131 w 848"/>
                  <a:gd name="T17" fmla="*/ 373 h 704"/>
                  <a:gd name="T18" fmla="*/ 77 w 848"/>
                  <a:gd name="T19" fmla="*/ 233 h 704"/>
                  <a:gd name="T20" fmla="*/ 93 w 848"/>
                  <a:gd name="T21" fmla="*/ 127 h 704"/>
                  <a:gd name="T22" fmla="*/ 140 w 848"/>
                  <a:gd name="T23" fmla="*/ 88 h 704"/>
                  <a:gd name="T24" fmla="*/ 198 w 848"/>
                  <a:gd name="T25" fmla="*/ 73 h 704"/>
                  <a:gd name="T26" fmla="*/ 299 w 848"/>
                  <a:gd name="T27" fmla="*/ 113 h 704"/>
                  <a:gd name="T28" fmla="*/ 375 w 848"/>
                  <a:gd name="T29" fmla="*/ 217 h 704"/>
                  <a:gd name="T30" fmla="*/ 398 w 848"/>
                  <a:gd name="T31" fmla="*/ 253 h 704"/>
                  <a:gd name="T32" fmla="*/ 420 w 848"/>
                  <a:gd name="T33" fmla="*/ 264 h 704"/>
                  <a:gd name="T34" fmla="*/ 442 w 848"/>
                  <a:gd name="T35" fmla="*/ 261 h 704"/>
                  <a:gd name="T36" fmla="*/ 461 w 848"/>
                  <a:gd name="T37" fmla="*/ 244 h 704"/>
                  <a:gd name="T38" fmla="*/ 508 w 848"/>
                  <a:gd name="T39" fmla="*/ 164 h 704"/>
                  <a:gd name="T40" fmla="*/ 606 w 848"/>
                  <a:gd name="T41" fmla="*/ 78 h 704"/>
                  <a:gd name="T42" fmla="*/ 683 w 848"/>
                  <a:gd name="T43" fmla="*/ 80 h 704"/>
                  <a:gd name="T44" fmla="*/ 732 w 848"/>
                  <a:gd name="T45" fmla="*/ 103 h 704"/>
                  <a:gd name="T46" fmla="*/ 773 w 848"/>
                  <a:gd name="T47" fmla="*/ 173 h 704"/>
                  <a:gd name="T48" fmla="*/ 770 w 848"/>
                  <a:gd name="T49" fmla="*/ 255 h 704"/>
                  <a:gd name="T50" fmla="*/ 762 w 848"/>
                  <a:gd name="T51" fmla="*/ 302 h 704"/>
                  <a:gd name="T52" fmla="*/ 790 w 848"/>
                  <a:gd name="T53" fmla="*/ 326 h 704"/>
                  <a:gd name="T54" fmla="*/ 826 w 848"/>
                  <a:gd name="T55" fmla="*/ 307 h 704"/>
                  <a:gd name="T56" fmla="*/ 846 w 848"/>
                  <a:gd name="T57" fmla="*/ 222 h 704"/>
                  <a:gd name="T58" fmla="*/ 840 w 848"/>
                  <a:gd name="T59" fmla="*/ 135 h 704"/>
                  <a:gd name="T60" fmla="*/ 808 w 848"/>
                  <a:gd name="T61" fmla="*/ 72 h 704"/>
                  <a:gd name="T62" fmla="*/ 747 w 848"/>
                  <a:gd name="T63" fmla="*/ 23 h 704"/>
                  <a:gd name="T64" fmla="*/ 659 w 848"/>
                  <a:gd name="T65" fmla="*/ 1 h 704"/>
                  <a:gd name="T66" fmla="*/ 559 w 848"/>
                  <a:gd name="T67" fmla="*/ 17 h 704"/>
                  <a:gd name="T68" fmla="*/ 485 w 848"/>
                  <a:gd name="T69" fmla="*/ 76 h 704"/>
                  <a:gd name="T70" fmla="*/ 440 w 848"/>
                  <a:gd name="T71" fmla="*/ 144 h 704"/>
                  <a:gd name="T72" fmla="*/ 421 w 848"/>
                  <a:gd name="T73" fmla="*/ 187 h 704"/>
                  <a:gd name="T74" fmla="*/ 426 w 848"/>
                  <a:gd name="T75" fmla="*/ 181 h 704"/>
                  <a:gd name="T76" fmla="*/ 402 w 848"/>
                  <a:gd name="T77" fmla="*/ 129 h 704"/>
                  <a:gd name="T78" fmla="*/ 349 w 848"/>
                  <a:gd name="T79" fmla="*/ 60 h 704"/>
                  <a:gd name="T80" fmla="*/ 268 w 848"/>
                  <a:gd name="T81" fmla="*/ 9 h 704"/>
                  <a:gd name="T82" fmla="*/ 162 w 848"/>
                  <a:gd name="T83" fmla="*/ 5 h 704"/>
                  <a:gd name="T84" fmla="*/ 78 w 848"/>
                  <a:gd name="T85" fmla="*/ 37 h 704"/>
                  <a:gd name="T86" fmla="*/ 27 w 848"/>
                  <a:gd name="T87" fmla="*/ 92 h 704"/>
                  <a:gd name="T88" fmla="*/ 2 w 848"/>
                  <a:gd name="T89" fmla="*/ 158 h 704"/>
                  <a:gd name="T90" fmla="*/ 11 w 848"/>
                  <a:gd name="T91" fmla="*/ 279 h 704"/>
                  <a:gd name="T92" fmla="*/ 88 w 848"/>
                  <a:gd name="T93" fmla="*/ 440 h 704"/>
                  <a:gd name="T94" fmla="*/ 208 w 848"/>
                  <a:gd name="T95" fmla="*/ 572 h 704"/>
                  <a:gd name="T96" fmla="*/ 332 w 848"/>
                  <a:gd name="T97" fmla="*/ 666 h 704"/>
                  <a:gd name="T98" fmla="*/ 402 w 848"/>
                  <a:gd name="T99" fmla="*/ 702 h 704"/>
                  <a:gd name="T100" fmla="*/ 445 w 848"/>
                  <a:gd name="T101" fmla="*/ 703 h 704"/>
                  <a:gd name="T102" fmla="*/ 487 w 848"/>
                  <a:gd name="T103" fmla="*/ 683 h 704"/>
                  <a:gd name="T104" fmla="*/ 543 w 848"/>
                  <a:gd name="T105" fmla="*/ 648 h 704"/>
                  <a:gd name="T106" fmla="*/ 610 w 848"/>
                  <a:gd name="T107" fmla="*/ 598 h 704"/>
                  <a:gd name="T108" fmla="*/ 680 w 848"/>
                  <a:gd name="T109" fmla="*/ 534 h 704"/>
                  <a:gd name="T110" fmla="*/ 730 w 848"/>
                  <a:gd name="T111" fmla="*/ 471 h 704"/>
                  <a:gd name="T112" fmla="*/ 721 w 848"/>
                  <a:gd name="T113" fmla="*/ 443 h 704"/>
                  <a:gd name="T114" fmla="*/ 693 w 848"/>
                  <a:gd name="T115" fmla="*/ 437 h 704"/>
                  <a:gd name="T116" fmla="*/ 669 w 848"/>
                  <a:gd name="T117" fmla="*/ 446 h 70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48"/>
                  <a:gd name="T178" fmla="*/ 0 h 704"/>
                  <a:gd name="T179" fmla="*/ 848 w 848"/>
                  <a:gd name="T180" fmla="*/ 704 h 70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48" h="704">
                    <a:moveTo>
                      <a:pt x="659" y="456"/>
                    </a:moveTo>
                    <a:lnTo>
                      <a:pt x="644" y="471"/>
                    </a:lnTo>
                    <a:lnTo>
                      <a:pt x="630" y="487"/>
                    </a:lnTo>
                    <a:lnTo>
                      <a:pt x="615" y="503"/>
                    </a:lnTo>
                    <a:lnTo>
                      <a:pt x="600" y="518"/>
                    </a:lnTo>
                    <a:lnTo>
                      <a:pt x="585" y="531"/>
                    </a:lnTo>
                    <a:lnTo>
                      <a:pt x="572" y="545"/>
                    </a:lnTo>
                    <a:lnTo>
                      <a:pt x="557" y="557"/>
                    </a:lnTo>
                    <a:lnTo>
                      <a:pt x="544" y="568"/>
                    </a:lnTo>
                    <a:lnTo>
                      <a:pt x="529" y="579"/>
                    </a:lnTo>
                    <a:lnTo>
                      <a:pt x="517" y="590"/>
                    </a:lnTo>
                    <a:lnTo>
                      <a:pt x="505" y="599"/>
                    </a:lnTo>
                    <a:lnTo>
                      <a:pt x="492" y="607"/>
                    </a:lnTo>
                    <a:lnTo>
                      <a:pt x="481" y="615"/>
                    </a:lnTo>
                    <a:lnTo>
                      <a:pt x="470" y="621"/>
                    </a:lnTo>
                    <a:lnTo>
                      <a:pt x="462" y="626"/>
                    </a:lnTo>
                    <a:lnTo>
                      <a:pt x="453" y="631"/>
                    </a:lnTo>
                    <a:lnTo>
                      <a:pt x="446" y="633"/>
                    </a:lnTo>
                    <a:lnTo>
                      <a:pt x="438" y="636"/>
                    </a:lnTo>
                    <a:lnTo>
                      <a:pt x="431" y="636"/>
                    </a:lnTo>
                    <a:lnTo>
                      <a:pt x="424" y="636"/>
                    </a:lnTo>
                    <a:lnTo>
                      <a:pt x="416" y="636"/>
                    </a:lnTo>
                    <a:lnTo>
                      <a:pt x="409" y="634"/>
                    </a:lnTo>
                    <a:lnTo>
                      <a:pt x="403" y="633"/>
                    </a:lnTo>
                    <a:lnTo>
                      <a:pt x="397" y="631"/>
                    </a:lnTo>
                    <a:lnTo>
                      <a:pt x="378" y="621"/>
                    </a:lnTo>
                    <a:lnTo>
                      <a:pt x="358" y="607"/>
                    </a:lnTo>
                    <a:lnTo>
                      <a:pt x="334" y="590"/>
                    </a:lnTo>
                    <a:lnTo>
                      <a:pt x="310" y="572"/>
                    </a:lnTo>
                    <a:lnTo>
                      <a:pt x="283" y="550"/>
                    </a:lnTo>
                    <a:lnTo>
                      <a:pt x="256" y="525"/>
                    </a:lnTo>
                    <a:lnTo>
                      <a:pt x="229" y="498"/>
                    </a:lnTo>
                    <a:lnTo>
                      <a:pt x="203" y="469"/>
                    </a:lnTo>
                    <a:lnTo>
                      <a:pt x="178" y="440"/>
                    </a:lnTo>
                    <a:lnTo>
                      <a:pt x="153" y="408"/>
                    </a:lnTo>
                    <a:lnTo>
                      <a:pt x="131" y="373"/>
                    </a:lnTo>
                    <a:lnTo>
                      <a:pt x="113" y="339"/>
                    </a:lnTo>
                    <a:lnTo>
                      <a:pt x="97" y="305"/>
                    </a:lnTo>
                    <a:lnTo>
                      <a:pt x="85" y="269"/>
                    </a:lnTo>
                    <a:lnTo>
                      <a:pt x="77" y="233"/>
                    </a:lnTo>
                    <a:lnTo>
                      <a:pt x="75" y="197"/>
                    </a:lnTo>
                    <a:lnTo>
                      <a:pt x="77" y="171"/>
                    </a:lnTo>
                    <a:lnTo>
                      <a:pt x="83" y="148"/>
                    </a:lnTo>
                    <a:lnTo>
                      <a:pt x="93" y="127"/>
                    </a:lnTo>
                    <a:lnTo>
                      <a:pt x="107" y="110"/>
                    </a:lnTo>
                    <a:lnTo>
                      <a:pt x="116" y="102"/>
                    </a:lnTo>
                    <a:lnTo>
                      <a:pt x="127" y="94"/>
                    </a:lnTo>
                    <a:lnTo>
                      <a:pt x="140" y="88"/>
                    </a:lnTo>
                    <a:lnTo>
                      <a:pt x="153" y="82"/>
                    </a:lnTo>
                    <a:lnTo>
                      <a:pt x="167" y="78"/>
                    </a:lnTo>
                    <a:lnTo>
                      <a:pt x="182" y="76"/>
                    </a:lnTo>
                    <a:lnTo>
                      <a:pt x="198" y="73"/>
                    </a:lnTo>
                    <a:lnTo>
                      <a:pt x="217" y="73"/>
                    </a:lnTo>
                    <a:lnTo>
                      <a:pt x="246" y="78"/>
                    </a:lnTo>
                    <a:lnTo>
                      <a:pt x="273" y="92"/>
                    </a:lnTo>
                    <a:lnTo>
                      <a:pt x="299" y="113"/>
                    </a:lnTo>
                    <a:lnTo>
                      <a:pt x="322" y="137"/>
                    </a:lnTo>
                    <a:lnTo>
                      <a:pt x="343" y="164"/>
                    </a:lnTo>
                    <a:lnTo>
                      <a:pt x="360" y="191"/>
                    </a:lnTo>
                    <a:lnTo>
                      <a:pt x="375" y="217"/>
                    </a:lnTo>
                    <a:lnTo>
                      <a:pt x="386" y="238"/>
                    </a:lnTo>
                    <a:lnTo>
                      <a:pt x="389" y="244"/>
                    </a:lnTo>
                    <a:lnTo>
                      <a:pt x="394" y="249"/>
                    </a:lnTo>
                    <a:lnTo>
                      <a:pt x="398" y="253"/>
                    </a:lnTo>
                    <a:lnTo>
                      <a:pt x="404" y="257"/>
                    </a:lnTo>
                    <a:lnTo>
                      <a:pt x="409" y="261"/>
                    </a:lnTo>
                    <a:lnTo>
                      <a:pt x="414" y="263"/>
                    </a:lnTo>
                    <a:lnTo>
                      <a:pt x="420" y="264"/>
                    </a:lnTo>
                    <a:lnTo>
                      <a:pt x="425" y="264"/>
                    </a:lnTo>
                    <a:lnTo>
                      <a:pt x="431" y="264"/>
                    </a:lnTo>
                    <a:lnTo>
                      <a:pt x="437" y="263"/>
                    </a:lnTo>
                    <a:lnTo>
                      <a:pt x="442" y="261"/>
                    </a:lnTo>
                    <a:lnTo>
                      <a:pt x="447" y="257"/>
                    </a:lnTo>
                    <a:lnTo>
                      <a:pt x="452" y="253"/>
                    </a:lnTo>
                    <a:lnTo>
                      <a:pt x="457" y="249"/>
                    </a:lnTo>
                    <a:lnTo>
                      <a:pt x="461" y="244"/>
                    </a:lnTo>
                    <a:lnTo>
                      <a:pt x="464" y="238"/>
                    </a:lnTo>
                    <a:lnTo>
                      <a:pt x="475" y="217"/>
                    </a:lnTo>
                    <a:lnTo>
                      <a:pt x="491" y="191"/>
                    </a:lnTo>
                    <a:lnTo>
                      <a:pt x="508" y="164"/>
                    </a:lnTo>
                    <a:lnTo>
                      <a:pt x="530" y="137"/>
                    </a:lnTo>
                    <a:lnTo>
                      <a:pt x="554" y="113"/>
                    </a:lnTo>
                    <a:lnTo>
                      <a:pt x="579" y="92"/>
                    </a:lnTo>
                    <a:lnTo>
                      <a:pt x="606" y="78"/>
                    </a:lnTo>
                    <a:lnTo>
                      <a:pt x="636" y="73"/>
                    </a:lnTo>
                    <a:lnTo>
                      <a:pt x="653" y="75"/>
                    </a:lnTo>
                    <a:lnTo>
                      <a:pt x="668" y="76"/>
                    </a:lnTo>
                    <a:lnTo>
                      <a:pt x="683" y="80"/>
                    </a:lnTo>
                    <a:lnTo>
                      <a:pt x="697" y="83"/>
                    </a:lnTo>
                    <a:lnTo>
                      <a:pt x="709" y="88"/>
                    </a:lnTo>
                    <a:lnTo>
                      <a:pt x="721" y="96"/>
                    </a:lnTo>
                    <a:lnTo>
                      <a:pt x="732" y="103"/>
                    </a:lnTo>
                    <a:lnTo>
                      <a:pt x="742" y="111"/>
                    </a:lnTo>
                    <a:lnTo>
                      <a:pt x="757" y="129"/>
                    </a:lnTo>
                    <a:lnTo>
                      <a:pt x="767" y="149"/>
                    </a:lnTo>
                    <a:lnTo>
                      <a:pt x="773" y="173"/>
                    </a:lnTo>
                    <a:lnTo>
                      <a:pt x="775" y="197"/>
                    </a:lnTo>
                    <a:lnTo>
                      <a:pt x="775" y="216"/>
                    </a:lnTo>
                    <a:lnTo>
                      <a:pt x="774" y="235"/>
                    </a:lnTo>
                    <a:lnTo>
                      <a:pt x="770" y="255"/>
                    </a:lnTo>
                    <a:lnTo>
                      <a:pt x="764" y="273"/>
                    </a:lnTo>
                    <a:lnTo>
                      <a:pt x="761" y="283"/>
                    </a:lnTo>
                    <a:lnTo>
                      <a:pt x="761" y="293"/>
                    </a:lnTo>
                    <a:lnTo>
                      <a:pt x="762" y="302"/>
                    </a:lnTo>
                    <a:lnTo>
                      <a:pt x="767" y="311"/>
                    </a:lnTo>
                    <a:lnTo>
                      <a:pt x="773" y="318"/>
                    </a:lnTo>
                    <a:lnTo>
                      <a:pt x="781" y="323"/>
                    </a:lnTo>
                    <a:lnTo>
                      <a:pt x="790" y="326"/>
                    </a:lnTo>
                    <a:lnTo>
                      <a:pt x="800" y="326"/>
                    </a:lnTo>
                    <a:lnTo>
                      <a:pt x="810" y="322"/>
                    </a:lnTo>
                    <a:lnTo>
                      <a:pt x="818" y="316"/>
                    </a:lnTo>
                    <a:lnTo>
                      <a:pt x="826" y="307"/>
                    </a:lnTo>
                    <a:lnTo>
                      <a:pt x="832" y="296"/>
                    </a:lnTo>
                    <a:lnTo>
                      <a:pt x="839" y="274"/>
                    </a:lnTo>
                    <a:lnTo>
                      <a:pt x="844" y="249"/>
                    </a:lnTo>
                    <a:lnTo>
                      <a:pt x="846" y="222"/>
                    </a:lnTo>
                    <a:lnTo>
                      <a:pt x="848" y="191"/>
                    </a:lnTo>
                    <a:lnTo>
                      <a:pt x="846" y="171"/>
                    </a:lnTo>
                    <a:lnTo>
                      <a:pt x="844" y="153"/>
                    </a:lnTo>
                    <a:lnTo>
                      <a:pt x="840" y="135"/>
                    </a:lnTo>
                    <a:lnTo>
                      <a:pt x="834" y="118"/>
                    </a:lnTo>
                    <a:lnTo>
                      <a:pt x="827" y="102"/>
                    </a:lnTo>
                    <a:lnTo>
                      <a:pt x="818" y="86"/>
                    </a:lnTo>
                    <a:lnTo>
                      <a:pt x="808" y="72"/>
                    </a:lnTo>
                    <a:lnTo>
                      <a:pt x="796" y="59"/>
                    </a:lnTo>
                    <a:lnTo>
                      <a:pt x="781" y="45"/>
                    </a:lnTo>
                    <a:lnTo>
                      <a:pt x="764" y="33"/>
                    </a:lnTo>
                    <a:lnTo>
                      <a:pt x="747" y="23"/>
                    </a:lnTo>
                    <a:lnTo>
                      <a:pt x="726" y="15"/>
                    </a:lnTo>
                    <a:lnTo>
                      <a:pt x="705" y="9"/>
                    </a:lnTo>
                    <a:lnTo>
                      <a:pt x="682" y="4"/>
                    </a:lnTo>
                    <a:lnTo>
                      <a:pt x="659" y="1"/>
                    </a:lnTo>
                    <a:lnTo>
                      <a:pt x="633" y="0"/>
                    </a:lnTo>
                    <a:lnTo>
                      <a:pt x="606" y="2"/>
                    </a:lnTo>
                    <a:lnTo>
                      <a:pt x="582" y="9"/>
                    </a:lnTo>
                    <a:lnTo>
                      <a:pt x="559" y="17"/>
                    </a:lnTo>
                    <a:lnTo>
                      <a:pt x="538" y="29"/>
                    </a:lnTo>
                    <a:lnTo>
                      <a:pt x="518" y="44"/>
                    </a:lnTo>
                    <a:lnTo>
                      <a:pt x="501" y="60"/>
                    </a:lnTo>
                    <a:lnTo>
                      <a:pt x="485" y="76"/>
                    </a:lnTo>
                    <a:lnTo>
                      <a:pt x="472" y="94"/>
                    </a:lnTo>
                    <a:lnTo>
                      <a:pt x="459" y="111"/>
                    </a:lnTo>
                    <a:lnTo>
                      <a:pt x="448" y="129"/>
                    </a:lnTo>
                    <a:lnTo>
                      <a:pt x="440" y="144"/>
                    </a:lnTo>
                    <a:lnTo>
                      <a:pt x="432" y="159"/>
                    </a:lnTo>
                    <a:lnTo>
                      <a:pt x="427" y="171"/>
                    </a:lnTo>
                    <a:lnTo>
                      <a:pt x="424" y="181"/>
                    </a:lnTo>
                    <a:lnTo>
                      <a:pt x="421" y="187"/>
                    </a:lnTo>
                    <a:lnTo>
                      <a:pt x="420" y="190"/>
                    </a:lnTo>
                    <a:lnTo>
                      <a:pt x="430" y="190"/>
                    </a:lnTo>
                    <a:lnTo>
                      <a:pt x="429" y="187"/>
                    </a:lnTo>
                    <a:lnTo>
                      <a:pt x="426" y="181"/>
                    </a:lnTo>
                    <a:lnTo>
                      <a:pt x="423" y="171"/>
                    </a:lnTo>
                    <a:lnTo>
                      <a:pt x="418" y="159"/>
                    </a:lnTo>
                    <a:lnTo>
                      <a:pt x="410" y="144"/>
                    </a:lnTo>
                    <a:lnTo>
                      <a:pt x="402" y="129"/>
                    </a:lnTo>
                    <a:lnTo>
                      <a:pt x="391" y="111"/>
                    </a:lnTo>
                    <a:lnTo>
                      <a:pt x="378" y="94"/>
                    </a:lnTo>
                    <a:lnTo>
                      <a:pt x="365" y="76"/>
                    </a:lnTo>
                    <a:lnTo>
                      <a:pt x="349" y="60"/>
                    </a:lnTo>
                    <a:lnTo>
                      <a:pt x="332" y="44"/>
                    </a:lnTo>
                    <a:lnTo>
                      <a:pt x="312" y="29"/>
                    </a:lnTo>
                    <a:lnTo>
                      <a:pt x="292" y="17"/>
                    </a:lnTo>
                    <a:lnTo>
                      <a:pt x="268" y="9"/>
                    </a:lnTo>
                    <a:lnTo>
                      <a:pt x="244" y="2"/>
                    </a:lnTo>
                    <a:lnTo>
                      <a:pt x="217" y="0"/>
                    </a:lnTo>
                    <a:lnTo>
                      <a:pt x="189" y="1"/>
                    </a:lnTo>
                    <a:lnTo>
                      <a:pt x="162" y="5"/>
                    </a:lnTo>
                    <a:lnTo>
                      <a:pt x="137" y="10"/>
                    </a:lnTo>
                    <a:lnTo>
                      <a:pt x="116" y="17"/>
                    </a:lnTo>
                    <a:lnTo>
                      <a:pt x="96" y="27"/>
                    </a:lnTo>
                    <a:lnTo>
                      <a:pt x="78" y="37"/>
                    </a:lnTo>
                    <a:lnTo>
                      <a:pt x="62" y="49"/>
                    </a:lnTo>
                    <a:lnTo>
                      <a:pt x="49" y="62"/>
                    </a:lnTo>
                    <a:lnTo>
                      <a:pt x="37" y="77"/>
                    </a:lnTo>
                    <a:lnTo>
                      <a:pt x="27" y="92"/>
                    </a:lnTo>
                    <a:lnTo>
                      <a:pt x="18" y="108"/>
                    </a:lnTo>
                    <a:lnTo>
                      <a:pt x="11" y="124"/>
                    </a:lnTo>
                    <a:lnTo>
                      <a:pt x="6" y="141"/>
                    </a:lnTo>
                    <a:lnTo>
                      <a:pt x="2" y="158"/>
                    </a:lnTo>
                    <a:lnTo>
                      <a:pt x="1" y="174"/>
                    </a:lnTo>
                    <a:lnTo>
                      <a:pt x="0" y="191"/>
                    </a:lnTo>
                    <a:lnTo>
                      <a:pt x="2" y="235"/>
                    </a:lnTo>
                    <a:lnTo>
                      <a:pt x="11" y="279"/>
                    </a:lnTo>
                    <a:lnTo>
                      <a:pt x="24" y="322"/>
                    </a:lnTo>
                    <a:lnTo>
                      <a:pt x="43" y="362"/>
                    </a:lnTo>
                    <a:lnTo>
                      <a:pt x="64" y="402"/>
                    </a:lnTo>
                    <a:lnTo>
                      <a:pt x="88" y="440"/>
                    </a:lnTo>
                    <a:lnTo>
                      <a:pt x="116" y="476"/>
                    </a:lnTo>
                    <a:lnTo>
                      <a:pt x="146" y="511"/>
                    </a:lnTo>
                    <a:lnTo>
                      <a:pt x="176" y="542"/>
                    </a:lnTo>
                    <a:lnTo>
                      <a:pt x="208" y="572"/>
                    </a:lnTo>
                    <a:lnTo>
                      <a:pt x="240" y="600"/>
                    </a:lnTo>
                    <a:lnTo>
                      <a:pt x="272" y="625"/>
                    </a:lnTo>
                    <a:lnTo>
                      <a:pt x="303" y="647"/>
                    </a:lnTo>
                    <a:lnTo>
                      <a:pt x="332" y="666"/>
                    </a:lnTo>
                    <a:lnTo>
                      <a:pt x="360" y="682"/>
                    </a:lnTo>
                    <a:lnTo>
                      <a:pt x="385" y="696"/>
                    </a:lnTo>
                    <a:lnTo>
                      <a:pt x="393" y="699"/>
                    </a:lnTo>
                    <a:lnTo>
                      <a:pt x="402" y="702"/>
                    </a:lnTo>
                    <a:lnTo>
                      <a:pt x="412" y="703"/>
                    </a:lnTo>
                    <a:lnTo>
                      <a:pt x="423" y="704"/>
                    </a:lnTo>
                    <a:lnTo>
                      <a:pt x="434" y="704"/>
                    </a:lnTo>
                    <a:lnTo>
                      <a:pt x="445" y="703"/>
                    </a:lnTo>
                    <a:lnTo>
                      <a:pt x="456" y="699"/>
                    </a:lnTo>
                    <a:lnTo>
                      <a:pt x="465" y="696"/>
                    </a:lnTo>
                    <a:lnTo>
                      <a:pt x="475" y="691"/>
                    </a:lnTo>
                    <a:lnTo>
                      <a:pt x="487" y="683"/>
                    </a:lnTo>
                    <a:lnTo>
                      <a:pt x="500" y="676"/>
                    </a:lnTo>
                    <a:lnTo>
                      <a:pt x="513" y="667"/>
                    </a:lnTo>
                    <a:lnTo>
                      <a:pt x="528" y="659"/>
                    </a:lnTo>
                    <a:lnTo>
                      <a:pt x="543" y="648"/>
                    </a:lnTo>
                    <a:lnTo>
                      <a:pt x="559" y="637"/>
                    </a:lnTo>
                    <a:lnTo>
                      <a:pt x="576" y="625"/>
                    </a:lnTo>
                    <a:lnTo>
                      <a:pt x="592" y="612"/>
                    </a:lnTo>
                    <a:lnTo>
                      <a:pt x="610" y="598"/>
                    </a:lnTo>
                    <a:lnTo>
                      <a:pt x="627" y="583"/>
                    </a:lnTo>
                    <a:lnTo>
                      <a:pt x="644" y="567"/>
                    </a:lnTo>
                    <a:lnTo>
                      <a:pt x="663" y="551"/>
                    </a:lnTo>
                    <a:lnTo>
                      <a:pt x="680" y="534"/>
                    </a:lnTo>
                    <a:lnTo>
                      <a:pt x="697" y="516"/>
                    </a:lnTo>
                    <a:lnTo>
                      <a:pt x="714" y="497"/>
                    </a:lnTo>
                    <a:lnTo>
                      <a:pt x="725" y="482"/>
                    </a:lnTo>
                    <a:lnTo>
                      <a:pt x="730" y="471"/>
                    </a:lnTo>
                    <a:lnTo>
                      <a:pt x="731" y="462"/>
                    </a:lnTo>
                    <a:lnTo>
                      <a:pt x="730" y="454"/>
                    </a:lnTo>
                    <a:lnTo>
                      <a:pt x="726" y="448"/>
                    </a:lnTo>
                    <a:lnTo>
                      <a:pt x="721" y="443"/>
                    </a:lnTo>
                    <a:lnTo>
                      <a:pt x="714" y="440"/>
                    </a:lnTo>
                    <a:lnTo>
                      <a:pt x="707" y="437"/>
                    </a:lnTo>
                    <a:lnTo>
                      <a:pt x="701" y="437"/>
                    </a:lnTo>
                    <a:lnTo>
                      <a:pt x="693" y="437"/>
                    </a:lnTo>
                    <a:lnTo>
                      <a:pt x="687" y="438"/>
                    </a:lnTo>
                    <a:lnTo>
                      <a:pt x="681" y="440"/>
                    </a:lnTo>
                    <a:lnTo>
                      <a:pt x="675" y="442"/>
                    </a:lnTo>
                    <a:lnTo>
                      <a:pt x="669" y="446"/>
                    </a:lnTo>
                    <a:lnTo>
                      <a:pt x="664" y="451"/>
                    </a:lnTo>
                    <a:lnTo>
                      <a:pt x="659" y="456"/>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14" name="Freeform 23"/>
              <p:cNvSpPr>
                <a:spLocks/>
              </p:cNvSpPr>
              <p:nvPr/>
            </p:nvSpPr>
            <p:spPr bwMode="auto">
              <a:xfrm>
                <a:off x="3073" y="1562"/>
                <a:ext cx="63" cy="35"/>
              </a:xfrm>
              <a:custGeom>
                <a:avLst/>
                <a:gdLst>
                  <a:gd name="T0" fmla="*/ 0 w 63"/>
                  <a:gd name="T1" fmla="*/ 12 h 35"/>
                  <a:gd name="T2" fmla="*/ 9 w 63"/>
                  <a:gd name="T3" fmla="*/ 12 h 35"/>
                  <a:gd name="T4" fmla="*/ 16 w 63"/>
                  <a:gd name="T5" fmla="*/ 13 h 35"/>
                  <a:gd name="T6" fmla="*/ 25 w 63"/>
                  <a:gd name="T7" fmla="*/ 14 h 35"/>
                  <a:gd name="T8" fmla="*/ 33 w 63"/>
                  <a:gd name="T9" fmla="*/ 17 h 35"/>
                  <a:gd name="T10" fmla="*/ 41 w 63"/>
                  <a:gd name="T11" fmla="*/ 21 h 35"/>
                  <a:gd name="T12" fmla="*/ 48 w 63"/>
                  <a:gd name="T13" fmla="*/ 24 h 35"/>
                  <a:gd name="T14" fmla="*/ 55 w 63"/>
                  <a:gd name="T15" fmla="*/ 29 h 35"/>
                  <a:gd name="T16" fmla="*/ 62 w 63"/>
                  <a:gd name="T17" fmla="*/ 35 h 35"/>
                  <a:gd name="T18" fmla="*/ 63 w 63"/>
                  <a:gd name="T19" fmla="*/ 18 h 35"/>
                  <a:gd name="T20" fmla="*/ 62 w 63"/>
                  <a:gd name="T21" fmla="*/ 17 h 35"/>
                  <a:gd name="T22" fmla="*/ 57 w 63"/>
                  <a:gd name="T23" fmla="*/ 16 h 35"/>
                  <a:gd name="T24" fmla="*/ 51 w 63"/>
                  <a:gd name="T25" fmla="*/ 12 h 35"/>
                  <a:gd name="T26" fmla="*/ 43 w 63"/>
                  <a:gd name="T27" fmla="*/ 8 h 35"/>
                  <a:gd name="T28" fmla="*/ 35 w 63"/>
                  <a:gd name="T29" fmla="*/ 5 h 35"/>
                  <a:gd name="T30" fmla="*/ 25 w 63"/>
                  <a:gd name="T31" fmla="*/ 2 h 35"/>
                  <a:gd name="T32" fmla="*/ 15 w 63"/>
                  <a:gd name="T33" fmla="*/ 0 h 35"/>
                  <a:gd name="T34" fmla="*/ 5 w 63"/>
                  <a:gd name="T35" fmla="*/ 0 h 35"/>
                  <a:gd name="T36" fmla="*/ 0 w 63"/>
                  <a:gd name="T37" fmla="*/ 1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35"/>
                  <a:gd name="T59" fmla="*/ 63 w 63"/>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35">
                    <a:moveTo>
                      <a:pt x="0" y="12"/>
                    </a:moveTo>
                    <a:lnTo>
                      <a:pt x="9" y="12"/>
                    </a:lnTo>
                    <a:lnTo>
                      <a:pt x="16" y="13"/>
                    </a:lnTo>
                    <a:lnTo>
                      <a:pt x="25" y="14"/>
                    </a:lnTo>
                    <a:lnTo>
                      <a:pt x="33" y="17"/>
                    </a:lnTo>
                    <a:lnTo>
                      <a:pt x="41" y="21"/>
                    </a:lnTo>
                    <a:lnTo>
                      <a:pt x="48" y="24"/>
                    </a:lnTo>
                    <a:lnTo>
                      <a:pt x="55" y="29"/>
                    </a:lnTo>
                    <a:lnTo>
                      <a:pt x="62" y="35"/>
                    </a:lnTo>
                    <a:lnTo>
                      <a:pt x="63" y="18"/>
                    </a:lnTo>
                    <a:lnTo>
                      <a:pt x="62" y="17"/>
                    </a:lnTo>
                    <a:lnTo>
                      <a:pt x="57" y="16"/>
                    </a:lnTo>
                    <a:lnTo>
                      <a:pt x="51" y="12"/>
                    </a:lnTo>
                    <a:lnTo>
                      <a:pt x="43" y="8"/>
                    </a:lnTo>
                    <a:lnTo>
                      <a:pt x="35" y="5"/>
                    </a:lnTo>
                    <a:lnTo>
                      <a:pt x="25" y="2"/>
                    </a:lnTo>
                    <a:lnTo>
                      <a:pt x="15" y="0"/>
                    </a:lnTo>
                    <a:lnTo>
                      <a:pt x="5" y="0"/>
                    </a:lnTo>
                    <a:lnTo>
                      <a:pt x="0" y="12"/>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8" name="Group 24"/>
              <p:cNvGrpSpPr>
                <a:grpSpLocks/>
              </p:cNvGrpSpPr>
              <p:nvPr/>
            </p:nvGrpSpPr>
            <p:grpSpPr bwMode="auto">
              <a:xfrm>
                <a:off x="3490" y="1537"/>
                <a:ext cx="848" cy="704"/>
                <a:chOff x="3466" y="1537"/>
                <a:chExt cx="848" cy="704"/>
              </a:xfrm>
            </p:grpSpPr>
            <p:sp>
              <p:nvSpPr>
                <p:cNvPr id="18518" name="Freeform 25"/>
                <p:cNvSpPr>
                  <a:spLocks/>
                </p:cNvSpPr>
                <p:nvPr/>
              </p:nvSpPr>
              <p:spPr bwMode="auto">
                <a:xfrm>
                  <a:off x="3473" y="1542"/>
                  <a:ext cx="417" cy="694"/>
                </a:xfrm>
                <a:custGeom>
                  <a:avLst/>
                  <a:gdLst>
                    <a:gd name="T0" fmla="*/ 183 w 417"/>
                    <a:gd name="T1" fmla="*/ 1 h 694"/>
                    <a:gd name="T2" fmla="*/ 137 w 417"/>
                    <a:gd name="T3" fmla="*/ 9 h 694"/>
                    <a:gd name="T4" fmla="*/ 96 w 417"/>
                    <a:gd name="T5" fmla="*/ 23 h 694"/>
                    <a:gd name="T6" fmla="*/ 64 w 417"/>
                    <a:gd name="T7" fmla="*/ 44 h 694"/>
                    <a:gd name="T8" fmla="*/ 39 w 417"/>
                    <a:gd name="T9" fmla="*/ 70 h 694"/>
                    <a:gd name="T10" fmla="*/ 19 w 417"/>
                    <a:gd name="T11" fmla="*/ 99 h 694"/>
                    <a:gd name="T12" fmla="*/ 7 w 417"/>
                    <a:gd name="T13" fmla="*/ 132 h 694"/>
                    <a:gd name="T14" fmla="*/ 1 w 417"/>
                    <a:gd name="T15" fmla="*/ 168 h 694"/>
                    <a:gd name="T16" fmla="*/ 3 w 417"/>
                    <a:gd name="T17" fmla="*/ 232 h 694"/>
                    <a:gd name="T18" fmla="*/ 25 w 417"/>
                    <a:gd name="T19" fmla="*/ 320 h 694"/>
                    <a:gd name="T20" fmla="*/ 66 w 417"/>
                    <a:gd name="T21" fmla="*/ 401 h 694"/>
                    <a:gd name="T22" fmla="*/ 118 w 417"/>
                    <a:gd name="T23" fmla="*/ 475 h 694"/>
                    <a:gd name="T24" fmla="*/ 180 w 417"/>
                    <a:gd name="T25" fmla="*/ 540 h 694"/>
                    <a:gd name="T26" fmla="*/ 243 w 417"/>
                    <a:gd name="T27" fmla="*/ 596 h 694"/>
                    <a:gd name="T28" fmla="*/ 303 w 417"/>
                    <a:gd name="T29" fmla="*/ 642 h 694"/>
                    <a:gd name="T30" fmla="*/ 357 w 417"/>
                    <a:gd name="T31" fmla="*/ 675 h 694"/>
                    <a:gd name="T32" fmla="*/ 383 w 417"/>
                    <a:gd name="T33" fmla="*/ 687 h 694"/>
                    <a:gd name="T34" fmla="*/ 392 w 417"/>
                    <a:gd name="T35" fmla="*/ 691 h 694"/>
                    <a:gd name="T36" fmla="*/ 401 w 417"/>
                    <a:gd name="T37" fmla="*/ 693 h 694"/>
                    <a:gd name="T38" fmla="*/ 412 w 417"/>
                    <a:gd name="T39" fmla="*/ 694 h 694"/>
                    <a:gd name="T40" fmla="*/ 417 w 417"/>
                    <a:gd name="T41" fmla="*/ 637 h 694"/>
                    <a:gd name="T42" fmla="*/ 400 w 417"/>
                    <a:gd name="T43" fmla="*/ 636 h 694"/>
                    <a:gd name="T44" fmla="*/ 387 w 417"/>
                    <a:gd name="T45" fmla="*/ 631 h 694"/>
                    <a:gd name="T46" fmla="*/ 347 w 417"/>
                    <a:gd name="T47" fmla="*/ 607 h 694"/>
                    <a:gd name="T48" fmla="*/ 300 w 417"/>
                    <a:gd name="T49" fmla="*/ 572 h 694"/>
                    <a:gd name="T50" fmla="*/ 246 w 417"/>
                    <a:gd name="T51" fmla="*/ 525 h 694"/>
                    <a:gd name="T52" fmla="*/ 192 w 417"/>
                    <a:gd name="T53" fmla="*/ 469 h 694"/>
                    <a:gd name="T54" fmla="*/ 142 w 417"/>
                    <a:gd name="T55" fmla="*/ 407 h 694"/>
                    <a:gd name="T56" fmla="*/ 100 w 417"/>
                    <a:gd name="T57" fmla="*/ 338 h 694"/>
                    <a:gd name="T58" fmla="*/ 72 w 417"/>
                    <a:gd name="T59" fmla="*/ 266 h 694"/>
                    <a:gd name="T60" fmla="*/ 62 w 417"/>
                    <a:gd name="T61" fmla="*/ 192 h 694"/>
                    <a:gd name="T62" fmla="*/ 72 w 417"/>
                    <a:gd name="T63" fmla="*/ 140 h 694"/>
                    <a:gd name="T64" fmla="*/ 99 w 417"/>
                    <a:gd name="T65" fmla="*/ 98 h 694"/>
                    <a:gd name="T66" fmla="*/ 145 w 417"/>
                    <a:gd name="T67" fmla="*/ 72 h 694"/>
                    <a:gd name="T68" fmla="*/ 209 w 417"/>
                    <a:gd name="T69" fmla="*/ 64 h 694"/>
                    <a:gd name="T70" fmla="*/ 262 w 417"/>
                    <a:gd name="T71" fmla="*/ 80 h 694"/>
                    <a:gd name="T72" fmla="*/ 309 w 417"/>
                    <a:gd name="T73" fmla="*/ 119 h 694"/>
                    <a:gd name="T74" fmla="*/ 350 w 417"/>
                    <a:gd name="T75" fmla="*/ 173 h 694"/>
                    <a:gd name="T76" fmla="*/ 383 w 417"/>
                    <a:gd name="T77" fmla="*/ 230 h 694"/>
                    <a:gd name="T78" fmla="*/ 399 w 417"/>
                    <a:gd name="T79" fmla="*/ 247 h 694"/>
                    <a:gd name="T80" fmla="*/ 417 w 417"/>
                    <a:gd name="T81" fmla="*/ 254 h 694"/>
                    <a:gd name="T82" fmla="*/ 416 w 417"/>
                    <a:gd name="T83" fmla="*/ 184 h 694"/>
                    <a:gd name="T84" fmla="*/ 410 w 417"/>
                    <a:gd name="T85" fmla="*/ 169 h 694"/>
                    <a:gd name="T86" fmla="*/ 398 w 417"/>
                    <a:gd name="T87" fmla="*/ 143 h 694"/>
                    <a:gd name="T88" fmla="*/ 379 w 417"/>
                    <a:gd name="T89" fmla="*/ 110 h 694"/>
                    <a:gd name="T90" fmla="*/ 354 w 417"/>
                    <a:gd name="T91" fmla="*/ 76 h 694"/>
                    <a:gd name="T92" fmla="*/ 322 w 417"/>
                    <a:gd name="T93" fmla="*/ 43 h 694"/>
                    <a:gd name="T94" fmla="*/ 282 w 417"/>
                    <a:gd name="T95" fmla="*/ 17 h 694"/>
                    <a:gd name="T96" fmla="*/ 235 w 417"/>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7"/>
                    <a:gd name="T148" fmla="*/ 0 h 694"/>
                    <a:gd name="T149" fmla="*/ 417 w 417"/>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7" h="694">
                      <a:moveTo>
                        <a:pt x="209" y="0"/>
                      </a:moveTo>
                      <a:lnTo>
                        <a:pt x="183" y="1"/>
                      </a:lnTo>
                      <a:lnTo>
                        <a:pt x="159" y="4"/>
                      </a:lnTo>
                      <a:lnTo>
                        <a:pt x="137" y="9"/>
                      </a:lnTo>
                      <a:lnTo>
                        <a:pt x="116" y="15"/>
                      </a:lnTo>
                      <a:lnTo>
                        <a:pt x="96" y="23"/>
                      </a:lnTo>
                      <a:lnTo>
                        <a:pt x="79" y="33"/>
                      </a:lnTo>
                      <a:lnTo>
                        <a:pt x="64" y="44"/>
                      </a:lnTo>
                      <a:lnTo>
                        <a:pt x="51" y="56"/>
                      </a:lnTo>
                      <a:lnTo>
                        <a:pt x="39" y="70"/>
                      </a:lnTo>
                      <a:lnTo>
                        <a:pt x="28" y="85"/>
                      </a:lnTo>
                      <a:lnTo>
                        <a:pt x="19" y="99"/>
                      </a:lnTo>
                      <a:lnTo>
                        <a:pt x="12" y="115"/>
                      </a:lnTo>
                      <a:lnTo>
                        <a:pt x="7" y="132"/>
                      </a:lnTo>
                      <a:lnTo>
                        <a:pt x="3" y="150"/>
                      </a:lnTo>
                      <a:lnTo>
                        <a:pt x="1" y="168"/>
                      </a:lnTo>
                      <a:lnTo>
                        <a:pt x="0" y="186"/>
                      </a:lnTo>
                      <a:lnTo>
                        <a:pt x="3" y="232"/>
                      </a:lnTo>
                      <a:lnTo>
                        <a:pt x="12" y="276"/>
                      </a:lnTo>
                      <a:lnTo>
                        <a:pt x="25" y="320"/>
                      </a:lnTo>
                      <a:lnTo>
                        <a:pt x="44" y="360"/>
                      </a:lnTo>
                      <a:lnTo>
                        <a:pt x="66" y="401"/>
                      </a:lnTo>
                      <a:lnTo>
                        <a:pt x="91" y="439"/>
                      </a:lnTo>
                      <a:lnTo>
                        <a:pt x="118" y="475"/>
                      </a:lnTo>
                      <a:lnTo>
                        <a:pt x="149" y="508"/>
                      </a:lnTo>
                      <a:lnTo>
                        <a:pt x="180" y="540"/>
                      </a:lnTo>
                      <a:lnTo>
                        <a:pt x="211" y="570"/>
                      </a:lnTo>
                      <a:lnTo>
                        <a:pt x="243" y="596"/>
                      </a:lnTo>
                      <a:lnTo>
                        <a:pt x="274" y="620"/>
                      </a:lnTo>
                      <a:lnTo>
                        <a:pt x="303" y="642"/>
                      </a:lnTo>
                      <a:lnTo>
                        <a:pt x="331" y="659"/>
                      </a:lnTo>
                      <a:lnTo>
                        <a:pt x="357" y="675"/>
                      </a:lnTo>
                      <a:lnTo>
                        <a:pt x="379" y="686"/>
                      </a:lnTo>
                      <a:lnTo>
                        <a:pt x="383" y="687"/>
                      </a:lnTo>
                      <a:lnTo>
                        <a:pt x="388" y="690"/>
                      </a:lnTo>
                      <a:lnTo>
                        <a:pt x="392" y="691"/>
                      </a:lnTo>
                      <a:lnTo>
                        <a:pt x="396" y="692"/>
                      </a:lnTo>
                      <a:lnTo>
                        <a:pt x="401" y="693"/>
                      </a:lnTo>
                      <a:lnTo>
                        <a:pt x="406" y="693"/>
                      </a:lnTo>
                      <a:lnTo>
                        <a:pt x="412" y="694"/>
                      </a:lnTo>
                      <a:lnTo>
                        <a:pt x="417" y="694"/>
                      </a:lnTo>
                      <a:lnTo>
                        <a:pt x="417" y="637"/>
                      </a:lnTo>
                      <a:lnTo>
                        <a:pt x="409" y="637"/>
                      </a:lnTo>
                      <a:lnTo>
                        <a:pt x="400" y="636"/>
                      </a:lnTo>
                      <a:lnTo>
                        <a:pt x="393" y="633"/>
                      </a:lnTo>
                      <a:lnTo>
                        <a:pt x="387" y="631"/>
                      </a:lnTo>
                      <a:lnTo>
                        <a:pt x="368" y="621"/>
                      </a:lnTo>
                      <a:lnTo>
                        <a:pt x="347" y="607"/>
                      </a:lnTo>
                      <a:lnTo>
                        <a:pt x="324" y="592"/>
                      </a:lnTo>
                      <a:lnTo>
                        <a:pt x="300" y="572"/>
                      </a:lnTo>
                      <a:lnTo>
                        <a:pt x="273" y="550"/>
                      </a:lnTo>
                      <a:lnTo>
                        <a:pt x="246" y="525"/>
                      </a:lnTo>
                      <a:lnTo>
                        <a:pt x="219" y="499"/>
                      </a:lnTo>
                      <a:lnTo>
                        <a:pt x="192" y="469"/>
                      </a:lnTo>
                      <a:lnTo>
                        <a:pt x="166" y="439"/>
                      </a:lnTo>
                      <a:lnTo>
                        <a:pt x="142" y="407"/>
                      </a:lnTo>
                      <a:lnTo>
                        <a:pt x="120" y="372"/>
                      </a:lnTo>
                      <a:lnTo>
                        <a:pt x="100" y="338"/>
                      </a:lnTo>
                      <a:lnTo>
                        <a:pt x="84" y="303"/>
                      </a:lnTo>
                      <a:lnTo>
                        <a:pt x="72" y="266"/>
                      </a:lnTo>
                      <a:lnTo>
                        <a:pt x="64" y="229"/>
                      </a:lnTo>
                      <a:lnTo>
                        <a:pt x="62" y="192"/>
                      </a:lnTo>
                      <a:lnTo>
                        <a:pt x="64" y="164"/>
                      </a:lnTo>
                      <a:lnTo>
                        <a:pt x="72" y="140"/>
                      </a:lnTo>
                      <a:lnTo>
                        <a:pt x="83" y="118"/>
                      </a:lnTo>
                      <a:lnTo>
                        <a:pt x="99" y="98"/>
                      </a:lnTo>
                      <a:lnTo>
                        <a:pt x="120" y="83"/>
                      </a:lnTo>
                      <a:lnTo>
                        <a:pt x="145" y="72"/>
                      </a:lnTo>
                      <a:lnTo>
                        <a:pt x="175" y="66"/>
                      </a:lnTo>
                      <a:lnTo>
                        <a:pt x="209" y="64"/>
                      </a:lnTo>
                      <a:lnTo>
                        <a:pt x="236" y="67"/>
                      </a:lnTo>
                      <a:lnTo>
                        <a:pt x="262" y="80"/>
                      </a:lnTo>
                      <a:lnTo>
                        <a:pt x="286" y="97"/>
                      </a:lnTo>
                      <a:lnTo>
                        <a:pt x="309" y="119"/>
                      </a:lnTo>
                      <a:lnTo>
                        <a:pt x="330" y="145"/>
                      </a:lnTo>
                      <a:lnTo>
                        <a:pt x="350" y="173"/>
                      </a:lnTo>
                      <a:lnTo>
                        <a:pt x="367" y="202"/>
                      </a:lnTo>
                      <a:lnTo>
                        <a:pt x="383" y="230"/>
                      </a:lnTo>
                      <a:lnTo>
                        <a:pt x="390" y="240"/>
                      </a:lnTo>
                      <a:lnTo>
                        <a:pt x="399" y="247"/>
                      </a:lnTo>
                      <a:lnTo>
                        <a:pt x="407" y="252"/>
                      </a:lnTo>
                      <a:lnTo>
                        <a:pt x="417" y="254"/>
                      </a:lnTo>
                      <a:lnTo>
                        <a:pt x="417" y="186"/>
                      </a:lnTo>
                      <a:lnTo>
                        <a:pt x="416" y="184"/>
                      </a:lnTo>
                      <a:lnTo>
                        <a:pt x="415" y="178"/>
                      </a:lnTo>
                      <a:lnTo>
                        <a:pt x="410" y="169"/>
                      </a:lnTo>
                      <a:lnTo>
                        <a:pt x="405" y="157"/>
                      </a:lnTo>
                      <a:lnTo>
                        <a:pt x="398" y="143"/>
                      </a:lnTo>
                      <a:lnTo>
                        <a:pt x="389" y="127"/>
                      </a:lnTo>
                      <a:lnTo>
                        <a:pt x="379" y="110"/>
                      </a:lnTo>
                      <a:lnTo>
                        <a:pt x="367" y="93"/>
                      </a:lnTo>
                      <a:lnTo>
                        <a:pt x="354" y="76"/>
                      </a:lnTo>
                      <a:lnTo>
                        <a:pt x="339" y="59"/>
                      </a:lnTo>
                      <a:lnTo>
                        <a:pt x="322" y="43"/>
                      </a:lnTo>
                      <a:lnTo>
                        <a:pt x="302" y="30"/>
                      </a:lnTo>
                      <a:lnTo>
                        <a:pt x="282" y="17"/>
                      </a:lnTo>
                      <a:lnTo>
                        <a:pt x="259" y="9"/>
                      </a:lnTo>
                      <a:lnTo>
                        <a:pt x="235" y="3"/>
                      </a:lnTo>
                      <a:lnTo>
                        <a:pt x="209" y="0"/>
                      </a:lnTo>
                      <a:close/>
                    </a:path>
                  </a:pathLst>
                </a:custGeom>
                <a:solidFill>
                  <a:srgbClr val="F7B2E8"/>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19" name="Freeform 26"/>
                <p:cNvSpPr>
                  <a:spLocks/>
                </p:cNvSpPr>
                <p:nvPr/>
              </p:nvSpPr>
              <p:spPr bwMode="auto">
                <a:xfrm>
                  <a:off x="3697" y="1560"/>
                  <a:ext cx="63" cy="36"/>
                </a:xfrm>
                <a:custGeom>
                  <a:avLst/>
                  <a:gdLst>
                    <a:gd name="T0" fmla="*/ 0 w 63"/>
                    <a:gd name="T1" fmla="*/ 13 h 36"/>
                    <a:gd name="T2" fmla="*/ 8 w 63"/>
                    <a:gd name="T3" fmla="*/ 13 h 36"/>
                    <a:gd name="T4" fmla="*/ 16 w 63"/>
                    <a:gd name="T5" fmla="*/ 14 h 36"/>
                    <a:gd name="T6" fmla="*/ 24 w 63"/>
                    <a:gd name="T7" fmla="*/ 15 h 36"/>
                    <a:gd name="T8" fmla="*/ 33 w 63"/>
                    <a:gd name="T9" fmla="*/ 18 h 36"/>
                    <a:gd name="T10" fmla="*/ 40 w 63"/>
                    <a:gd name="T11" fmla="*/ 21 h 36"/>
                    <a:gd name="T12" fmla="*/ 47 w 63"/>
                    <a:gd name="T13" fmla="*/ 25 h 36"/>
                    <a:gd name="T14" fmla="*/ 55 w 63"/>
                    <a:gd name="T15" fmla="*/ 30 h 36"/>
                    <a:gd name="T16" fmla="*/ 61 w 63"/>
                    <a:gd name="T17" fmla="*/ 36 h 36"/>
                    <a:gd name="T18" fmla="*/ 63 w 63"/>
                    <a:gd name="T19" fmla="*/ 19 h 36"/>
                    <a:gd name="T20" fmla="*/ 62 w 63"/>
                    <a:gd name="T21" fmla="*/ 18 h 36"/>
                    <a:gd name="T22" fmla="*/ 57 w 63"/>
                    <a:gd name="T23" fmla="*/ 15 h 36"/>
                    <a:gd name="T24" fmla="*/ 51 w 63"/>
                    <a:gd name="T25" fmla="*/ 13 h 36"/>
                    <a:gd name="T26" fmla="*/ 44 w 63"/>
                    <a:gd name="T27" fmla="*/ 9 h 36"/>
                    <a:gd name="T28" fmla="*/ 34 w 63"/>
                    <a:gd name="T29" fmla="*/ 5 h 36"/>
                    <a:gd name="T30" fmla="*/ 24 w 63"/>
                    <a:gd name="T31" fmla="*/ 2 h 36"/>
                    <a:gd name="T32" fmla="*/ 14 w 63"/>
                    <a:gd name="T33" fmla="*/ 0 h 36"/>
                    <a:gd name="T34" fmla="*/ 5 w 63"/>
                    <a:gd name="T35" fmla="*/ 0 h 36"/>
                    <a:gd name="T36" fmla="*/ 0 w 63"/>
                    <a:gd name="T37" fmla="*/ 13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36"/>
                    <a:gd name="T59" fmla="*/ 63 w 63"/>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36">
                      <a:moveTo>
                        <a:pt x="0" y="13"/>
                      </a:moveTo>
                      <a:lnTo>
                        <a:pt x="8" y="13"/>
                      </a:lnTo>
                      <a:lnTo>
                        <a:pt x="16" y="14"/>
                      </a:lnTo>
                      <a:lnTo>
                        <a:pt x="24" y="15"/>
                      </a:lnTo>
                      <a:lnTo>
                        <a:pt x="33" y="18"/>
                      </a:lnTo>
                      <a:lnTo>
                        <a:pt x="40" y="21"/>
                      </a:lnTo>
                      <a:lnTo>
                        <a:pt x="47" y="25"/>
                      </a:lnTo>
                      <a:lnTo>
                        <a:pt x="55" y="30"/>
                      </a:lnTo>
                      <a:lnTo>
                        <a:pt x="61" y="36"/>
                      </a:lnTo>
                      <a:lnTo>
                        <a:pt x="63" y="19"/>
                      </a:lnTo>
                      <a:lnTo>
                        <a:pt x="62" y="18"/>
                      </a:lnTo>
                      <a:lnTo>
                        <a:pt x="57" y="15"/>
                      </a:lnTo>
                      <a:lnTo>
                        <a:pt x="51" y="13"/>
                      </a:lnTo>
                      <a:lnTo>
                        <a:pt x="44" y="9"/>
                      </a:lnTo>
                      <a:lnTo>
                        <a:pt x="34" y="5"/>
                      </a:lnTo>
                      <a:lnTo>
                        <a:pt x="24" y="2"/>
                      </a:lnTo>
                      <a:lnTo>
                        <a:pt x="14" y="0"/>
                      </a:lnTo>
                      <a:lnTo>
                        <a:pt x="5" y="0"/>
                      </a:lnTo>
                      <a:lnTo>
                        <a:pt x="0" y="13"/>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0" name="Freeform 27"/>
                <p:cNvSpPr>
                  <a:spLocks/>
                </p:cNvSpPr>
                <p:nvPr/>
              </p:nvSpPr>
              <p:spPr bwMode="auto">
                <a:xfrm>
                  <a:off x="4178" y="1575"/>
                  <a:ext cx="65" cy="43"/>
                </a:xfrm>
                <a:custGeom>
                  <a:avLst/>
                  <a:gdLst>
                    <a:gd name="T0" fmla="*/ 59 w 65"/>
                    <a:gd name="T1" fmla="*/ 43 h 43"/>
                    <a:gd name="T2" fmla="*/ 53 w 65"/>
                    <a:gd name="T3" fmla="*/ 37 h 43"/>
                    <a:gd name="T4" fmla="*/ 47 w 65"/>
                    <a:gd name="T5" fmla="*/ 32 h 43"/>
                    <a:gd name="T6" fmla="*/ 40 w 65"/>
                    <a:gd name="T7" fmla="*/ 27 h 43"/>
                    <a:gd name="T8" fmla="*/ 33 w 65"/>
                    <a:gd name="T9" fmla="*/ 22 h 43"/>
                    <a:gd name="T10" fmla="*/ 26 w 65"/>
                    <a:gd name="T11" fmla="*/ 19 h 43"/>
                    <a:gd name="T12" fmla="*/ 17 w 65"/>
                    <a:gd name="T13" fmla="*/ 15 h 43"/>
                    <a:gd name="T14" fmla="*/ 9 w 65"/>
                    <a:gd name="T15" fmla="*/ 14 h 43"/>
                    <a:gd name="T16" fmla="*/ 0 w 65"/>
                    <a:gd name="T17" fmla="*/ 12 h 43"/>
                    <a:gd name="T18" fmla="*/ 12 w 65"/>
                    <a:gd name="T19" fmla="*/ 0 h 43"/>
                    <a:gd name="T20" fmla="*/ 14 w 65"/>
                    <a:gd name="T21" fmla="*/ 0 h 43"/>
                    <a:gd name="T22" fmla="*/ 18 w 65"/>
                    <a:gd name="T23" fmla="*/ 3 h 43"/>
                    <a:gd name="T24" fmla="*/ 25 w 65"/>
                    <a:gd name="T25" fmla="*/ 5 h 43"/>
                    <a:gd name="T26" fmla="*/ 33 w 65"/>
                    <a:gd name="T27" fmla="*/ 8 h 43"/>
                    <a:gd name="T28" fmla="*/ 42 w 65"/>
                    <a:gd name="T29" fmla="*/ 12 h 43"/>
                    <a:gd name="T30" fmla="*/ 50 w 65"/>
                    <a:gd name="T31" fmla="*/ 17 h 43"/>
                    <a:gd name="T32" fmla="*/ 58 w 65"/>
                    <a:gd name="T33" fmla="*/ 23 h 43"/>
                    <a:gd name="T34" fmla="*/ 65 w 65"/>
                    <a:gd name="T35" fmla="*/ 31 h 43"/>
                    <a:gd name="T36" fmla="*/ 59 w 65"/>
                    <a:gd name="T37" fmla="*/ 43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43"/>
                    <a:gd name="T59" fmla="*/ 65 w 65"/>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43">
                      <a:moveTo>
                        <a:pt x="59" y="43"/>
                      </a:moveTo>
                      <a:lnTo>
                        <a:pt x="53" y="37"/>
                      </a:lnTo>
                      <a:lnTo>
                        <a:pt x="47" y="32"/>
                      </a:lnTo>
                      <a:lnTo>
                        <a:pt x="40" y="27"/>
                      </a:lnTo>
                      <a:lnTo>
                        <a:pt x="33" y="22"/>
                      </a:lnTo>
                      <a:lnTo>
                        <a:pt x="26" y="19"/>
                      </a:lnTo>
                      <a:lnTo>
                        <a:pt x="17" y="15"/>
                      </a:lnTo>
                      <a:lnTo>
                        <a:pt x="9" y="14"/>
                      </a:lnTo>
                      <a:lnTo>
                        <a:pt x="0" y="12"/>
                      </a:lnTo>
                      <a:lnTo>
                        <a:pt x="12" y="0"/>
                      </a:lnTo>
                      <a:lnTo>
                        <a:pt x="14" y="0"/>
                      </a:lnTo>
                      <a:lnTo>
                        <a:pt x="18" y="3"/>
                      </a:lnTo>
                      <a:lnTo>
                        <a:pt x="25" y="5"/>
                      </a:lnTo>
                      <a:lnTo>
                        <a:pt x="33" y="8"/>
                      </a:lnTo>
                      <a:lnTo>
                        <a:pt x="42" y="12"/>
                      </a:lnTo>
                      <a:lnTo>
                        <a:pt x="50" y="17"/>
                      </a:lnTo>
                      <a:lnTo>
                        <a:pt x="58" y="23"/>
                      </a:lnTo>
                      <a:lnTo>
                        <a:pt x="65" y="31"/>
                      </a:lnTo>
                      <a:lnTo>
                        <a:pt x="59" y="43"/>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1" name="Freeform 28"/>
                <p:cNvSpPr>
                  <a:spLocks/>
                </p:cNvSpPr>
                <p:nvPr/>
              </p:nvSpPr>
              <p:spPr bwMode="auto">
                <a:xfrm>
                  <a:off x="3466" y="1537"/>
                  <a:ext cx="425" cy="704"/>
                </a:xfrm>
                <a:custGeom>
                  <a:avLst/>
                  <a:gdLst>
                    <a:gd name="T0" fmla="*/ 424 w 425"/>
                    <a:gd name="T1" fmla="*/ 183 h 704"/>
                    <a:gd name="T2" fmla="*/ 418 w 425"/>
                    <a:gd name="T3" fmla="*/ 167 h 704"/>
                    <a:gd name="T4" fmla="*/ 406 w 425"/>
                    <a:gd name="T5" fmla="*/ 141 h 704"/>
                    <a:gd name="T6" fmla="*/ 387 w 425"/>
                    <a:gd name="T7" fmla="*/ 109 h 704"/>
                    <a:gd name="T8" fmla="*/ 362 w 425"/>
                    <a:gd name="T9" fmla="*/ 75 h 704"/>
                    <a:gd name="T10" fmla="*/ 330 w 425"/>
                    <a:gd name="T11" fmla="*/ 43 h 704"/>
                    <a:gd name="T12" fmla="*/ 289 w 425"/>
                    <a:gd name="T13" fmla="*/ 17 h 704"/>
                    <a:gd name="T14" fmla="*/ 243 w 425"/>
                    <a:gd name="T15" fmla="*/ 3 h 704"/>
                    <a:gd name="T16" fmla="*/ 188 w 425"/>
                    <a:gd name="T17" fmla="*/ 1 h 704"/>
                    <a:gd name="T18" fmla="*/ 136 w 425"/>
                    <a:gd name="T19" fmla="*/ 10 h 704"/>
                    <a:gd name="T20" fmla="*/ 96 w 425"/>
                    <a:gd name="T21" fmla="*/ 27 h 704"/>
                    <a:gd name="T22" fmla="*/ 62 w 425"/>
                    <a:gd name="T23" fmla="*/ 49 h 704"/>
                    <a:gd name="T24" fmla="*/ 37 w 425"/>
                    <a:gd name="T25" fmla="*/ 77 h 704"/>
                    <a:gd name="T26" fmla="*/ 19 w 425"/>
                    <a:gd name="T27" fmla="*/ 108 h 704"/>
                    <a:gd name="T28" fmla="*/ 7 w 425"/>
                    <a:gd name="T29" fmla="*/ 141 h 704"/>
                    <a:gd name="T30" fmla="*/ 2 w 425"/>
                    <a:gd name="T31" fmla="*/ 174 h 704"/>
                    <a:gd name="T32" fmla="*/ 3 w 425"/>
                    <a:gd name="T33" fmla="*/ 235 h 704"/>
                    <a:gd name="T34" fmla="*/ 25 w 425"/>
                    <a:gd name="T35" fmla="*/ 322 h 704"/>
                    <a:gd name="T36" fmla="*/ 64 w 425"/>
                    <a:gd name="T37" fmla="*/ 402 h 704"/>
                    <a:gd name="T38" fmla="*/ 116 w 425"/>
                    <a:gd name="T39" fmla="*/ 477 h 704"/>
                    <a:gd name="T40" fmla="*/ 176 w 425"/>
                    <a:gd name="T41" fmla="*/ 543 h 704"/>
                    <a:gd name="T42" fmla="*/ 239 w 425"/>
                    <a:gd name="T43" fmla="*/ 600 h 704"/>
                    <a:gd name="T44" fmla="*/ 302 w 425"/>
                    <a:gd name="T45" fmla="*/ 647 h 704"/>
                    <a:gd name="T46" fmla="*/ 359 w 425"/>
                    <a:gd name="T47" fmla="*/ 682 h 704"/>
                    <a:gd name="T48" fmla="*/ 389 w 425"/>
                    <a:gd name="T49" fmla="*/ 697 h 704"/>
                    <a:gd name="T50" fmla="*/ 397 w 425"/>
                    <a:gd name="T51" fmla="*/ 701 h 704"/>
                    <a:gd name="T52" fmla="*/ 408 w 425"/>
                    <a:gd name="T53" fmla="*/ 703 h 704"/>
                    <a:gd name="T54" fmla="*/ 419 w 425"/>
                    <a:gd name="T55" fmla="*/ 704 h 704"/>
                    <a:gd name="T56" fmla="*/ 424 w 425"/>
                    <a:gd name="T57" fmla="*/ 693 h 704"/>
                    <a:gd name="T58" fmla="*/ 405 w 425"/>
                    <a:gd name="T59" fmla="*/ 691 h 704"/>
                    <a:gd name="T60" fmla="*/ 389 w 425"/>
                    <a:gd name="T61" fmla="*/ 686 h 704"/>
                    <a:gd name="T62" fmla="*/ 337 w 425"/>
                    <a:gd name="T63" fmla="*/ 657 h 704"/>
                    <a:gd name="T64" fmla="*/ 277 w 425"/>
                    <a:gd name="T65" fmla="*/ 616 h 704"/>
                    <a:gd name="T66" fmla="*/ 215 w 425"/>
                    <a:gd name="T67" fmla="*/ 565 h 704"/>
                    <a:gd name="T68" fmla="*/ 154 w 425"/>
                    <a:gd name="T69" fmla="*/ 505 h 704"/>
                    <a:gd name="T70" fmla="*/ 98 w 425"/>
                    <a:gd name="T71" fmla="*/ 435 h 704"/>
                    <a:gd name="T72" fmla="*/ 53 w 425"/>
                    <a:gd name="T73" fmla="*/ 359 h 704"/>
                    <a:gd name="T74" fmla="*/ 22 w 425"/>
                    <a:gd name="T75" fmla="*/ 277 h 704"/>
                    <a:gd name="T76" fmla="*/ 11 w 425"/>
                    <a:gd name="T77" fmla="*/ 191 h 704"/>
                    <a:gd name="T78" fmla="*/ 15 w 425"/>
                    <a:gd name="T79" fmla="*/ 156 h 704"/>
                    <a:gd name="T80" fmla="*/ 24 w 425"/>
                    <a:gd name="T81" fmla="*/ 123 h 704"/>
                    <a:gd name="T82" fmla="*/ 40 w 425"/>
                    <a:gd name="T83" fmla="*/ 92 h 704"/>
                    <a:gd name="T84" fmla="*/ 60 w 425"/>
                    <a:gd name="T85" fmla="*/ 66 h 704"/>
                    <a:gd name="T86" fmla="*/ 91 w 425"/>
                    <a:gd name="T87" fmla="*/ 42 h 704"/>
                    <a:gd name="T88" fmla="*/ 128 w 425"/>
                    <a:gd name="T89" fmla="*/ 25 h 704"/>
                    <a:gd name="T90" fmla="*/ 169 w 425"/>
                    <a:gd name="T91" fmla="*/ 15 h 704"/>
                    <a:gd name="T92" fmla="*/ 216 w 425"/>
                    <a:gd name="T93" fmla="*/ 11 h 704"/>
                    <a:gd name="T94" fmla="*/ 265 w 425"/>
                    <a:gd name="T95" fmla="*/ 20 h 704"/>
                    <a:gd name="T96" fmla="*/ 307 w 425"/>
                    <a:gd name="T97" fmla="*/ 41 h 704"/>
                    <a:gd name="T98" fmla="*/ 343 w 425"/>
                    <a:gd name="T99" fmla="*/ 71 h 704"/>
                    <a:gd name="T100" fmla="*/ 373 w 425"/>
                    <a:gd name="T101" fmla="*/ 107 h 704"/>
                    <a:gd name="T102" fmla="*/ 395 w 425"/>
                    <a:gd name="T103" fmla="*/ 141 h 704"/>
                    <a:gd name="T104" fmla="*/ 412 w 425"/>
                    <a:gd name="T105" fmla="*/ 173 h 704"/>
                    <a:gd name="T106" fmla="*/ 422 w 425"/>
                    <a:gd name="T107" fmla="*/ 195 h 704"/>
                    <a:gd name="T108" fmla="*/ 425 w 425"/>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5"/>
                    <a:gd name="T166" fmla="*/ 0 h 704"/>
                    <a:gd name="T167" fmla="*/ 425 w 425"/>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5" h="704">
                      <a:moveTo>
                        <a:pt x="425" y="185"/>
                      </a:moveTo>
                      <a:lnTo>
                        <a:pt x="424" y="183"/>
                      </a:lnTo>
                      <a:lnTo>
                        <a:pt x="422" y="177"/>
                      </a:lnTo>
                      <a:lnTo>
                        <a:pt x="418" y="167"/>
                      </a:lnTo>
                      <a:lnTo>
                        <a:pt x="413" y="156"/>
                      </a:lnTo>
                      <a:lnTo>
                        <a:pt x="406" y="141"/>
                      </a:lnTo>
                      <a:lnTo>
                        <a:pt x="397" y="125"/>
                      </a:lnTo>
                      <a:lnTo>
                        <a:pt x="387" y="109"/>
                      </a:lnTo>
                      <a:lnTo>
                        <a:pt x="375" y="92"/>
                      </a:lnTo>
                      <a:lnTo>
                        <a:pt x="362" y="75"/>
                      </a:lnTo>
                      <a:lnTo>
                        <a:pt x="347" y="58"/>
                      </a:lnTo>
                      <a:lnTo>
                        <a:pt x="330" y="43"/>
                      </a:lnTo>
                      <a:lnTo>
                        <a:pt x="310" y="28"/>
                      </a:lnTo>
                      <a:lnTo>
                        <a:pt x="289" y="17"/>
                      </a:lnTo>
                      <a:lnTo>
                        <a:pt x="267" y="8"/>
                      </a:lnTo>
                      <a:lnTo>
                        <a:pt x="243" y="3"/>
                      </a:lnTo>
                      <a:lnTo>
                        <a:pt x="216" y="0"/>
                      </a:lnTo>
                      <a:lnTo>
                        <a:pt x="188" y="1"/>
                      </a:lnTo>
                      <a:lnTo>
                        <a:pt x="161" y="5"/>
                      </a:lnTo>
                      <a:lnTo>
                        <a:pt x="136" y="10"/>
                      </a:lnTo>
                      <a:lnTo>
                        <a:pt x="116" y="17"/>
                      </a:lnTo>
                      <a:lnTo>
                        <a:pt x="96" y="27"/>
                      </a:lnTo>
                      <a:lnTo>
                        <a:pt x="78" y="37"/>
                      </a:lnTo>
                      <a:lnTo>
                        <a:pt x="62" y="49"/>
                      </a:lnTo>
                      <a:lnTo>
                        <a:pt x="48" y="63"/>
                      </a:lnTo>
                      <a:lnTo>
                        <a:pt x="37" y="77"/>
                      </a:lnTo>
                      <a:lnTo>
                        <a:pt x="26" y="92"/>
                      </a:lnTo>
                      <a:lnTo>
                        <a:pt x="19" y="108"/>
                      </a:lnTo>
                      <a:lnTo>
                        <a:pt x="11" y="124"/>
                      </a:lnTo>
                      <a:lnTo>
                        <a:pt x="7" y="141"/>
                      </a:lnTo>
                      <a:lnTo>
                        <a:pt x="3" y="158"/>
                      </a:lnTo>
                      <a:lnTo>
                        <a:pt x="2" y="174"/>
                      </a:lnTo>
                      <a:lnTo>
                        <a:pt x="0" y="191"/>
                      </a:lnTo>
                      <a:lnTo>
                        <a:pt x="3" y="235"/>
                      </a:lnTo>
                      <a:lnTo>
                        <a:pt x="11" y="279"/>
                      </a:lnTo>
                      <a:lnTo>
                        <a:pt x="25" y="322"/>
                      </a:lnTo>
                      <a:lnTo>
                        <a:pt x="42" y="363"/>
                      </a:lnTo>
                      <a:lnTo>
                        <a:pt x="64" y="402"/>
                      </a:lnTo>
                      <a:lnTo>
                        <a:pt x="89" y="440"/>
                      </a:lnTo>
                      <a:lnTo>
                        <a:pt x="116" y="477"/>
                      </a:lnTo>
                      <a:lnTo>
                        <a:pt x="145" y="511"/>
                      </a:lnTo>
                      <a:lnTo>
                        <a:pt x="176" y="543"/>
                      </a:lnTo>
                      <a:lnTo>
                        <a:pt x="207" y="572"/>
                      </a:lnTo>
                      <a:lnTo>
                        <a:pt x="239" y="600"/>
                      </a:lnTo>
                      <a:lnTo>
                        <a:pt x="271" y="625"/>
                      </a:lnTo>
                      <a:lnTo>
                        <a:pt x="302" y="647"/>
                      </a:lnTo>
                      <a:lnTo>
                        <a:pt x="331" y="666"/>
                      </a:lnTo>
                      <a:lnTo>
                        <a:pt x="359" y="682"/>
                      </a:lnTo>
                      <a:lnTo>
                        <a:pt x="384" y="696"/>
                      </a:lnTo>
                      <a:lnTo>
                        <a:pt x="389" y="697"/>
                      </a:lnTo>
                      <a:lnTo>
                        <a:pt x="392" y="699"/>
                      </a:lnTo>
                      <a:lnTo>
                        <a:pt x="397" y="701"/>
                      </a:lnTo>
                      <a:lnTo>
                        <a:pt x="402" y="702"/>
                      </a:lnTo>
                      <a:lnTo>
                        <a:pt x="408" y="703"/>
                      </a:lnTo>
                      <a:lnTo>
                        <a:pt x="413" y="703"/>
                      </a:lnTo>
                      <a:lnTo>
                        <a:pt x="419" y="704"/>
                      </a:lnTo>
                      <a:lnTo>
                        <a:pt x="424" y="704"/>
                      </a:lnTo>
                      <a:lnTo>
                        <a:pt x="424" y="693"/>
                      </a:lnTo>
                      <a:lnTo>
                        <a:pt x="414" y="693"/>
                      </a:lnTo>
                      <a:lnTo>
                        <a:pt x="405" y="691"/>
                      </a:lnTo>
                      <a:lnTo>
                        <a:pt x="396" y="690"/>
                      </a:lnTo>
                      <a:lnTo>
                        <a:pt x="389" y="686"/>
                      </a:lnTo>
                      <a:lnTo>
                        <a:pt x="364" y="672"/>
                      </a:lnTo>
                      <a:lnTo>
                        <a:pt x="337" y="657"/>
                      </a:lnTo>
                      <a:lnTo>
                        <a:pt x="308" y="638"/>
                      </a:lnTo>
                      <a:lnTo>
                        <a:pt x="277" y="616"/>
                      </a:lnTo>
                      <a:lnTo>
                        <a:pt x="247" y="592"/>
                      </a:lnTo>
                      <a:lnTo>
                        <a:pt x="215" y="565"/>
                      </a:lnTo>
                      <a:lnTo>
                        <a:pt x="184" y="535"/>
                      </a:lnTo>
                      <a:lnTo>
                        <a:pt x="154" y="505"/>
                      </a:lnTo>
                      <a:lnTo>
                        <a:pt x="125" y="470"/>
                      </a:lnTo>
                      <a:lnTo>
                        <a:pt x="98" y="435"/>
                      </a:lnTo>
                      <a:lnTo>
                        <a:pt x="74" y="398"/>
                      </a:lnTo>
                      <a:lnTo>
                        <a:pt x="53" y="359"/>
                      </a:lnTo>
                      <a:lnTo>
                        <a:pt x="36" y="319"/>
                      </a:lnTo>
                      <a:lnTo>
                        <a:pt x="22" y="277"/>
                      </a:lnTo>
                      <a:lnTo>
                        <a:pt x="14" y="235"/>
                      </a:lnTo>
                      <a:lnTo>
                        <a:pt x="11" y="191"/>
                      </a:lnTo>
                      <a:lnTo>
                        <a:pt x="13" y="173"/>
                      </a:lnTo>
                      <a:lnTo>
                        <a:pt x="15" y="156"/>
                      </a:lnTo>
                      <a:lnTo>
                        <a:pt x="19" y="139"/>
                      </a:lnTo>
                      <a:lnTo>
                        <a:pt x="24" y="123"/>
                      </a:lnTo>
                      <a:lnTo>
                        <a:pt x="31" y="107"/>
                      </a:lnTo>
                      <a:lnTo>
                        <a:pt x="40" y="92"/>
                      </a:lnTo>
                      <a:lnTo>
                        <a:pt x="49" y="79"/>
                      </a:lnTo>
                      <a:lnTo>
                        <a:pt x="60" y="66"/>
                      </a:lnTo>
                      <a:lnTo>
                        <a:pt x="75" y="53"/>
                      </a:lnTo>
                      <a:lnTo>
                        <a:pt x="91" y="42"/>
                      </a:lnTo>
                      <a:lnTo>
                        <a:pt x="108" y="33"/>
                      </a:lnTo>
                      <a:lnTo>
                        <a:pt x="128" y="25"/>
                      </a:lnTo>
                      <a:lnTo>
                        <a:pt x="147" y="19"/>
                      </a:lnTo>
                      <a:lnTo>
                        <a:pt x="169" y="15"/>
                      </a:lnTo>
                      <a:lnTo>
                        <a:pt x="192" y="12"/>
                      </a:lnTo>
                      <a:lnTo>
                        <a:pt x="216" y="11"/>
                      </a:lnTo>
                      <a:lnTo>
                        <a:pt x="242" y="14"/>
                      </a:lnTo>
                      <a:lnTo>
                        <a:pt x="265" y="20"/>
                      </a:lnTo>
                      <a:lnTo>
                        <a:pt x="287" y="28"/>
                      </a:lnTo>
                      <a:lnTo>
                        <a:pt x="307" y="41"/>
                      </a:lnTo>
                      <a:lnTo>
                        <a:pt x="326" y="55"/>
                      </a:lnTo>
                      <a:lnTo>
                        <a:pt x="343" y="71"/>
                      </a:lnTo>
                      <a:lnTo>
                        <a:pt x="358" y="88"/>
                      </a:lnTo>
                      <a:lnTo>
                        <a:pt x="373" y="107"/>
                      </a:lnTo>
                      <a:lnTo>
                        <a:pt x="385" y="124"/>
                      </a:lnTo>
                      <a:lnTo>
                        <a:pt x="395" y="141"/>
                      </a:lnTo>
                      <a:lnTo>
                        <a:pt x="405" y="158"/>
                      </a:lnTo>
                      <a:lnTo>
                        <a:pt x="412" y="173"/>
                      </a:lnTo>
                      <a:lnTo>
                        <a:pt x="418" y="185"/>
                      </a:lnTo>
                      <a:lnTo>
                        <a:pt x="422" y="195"/>
                      </a:lnTo>
                      <a:lnTo>
                        <a:pt x="424" y="201"/>
                      </a:lnTo>
                      <a:lnTo>
                        <a:pt x="425" y="203"/>
                      </a:lnTo>
                      <a:lnTo>
                        <a:pt x="425" y="185"/>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2" name="Freeform 29"/>
                <p:cNvSpPr>
                  <a:spLocks/>
                </p:cNvSpPr>
                <p:nvPr/>
              </p:nvSpPr>
              <p:spPr bwMode="auto">
                <a:xfrm>
                  <a:off x="3517" y="1600"/>
                  <a:ext cx="361" cy="585"/>
                </a:xfrm>
                <a:custGeom>
                  <a:avLst/>
                  <a:gdLst>
                    <a:gd name="T0" fmla="*/ 353 w 361"/>
                    <a:gd name="T1" fmla="*/ 574 h 585"/>
                    <a:gd name="T2" fmla="*/ 339 w 361"/>
                    <a:gd name="T3" fmla="*/ 570 h 585"/>
                    <a:gd name="T4" fmla="*/ 315 w 361"/>
                    <a:gd name="T5" fmla="*/ 558 h 585"/>
                    <a:gd name="T6" fmla="*/ 271 w 361"/>
                    <a:gd name="T7" fmla="*/ 527 h 585"/>
                    <a:gd name="T8" fmla="*/ 219 w 361"/>
                    <a:gd name="T9" fmla="*/ 487 h 585"/>
                    <a:gd name="T10" fmla="*/ 165 w 361"/>
                    <a:gd name="T11" fmla="*/ 436 h 585"/>
                    <a:gd name="T12" fmla="*/ 114 w 361"/>
                    <a:gd name="T13" fmla="*/ 377 h 585"/>
                    <a:gd name="T14" fmla="*/ 68 w 361"/>
                    <a:gd name="T15" fmla="*/ 311 h 585"/>
                    <a:gd name="T16" fmla="*/ 34 w 361"/>
                    <a:gd name="T17" fmla="*/ 242 h 585"/>
                    <a:gd name="T18" fmla="*/ 15 w 361"/>
                    <a:gd name="T19" fmla="*/ 170 h 585"/>
                    <a:gd name="T20" fmla="*/ 15 w 361"/>
                    <a:gd name="T21" fmla="*/ 109 h 585"/>
                    <a:gd name="T22" fmla="*/ 29 w 361"/>
                    <a:gd name="T23" fmla="*/ 65 h 585"/>
                    <a:gd name="T24" fmla="*/ 53 w 361"/>
                    <a:gd name="T25" fmla="*/ 39 h 585"/>
                    <a:gd name="T26" fmla="*/ 76 w 361"/>
                    <a:gd name="T27" fmla="*/ 25 h 585"/>
                    <a:gd name="T28" fmla="*/ 103 w 361"/>
                    <a:gd name="T29" fmla="*/ 16 h 585"/>
                    <a:gd name="T30" fmla="*/ 135 w 361"/>
                    <a:gd name="T31" fmla="*/ 11 h 585"/>
                    <a:gd name="T32" fmla="*/ 182 w 361"/>
                    <a:gd name="T33" fmla="*/ 16 h 585"/>
                    <a:gd name="T34" fmla="*/ 235 w 361"/>
                    <a:gd name="T35" fmla="*/ 50 h 585"/>
                    <a:gd name="T36" fmla="*/ 278 w 361"/>
                    <a:gd name="T37" fmla="*/ 101 h 585"/>
                    <a:gd name="T38" fmla="*/ 310 w 361"/>
                    <a:gd name="T39" fmla="*/ 154 h 585"/>
                    <a:gd name="T40" fmla="*/ 324 w 361"/>
                    <a:gd name="T41" fmla="*/ 181 h 585"/>
                    <a:gd name="T42" fmla="*/ 334 w 361"/>
                    <a:gd name="T43" fmla="*/ 191 h 585"/>
                    <a:gd name="T44" fmla="*/ 344 w 361"/>
                    <a:gd name="T45" fmla="*/ 198 h 585"/>
                    <a:gd name="T46" fmla="*/ 355 w 361"/>
                    <a:gd name="T47" fmla="*/ 202 h 585"/>
                    <a:gd name="T48" fmla="*/ 361 w 361"/>
                    <a:gd name="T49" fmla="*/ 191 h 585"/>
                    <a:gd name="T50" fmla="*/ 344 w 361"/>
                    <a:gd name="T51" fmla="*/ 185 h 585"/>
                    <a:gd name="T52" fmla="*/ 331 w 361"/>
                    <a:gd name="T53" fmla="*/ 170 h 585"/>
                    <a:gd name="T54" fmla="*/ 305 w 361"/>
                    <a:gd name="T55" fmla="*/ 122 h 585"/>
                    <a:gd name="T56" fmla="*/ 264 w 361"/>
                    <a:gd name="T57" fmla="*/ 66 h 585"/>
                    <a:gd name="T58" fmla="*/ 213 w 361"/>
                    <a:gd name="T59" fmla="*/ 19 h 585"/>
                    <a:gd name="T60" fmla="*/ 153 w 361"/>
                    <a:gd name="T61" fmla="*/ 0 h 585"/>
                    <a:gd name="T62" fmla="*/ 88 w 361"/>
                    <a:gd name="T63" fmla="*/ 8 h 585"/>
                    <a:gd name="T64" fmla="*/ 40 w 361"/>
                    <a:gd name="T65" fmla="*/ 35 h 585"/>
                    <a:gd name="T66" fmla="*/ 10 w 361"/>
                    <a:gd name="T67" fmla="*/ 77 h 585"/>
                    <a:gd name="T68" fmla="*/ 0 w 361"/>
                    <a:gd name="T69" fmla="*/ 134 h 585"/>
                    <a:gd name="T70" fmla="*/ 10 w 361"/>
                    <a:gd name="T71" fmla="*/ 208 h 585"/>
                    <a:gd name="T72" fmla="*/ 38 w 361"/>
                    <a:gd name="T73" fmla="*/ 280 h 585"/>
                    <a:gd name="T74" fmla="*/ 80 w 361"/>
                    <a:gd name="T75" fmla="*/ 350 h 585"/>
                    <a:gd name="T76" fmla="*/ 130 w 361"/>
                    <a:gd name="T77" fmla="*/ 414 h 585"/>
                    <a:gd name="T78" fmla="*/ 185 w 361"/>
                    <a:gd name="T79" fmla="*/ 470 h 585"/>
                    <a:gd name="T80" fmla="*/ 239 w 361"/>
                    <a:gd name="T81" fmla="*/ 518 h 585"/>
                    <a:gd name="T82" fmla="*/ 288 w 361"/>
                    <a:gd name="T83" fmla="*/ 554 h 585"/>
                    <a:gd name="T84" fmla="*/ 328 w 361"/>
                    <a:gd name="T85" fmla="*/ 578 h 585"/>
                    <a:gd name="T86" fmla="*/ 343 w 361"/>
                    <a:gd name="T87" fmla="*/ 583 h 585"/>
                    <a:gd name="T88" fmla="*/ 361 w 361"/>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1"/>
                    <a:gd name="T136" fmla="*/ 0 h 585"/>
                    <a:gd name="T137" fmla="*/ 361 w 361"/>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1" h="585">
                      <a:moveTo>
                        <a:pt x="361" y="574"/>
                      </a:moveTo>
                      <a:lnTo>
                        <a:pt x="353" y="574"/>
                      </a:lnTo>
                      <a:lnTo>
                        <a:pt x="345" y="573"/>
                      </a:lnTo>
                      <a:lnTo>
                        <a:pt x="339" y="570"/>
                      </a:lnTo>
                      <a:lnTo>
                        <a:pt x="333" y="568"/>
                      </a:lnTo>
                      <a:lnTo>
                        <a:pt x="315" y="558"/>
                      </a:lnTo>
                      <a:lnTo>
                        <a:pt x="294" y="545"/>
                      </a:lnTo>
                      <a:lnTo>
                        <a:pt x="271" y="527"/>
                      </a:lnTo>
                      <a:lnTo>
                        <a:pt x="245" y="509"/>
                      </a:lnTo>
                      <a:lnTo>
                        <a:pt x="219" y="487"/>
                      </a:lnTo>
                      <a:lnTo>
                        <a:pt x="192" y="463"/>
                      </a:lnTo>
                      <a:lnTo>
                        <a:pt x="165" y="436"/>
                      </a:lnTo>
                      <a:lnTo>
                        <a:pt x="140" y="406"/>
                      </a:lnTo>
                      <a:lnTo>
                        <a:pt x="114" y="377"/>
                      </a:lnTo>
                      <a:lnTo>
                        <a:pt x="91" y="345"/>
                      </a:lnTo>
                      <a:lnTo>
                        <a:pt x="68" y="311"/>
                      </a:lnTo>
                      <a:lnTo>
                        <a:pt x="50" y="276"/>
                      </a:lnTo>
                      <a:lnTo>
                        <a:pt x="34" y="242"/>
                      </a:lnTo>
                      <a:lnTo>
                        <a:pt x="22" y="207"/>
                      </a:lnTo>
                      <a:lnTo>
                        <a:pt x="15" y="170"/>
                      </a:lnTo>
                      <a:lnTo>
                        <a:pt x="12" y="134"/>
                      </a:lnTo>
                      <a:lnTo>
                        <a:pt x="15" y="109"/>
                      </a:lnTo>
                      <a:lnTo>
                        <a:pt x="20" y="85"/>
                      </a:lnTo>
                      <a:lnTo>
                        <a:pt x="29" y="65"/>
                      </a:lnTo>
                      <a:lnTo>
                        <a:pt x="43" y="47"/>
                      </a:lnTo>
                      <a:lnTo>
                        <a:pt x="53" y="39"/>
                      </a:lnTo>
                      <a:lnTo>
                        <a:pt x="64" y="32"/>
                      </a:lnTo>
                      <a:lnTo>
                        <a:pt x="76" y="25"/>
                      </a:lnTo>
                      <a:lnTo>
                        <a:pt x="89" y="19"/>
                      </a:lnTo>
                      <a:lnTo>
                        <a:pt x="103" y="16"/>
                      </a:lnTo>
                      <a:lnTo>
                        <a:pt x="119" y="13"/>
                      </a:lnTo>
                      <a:lnTo>
                        <a:pt x="135" y="11"/>
                      </a:lnTo>
                      <a:lnTo>
                        <a:pt x="153" y="11"/>
                      </a:lnTo>
                      <a:lnTo>
                        <a:pt x="182" y="16"/>
                      </a:lnTo>
                      <a:lnTo>
                        <a:pt x="209" y="29"/>
                      </a:lnTo>
                      <a:lnTo>
                        <a:pt x="235" y="50"/>
                      </a:lnTo>
                      <a:lnTo>
                        <a:pt x="258" y="74"/>
                      </a:lnTo>
                      <a:lnTo>
                        <a:pt x="278" y="101"/>
                      </a:lnTo>
                      <a:lnTo>
                        <a:pt x="296" y="128"/>
                      </a:lnTo>
                      <a:lnTo>
                        <a:pt x="310" y="154"/>
                      </a:lnTo>
                      <a:lnTo>
                        <a:pt x="321" y="175"/>
                      </a:lnTo>
                      <a:lnTo>
                        <a:pt x="324" y="181"/>
                      </a:lnTo>
                      <a:lnTo>
                        <a:pt x="329" y="186"/>
                      </a:lnTo>
                      <a:lnTo>
                        <a:pt x="334" y="191"/>
                      </a:lnTo>
                      <a:lnTo>
                        <a:pt x="339" y="194"/>
                      </a:lnTo>
                      <a:lnTo>
                        <a:pt x="344" y="198"/>
                      </a:lnTo>
                      <a:lnTo>
                        <a:pt x="349" y="200"/>
                      </a:lnTo>
                      <a:lnTo>
                        <a:pt x="355" y="202"/>
                      </a:lnTo>
                      <a:lnTo>
                        <a:pt x="360" y="202"/>
                      </a:lnTo>
                      <a:lnTo>
                        <a:pt x="361" y="191"/>
                      </a:lnTo>
                      <a:lnTo>
                        <a:pt x="353" y="189"/>
                      </a:lnTo>
                      <a:lnTo>
                        <a:pt x="344" y="185"/>
                      </a:lnTo>
                      <a:lnTo>
                        <a:pt x="337" y="178"/>
                      </a:lnTo>
                      <a:lnTo>
                        <a:pt x="331" y="170"/>
                      </a:lnTo>
                      <a:lnTo>
                        <a:pt x="320" y="148"/>
                      </a:lnTo>
                      <a:lnTo>
                        <a:pt x="305" y="122"/>
                      </a:lnTo>
                      <a:lnTo>
                        <a:pt x="287" y="94"/>
                      </a:lnTo>
                      <a:lnTo>
                        <a:pt x="264" y="66"/>
                      </a:lnTo>
                      <a:lnTo>
                        <a:pt x="240" y="40"/>
                      </a:lnTo>
                      <a:lnTo>
                        <a:pt x="213" y="19"/>
                      </a:lnTo>
                      <a:lnTo>
                        <a:pt x="185" y="5"/>
                      </a:lnTo>
                      <a:lnTo>
                        <a:pt x="153" y="0"/>
                      </a:lnTo>
                      <a:lnTo>
                        <a:pt x="119" y="2"/>
                      </a:lnTo>
                      <a:lnTo>
                        <a:pt x="88" y="8"/>
                      </a:lnTo>
                      <a:lnTo>
                        <a:pt x="62" y="19"/>
                      </a:lnTo>
                      <a:lnTo>
                        <a:pt x="40" y="35"/>
                      </a:lnTo>
                      <a:lnTo>
                        <a:pt x="23" y="54"/>
                      </a:lnTo>
                      <a:lnTo>
                        <a:pt x="10" y="77"/>
                      </a:lnTo>
                      <a:lnTo>
                        <a:pt x="2" y="104"/>
                      </a:lnTo>
                      <a:lnTo>
                        <a:pt x="0" y="134"/>
                      </a:lnTo>
                      <a:lnTo>
                        <a:pt x="2" y="171"/>
                      </a:lnTo>
                      <a:lnTo>
                        <a:pt x="10" y="208"/>
                      </a:lnTo>
                      <a:lnTo>
                        <a:pt x="22" y="245"/>
                      </a:lnTo>
                      <a:lnTo>
                        <a:pt x="38" y="280"/>
                      </a:lnTo>
                      <a:lnTo>
                        <a:pt x="57" y="316"/>
                      </a:lnTo>
                      <a:lnTo>
                        <a:pt x="80" y="350"/>
                      </a:lnTo>
                      <a:lnTo>
                        <a:pt x="104" y="382"/>
                      </a:lnTo>
                      <a:lnTo>
                        <a:pt x="130" y="414"/>
                      </a:lnTo>
                      <a:lnTo>
                        <a:pt x="157" y="443"/>
                      </a:lnTo>
                      <a:lnTo>
                        <a:pt x="185" y="470"/>
                      </a:lnTo>
                      <a:lnTo>
                        <a:pt x="212" y="496"/>
                      </a:lnTo>
                      <a:lnTo>
                        <a:pt x="239" y="518"/>
                      </a:lnTo>
                      <a:lnTo>
                        <a:pt x="264" y="537"/>
                      </a:lnTo>
                      <a:lnTo>
                        <a:pt x="288" y="554"/>
                      </a:lnTo>
                      <a:lnTo>
                        <a:pt x="310" y="568"/>
                      </a:lnTo>
                      <a:lnTo>
                        <a:pt x="328" y="578"/>
                      </a:lnTo>
                      <a:lnTo>
                        <a:pt x="336" y="580"/>
                      </a:lnTo>
                      <a:lnTo>
                        <a:pt x="343" y="583"/>
                      </a:lnTo>
                      <a:lnTo>
                        <a:pt x="353" y="584"/>
                      </a:lnTo>
                      <a:lnTo>
                        <a:pt x="361" y="585"/>
                      </a:lnTo>
                      <a:lnTo>
                        <a:pt x="361" y="574"/>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3" name="Freeform 30"/>
                <p:cNvSpPr>
                  <a:spLocks/>
                </p:cNvSpPr>
                <p:nvPr/>
              </p:nvSpPr>
              <p:spPr bwMode="auto">
                <a:xfrm>
                  <a:off x="3888" y="1537"/>
                  <a:ext cx="426" cy="704"/>
                </a:xfrm>
                <a:custGeom>
                  <a:avLst/>
                  <a:gdLst>
                    <a:gd name="T0" fmla="*/ 1 w 426"/>
                    <a:gd name="T1" fmla="*/ 183 h 704"/>
                    <a:gd name="T2" fmla="*/ 7 w 426"/>
                    <a:gd name="T3" fmla="*/ 167 h 704"/>
                    <a:gd name="T4" fmla="*/ 19 w 426"/>
                    <a:gd name="T5" fmla="*/ 141 h 704"/>
                    <a:gd name="T6" fmla="*/ 38 w 426"/>
                    <a:gd name="T7" fmla="*/ 109 h 704"/>
                    <a:gd name="T8" fmla="*/ 63 w 426"/>
                    <a:gd name="T9" fmla="*/ 75 h 704"/>
                    <a:gd name="T10" fmla="*/ 95 w 426"/>
                    <a:gd name="T11" fmla="*/ 43 h 704"/>
                    <a:gd name="T12" fmla="*/ 136 w 426"/>
                    <a:gd name="T13" fmla="*/ 17 h 704"/>
                    <a:gd name="T14" fmla="*/ 182 w 426"/>
                    <a:gd name="T15" fmla="*/ 3 h 704"/>
                    <a:gd name="T16" fmla="*/ 239 w 426"/>
                    <a:gd name="T17" fmla="*/ 1 h 704"/>
                    <a:gd name="T18" fmla="*/ 289 w 426"/>
                    <a:gd name="T19" fmla="*/ 10 h 704"/>
                    <a:gd name="T20" fmla="*/ 330 w 426"/>
                    <a:gd name="T21" fmla="*/ 27 h 704"/>
                    <a:gd name="T22" fmla="*/ 364 w 426"/>
                    <a:gd name="T23" fmla="*/ 49 h 704"/>
                    <a:gd name="T24" fmla="*/ 389 w 426"/>
                    <a:gd name="T25" fmla="*/ 77 h 704"/>
                    <a:gd name="T26" fmla="*/ 408 w 426"/>
                    <a:gd name="T27" fmla="*/ 108 h 704"/>
                    <a:gd name="T28" fmla="*/ 420 w 426"/>
                    <a:gd name="T29" fmla="*/ 141 h 704"/>
                    <a:gd name="T30" fmla="*/ 425 w 426"/>
                    <a:gd name="T31" fmla="*/ 174 h 704"/>
                    <a:gd name="T32" fmla="*/ 424 w 426"/>
                    <a:gd name="T33" fmla="*/ 235 h 704"/>
                    <a:gd name="T34" fmla="*/ 402 w 426"/>
                    <a:gd name="T35" fmla="*/ 322 h 704"/>
                    <a:gd name="T36" fmla="*/ 362 w 426"/>
                    <a:gd name="T37" fmla="*/ 402 h 704"/>
                    <a:gd name="T38" fmla="*/ 311 w 426"/>
                    <a:gd name="T39" fmla="*/ 477 h 704"/>
                    <a:gd name="T40" fmla="*/ 251 w 426"/>
                    <a:gd name="T41" fmla="*/ 543 h 704"/>
                    <a:gd name="T42" fmla="*/ 187 w 426"/>
                    <a:gd name="T43" fmla="*/ 600 h 704"/>
                    <a:gd name="T44" fmla="*/ 125 w 426"/>
                    <a:gd name="T45" fmla="*/ 647 h 704"/>
                    <a:gd name="T46" fmla="*/ 67 w 426"/>
                    <a:gd name="T47" fmla="*/ 682 h 704"/>
                    <a:gd name="T48" fmla="*/ 38 w 426"/>
                    <a:gd name="T49" fmla="*/ 697 h 704"/>
                    <a:gd name="T50" fmla="*/ 28 w 426"/>
                    <a:gd name="T51" fmla="*/ 701 h 704"/>
                    <a:gd name="T52" fmla="*/ 18 w 426"/>
                    <a:gd name="T53" fmla="*/ 703 h 704"/>
                    <a:gd name="T54" fmla="*/ 7 w 426"/>
                    <a:gd name="T55" fmla="*/ 704 h 704"/>
                    <a:gd name="T56" fmla="*/ 2 w 426"/>
                    <a:gd name="T57" fmla="*/ 693 h 704"/>
                    <a:gd name="T58" fmla="*/ 21 w 426"/>
                    <a:gd name="T59" fmla="*/ 691 h 704"/>
                    <a:gd name="T60" fmla="*/ 38 w 426"/>
                    <a:gd name="T61" fmla="*/ 686 h 704"/>
                    <a:gd name="T62" fmla="*/ 89 w 426"/>
                    <a:gd name="T63" fmla="*/ 657 h 704"/>
                    <a:gd name="T64" fmla="*/ 148 w 426"/>
                    <a:gd name="T65" fmla="*/ 616 h 704"/>
                    <a:gd name="T66" fmla="*/ 210 w 426"/>
                    <a:gd name="T67" fmla="*/ 565 h 704"/>
                    <a:gd name="T68" fmla="*/ 273 w 426"/>
                    <a:gd name="T69" fmla="*/ 505 h 704"/>
                    <a:gd name="T70" fmla="*/ 328 w 426"/>
                    <a:gd name="T71" fmla="*/ 435 h 704"/>
                    <a:gd name="T72" fmla="*/ 373 w 426"/>
                    <a:gd name="T73" fmla="*/ 359 h 704"/>
                    <a:gd name="T74" fmla="*/ 404 w 426"/>
                    <a:gd name="T75" fmla="*/ 277 h 704"/>
                    <a:gd name="T76" fmla="*/ 415 w 426"/>
                    <a:gd name="T77" fmla="*/ 191 h 704"/>
                    <a:gd name="T78" fmla="*/ 411 w 426"/>
                    <a:gd name="T79" fmla="*/ 156 h 704"/>
                    <a:gd name="T80" fmla="*/ 403 w 426"/>
                    <a:gd name="T81" fmla="*/ 123 h 704"/>
                    <a:gd name="T82" fmla="*/ 387 w 426"/>
                    <a:gd name="T83" fmla="*/ 92 h 704"/>
                    <a:gd name="T84" fmla="*/ 366 w 426"/>
                    <a:gd name="T85" fmla="*/ 66 h 704"/>
                    <a:gd name="T86" fmla="*/ 335 w 426"/>
                    <a:gd name="T87" fmla="*/ 42 h 704"/>
                    <a:gd name="T88" fmla="*/ 299 w 426"/>
                    <a:gd name="T89" fmla="*/ 25 h 704"/>
                    <a:gd name="T90" fmla="*/ 257 w 426"/>
                    <a:gd name="T91" fmla="*/ 15 h 704"/>
                    <a:gd name="T92" fmla="*/ 209 w 426"/>
                    <a:gd name="T93" fmla="*/ 11 h 704"/>
                    <a:gd name="T94" fmla="*/ 160 w 426"/>
                    <a:gd name="T95" fmla="*/ 20 h 704"/>
                    <a:gd name="T96" fmla="*/ 119 w 426"/>
                    <a:gd name="T97" fmla="*/ 41 h 704"/>
                    <a:gd name="T98" fmla="*/ 83 w 426"/>
                    <a:gd name="T99" fmla="*/ 71 h 704"/>
                    <a:gd name="T100" fmla="*/ 54 w 426"/>
                    <a:gd name="T101" fmla="*/ 107 h 704"/>
                    <a:gd name="T102" fmla="*/ 30 w 426"/>
                    <a:gd name="T103" fmla="*/ 141 h 704"/>
                    <a:gd name="T104" fmla="*/ 14 w 426"/>
                    <a:gd name="T105" fmla="*/ 173 h 704"/>
                    <a:gd name="T106" fmla="*/ 5 w 426"/>
                    <a:gd name="T107" fmla="*/ 195 h 704"/>
                    <a:gd name="T108" fmla="*/ 1 w 426"/>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6"/>
                    <a:gd name="T166" fmla="*/ 0 h 704"/>
                    <a:gd name="T167" fmla="*/ 426 w 426"/>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6" h="704">
                      <a:moveTo>
                        <a:pt x="0" y="185"/>
                      </a:moveTo>
                      <a:lnTo>
                        <a:pt x="1" y="183"/>
                      </a:lnTo>
                      <a:lnTo>
                        <a:pt x="3" y="177"/>
                      </a:lnTo>
                      <a:lnTo>
                        <a:pt x="7" y="167"/>
                      </a:lnTo>
                      <a:lnTo>
                        <a:pt x="12" y="156"/>
                      </a:lnTo>
                      <a:lnTo>
                        <a:pt x="19" y="141"/>
                      </a:lnTo>
                      <a:lnTo>
                        <a:pt x="28" y="125"/>
                      </a:lnTo>
                      <a:lnTo>
                        <a:pt x="38" y="109"/>
                      </a:lnTo>
                      <a:lnTo>
                        <a:pt x="50" y="92"/>
                      </a:lnTo>
                      <a:lnTo>
                        <a:pt x="63" y="75"/>
                      </a:lnTo>
                      <a:lnTo>
                        <a:pt x="78" y="58"/>
                      </a:lnTo>
                      <a:lnTo>
                        <a:pt x="95" y="43"/>
                      </a:lnTo>
                      <a:lnTo>
                        <a:pt x="115" y="28"/>
                      </a:lnTo>
                      <a:lnTo>
                        <a:pt x="136" y="17"/>
                      </a:lnTo>
                      <a:lnTo>
                        <a:pt x="158" y="8"/>
                      </a:lnTo>
                      <a:lnTo>
                        <a:pt x="182" y="3"/>
                      </a:lnTo>
                      <a:lnTo>
                        <a:pt x="209" y="0"/>
                      </a:lnTo>
                      <a:lnTo>
                        <a:pt x="239" y="1"/>
                      </a:lnTo>
                      <a:lnTo>
                        <a:pt x="264" y="5"/>
                      </a:lnTo>
                      <a:lnTo>
                        <a:pt x="289" y="10"/>
                      </a:lnTo>
                      <a:lnTo>
                        <a:pt x="311" y="17"/>
                      </a:lnTo>
                      <a:lnTo>
                        <a:pt x="330" y="27"/>
                      </a:lnTo>
                      <a:lnTo>
                        <a:pt x="349" y="37"/>
                      </a:lnTo>
                      <a:lnTo>
                        <a:pt x="364" y="49"/>
                      </a:lnTo>
                      <a:lnTo>
                        <a:pt x="378" y="63"/>
                      </a:lnTo>
                      <a:lnTo>
                        <a:pt x="389" y="77"/>
                      </a:lnTo>
                      <a:lnTo>
                        <a:pt x="400" y="92"/>
                      </a:lnTo>
                      <a:lnTo>
                        <a:pt x="408" y="108"/>
                      </a:lnTo>
                      <a:lnTo>
                        <a:pt x="415" y="124"/>
                      </a:lnTo>
                      <a:lnTo>
                        <a:pt x="420" y="141"/>
                      </a:lnTo>
                      <a:lnTo>
                        <a:pt x="424" y="158"/>
                      </a:lnTo>
                      <a:lnTo>
                        <a:pt x="425" y="174"/>
                      </a:lnTo>
                      <a:lnTo>
                        <a:pt x="426" y="191"/>
                      </a:lnTo>
                      <a:lnTo>
                        <a:pt x="424" y="235"/>
                      </a:lnTo>
                      <a:lnTo>
                        <a:pt x="415" y="279"/>
                      </a:lnTo>
                      <a:lnTo>
                        <a:pt x="402" y="322"/>
                      </a:lnTo>
                      <a:lnTo>
                        <a:pt x="383" y="363"/>
                      </a:lnTo>
                      <a:lnTo>
                        <a:pt x="362" y="402"/>
                      </a:lnTo>
                      <a:lnTo>
                        <a:pt x="338" y="440"/>
                      </a:lnTo>
                      <a:lnTo>
                        <a:pt x="311" y="477"/>
                      </a:lnTo>
                      <a:lnTo>
                        <a:pt x="281" y="511"/>
                      </a:lnTo>
                      <a:lnTo>
                        <a:pt x="251" y="543"/>
                      </a:lnTo>
                      <a:lnTo>
                        <a:pt x="219" y="572"/>
                      </a:lnTo>
                      <a:lnTo>
                        <a:pt x="187" y="600"/>
                      </a:lnTo>
                      <a:lnTo>
                        <a:pt x="155" y="625"/>
                      </a:lnTo>
                      <a:lnTo>
                        <a:pt x="125" y="647"/>
                      </a:lnTo>
                      <a:lnTo>
                        <a:pt x="95" y="666"/>
                      </a:lnTo>
                      <a:lnTo>
                        <a:pt x="67" y="682"/>
                      </a:lnTo>
                      <a:lnTo>
                        <a:pt x="43" y="696"/>
                      </a:lnTo>
                      <a:lnTo>
                        <a:pt x="38" y="697"/>
                      </a:lnTo>
                      <a:lnTo>
                        <a:pt x="33" y="699"/>
                      </a:lnTo>
                      <a:lnTo>
                        <a:pt x="28" y="701"/>
                      </a:lnTo>
                      <a:lnTo>
                        <a:pt x="23" y="702"/>
                      </a:lnTo>
                      <a:lnTo>
                        <a:pt x="18" y="703"/>
                      </a:lnTo>
                      <a:lnTo>
                        <a:pt x="12" y="703"/>
                      </a:lnTo>
                      <a:lnTo>
                        <a:pt x="7" y="704"/>
                      </a:lnTo>
                      <a:lnTo>
                        <a:pt x="2" y="704"/>
                      </a:lnTo>
                      <a:lnTo>
                        <a:pt x="2" y="693"/>
                      </a:lnTo>
                      <a:lnTo>
                        <a:pt x="12" y="693"/>
                      </a:lnTo>
                      <a:lnTo>
                        <a:pt x="21" y="691"/>
                      </a:lnTo>
                      <a:lnTo>
                        <a:pt x="30" y="690"/>
                      </a:lnTo>
                      <a:lnTo>
                        <a:pt x="38" y="686"/>
                      </a:lnTo>
                      <a:lnTo>
                        <a:pt x="62" y="672"/>
                      </a:lnTo>
                      <a:lnTo>
                        <a:pt x="89" y="657"/>
                      </a:lnTo>
                      <a:lnTo>
                        <a:pt x="119" y="638"/>
                      </a:lnTo>
                      <a:lnTo>
                        <a:pt x="148" y="616"/>
                      </a:lnTo>
                      <a:lnTo>
                        <a:pt x="180" y="592"/>
                      </a:lnTo>
                      <a:lnTo>
                        <a:pt x="210" y="565"/>
                      </a:lnTo>
                      <a:lnTo>
                        <a:pt x="242" y="535"/>
                      </a:lnTo>
                      <a:lnTo>
                        <a:pt x="273" y="505"/>
                      </a:lnTo>
                      <a:lnTo>
                        <a:pt x="301" y="470"/>
                      </a:lnTo>
                      <a:lnTo>
                        <a:pt x="328" y="435"/>
                      </a:lnTo>
                      <a:lnTo>
                        <a:pt x="353" y="398"/>
                      </a:lnTo>
                      <a:lnTo>
                        <a:pt x="373" y="359"/>
                      </a:lnTo>
                      <a:lnTo>
                        <a:pt x="390" y="319"/>
                      </a:lnTo>
                      <a:lnTo>
                        <a:pt x="404" y="277"/>
                      </a:lnTo>
                      <a:lnTo>
                        <a:pt x="413" y="235"/>
                      </a:lnTo>
                      <a:lnTo>
                        <a:pt x="415" y="191"/>
                      </a:lnTo>
                      <a:lnTo>
                        <a:pt x="414" y="173"/>
                      </a:lnTo>
                      <a:lnTo>
                        <a:pt x="411" y="156"/>
                      </a:lnTo>
                      <a:lnTo>
                        <a:pt x="408" y="139"/>
                      </a:lnTo>
                      <a:lnTo>
                        <a:pt x="403" y="123"/>
                      </a:lnTo>
                      <a:lnTo>
                        <a:pt x="395" y="107"/>
                      </a:lnTo>
                      <a:lnTo>
                        <a:pt x="387" y="92"/>
                      </a:lnTo>
                      <a:lnTo>
                        <a:pt x="377" y="79"/>
                      </a:lnTo>
                      <a:lnTo>
                        <a:pt x="366" y="66"/>
                      </a:lnTo>
                      <a:lnTo>
                        <a:pt x="351" y="53"/>
                      </a:lnTo>
                      <a:lnTo>
                        <a:pt x="335" y="42"/>
                      </a:lnTo>
                      <a:lnTo>
                        <a:pt x="318" y="33"/>
                      </a:lnTo>
                      <a:lnTo>
                        <a:pt x="299" y="25"/>
                      </a:lnTo>
                      <a:lnTo>
                        <a:pt x="279" y="19"/>
                      </a:lnTo>
                      <a:lnTo>
                        <a:pt x="257" y="15"/>
                      </a:lnTo>
                      <a:lnTo>
                        <a:pt x="234" y="12"/>
                      </a:lnTo>
                      <a:lnTo>
                        <a:pt x="209" y="11"/>
                      </a:lnTo>
                      <a:lnTo>
                        <a:pt x="183" y="14"/>
                      </a:lnTo>
                      <a:lnTo>
                        <a:pt x="160" y="20"/>
                      </a:lnTo>
                      <a:lnTo>
                        <a:pt x="138" y="28"/>
                      </a:lnTo>
                      <a:lnTo>
                        <a:pt x="119" y="41"/>
                      </a:lnTo>
                      <a:lnTo>
                        <a:pt x="99" y="55"/>
                      </a:lnTo>
                      <a:lnTo>
                        <a:pt x="83" y="71"/>
                      </a:lnTo>
                      <a:lnTo>
                        <a:pt x="67" y="88"/>
                      </a:lnTo>
                      <a:lnTo>
                        <a:pt x="54" y="107"/>
                      </a:lnTo>
                      <a:lnTo>
                        <a:pt x="41" y="124"/>
                      </a:lnTo>
                      <a:lnTo>
                        <a:pt x="30" y="141"/>
                      </a:lnTo>
                      <a:lnTo>
                        <a:pt x="22" y="158"/>
                      </a:lnTo>
                      <a:lnTo>
                        <a:pt x="14" y="173"/>
                      </a:lnTo>
                      <a:lnTo>
                        <a:pt x="8" y="185"/>
                      </a:lnTo>
                      <a:lnTo>
                        <a:pt x="5" y="195"/>
                      </a:lnTo>
                      <a:lnTo>
                        <a:pt x="2" y="201"/>
                      </a:lnTo>
                      <a:lnTo>
                        <a:pt x="1" y="203"/>
                      </a:lnTo>
                      <a:lnTo>
                        <a:pt x="0" y="185"/>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4" name="Freeform 31"/>
                <p:cNvSpPr>
                  <a:spLocks/>
                </p:cNvSpPr>
                <p:nvPr/>
              </p:nvSpPr>
              <p:spPr bwMode="auto">
                <a:xfrm>
                  <a:off x="3890" y="1600"/>
                  <a:ext cx="362" cy="585"/>
                </a:xfrm>
                <a:custGeom>
                  <a:avLst/>
                  <a:gdLst>
                    <a:gd name="T0" fmla="*/ 8 w 362"/>
                    <a:gd name="T1" fmla="*/ 574 h 585"/>
                    <a:gd name="T2" fmla="*/ 21 w 362"/>
                    <a:gd name="T3" fmla="*/ 570 h 585"/>
                    <a:gd name="T4" fmla="*/ 46 w 362"/>
                    <a:gd name="T5" fmla="*/ 558 h 585"/>
                    <a:gd name="T6" fmla="*/ 90 w 362"/>
                    <a:gd name="T7" fmla="*/ 527 h 585"/>
                    <a:gd name="T8" fmla="*/ 142 w 362"/>
                    <a:gd name="T9" fmla="*/ 487 h 585"/>
                    <a:gd name="T10" fmla="*/ 196 w 362"/>
                    <a:gd name="T11" fmla="*/ 436 h 585"/>
                    <a:gd name="T12" fmla="*/ 248 w 362"/>
                    <a:gd name="T13" fmla="*/ 377 h 585"/>
                    <a:gd name="T14" fmla="*/ 293 w 362"/>
                    <a:gd name="T15" fmla="*/ 311 h 585"/>
                    <a:gd name="T16" fmla="*/ 328 w 362"/>
                    <a:gd name="T17" fmla="*/ 242 h 585"/>
                    <a:gd name="T18" fmla="*/ 348 w 362"/>
                    <a:gd name="T19" fmla="*/ 170 h 585"/>
                    <a:gd name="T20" fmla="*/ 348 w 362"/>
                    <a:gd name="T21" fmla="*/ 109 h 585"/>
                    <a:gd name="T22" fmla="*/ 332 w 362"/>
                    <a:gd name="T23" fmla="*/ 65 h 585"/>
                    <a:gd name="T24" fmla="*/ 309 w 362"/>
                    <a:gd name="T25" fmla="*/ 39 h 585"/>
                    <a:gd name="T26" fmla="*/ 286 w 362"/>
                    <a:gd name="T27" fmla="*/ 25 h 585"/>
                    <a:gd name="T28" fmla="*/ 257 w 362"/>
                    <a:gd name="T29" fmla="*/ 16 h 585"/>
                    <a:gd name="T30" fmla="*/ 226 w 362"/>
                    <a:gd name="T31" fmla="*/ 11 h 585"/>
                    <a:gd name="T32" fmla="*/ 179 w 362"/>
                    <a:gd name="T33" fmla="*/ 16 h 585"/>
                    <a:gd name="T34" fmla="*/ 126 w 362"/>
                    <a:gd name="T35" fmla="*/ 50 h 585"/>
                    <a:gd name="T36" fmla="*/ 82 w 362"/>
                    <a:gd name="T37" fmla="*/ 101 h 585"/>
                    <a:gd name="T38" fmla="*/ 50 w 362"/>
                    <a:gd name="T39" fmla="*/ 154 h 585"/>
                    <a:gd name="T40" fmla="*/ 36 w 362"/>
                    <a:gd name="T41" fmla="*/ 181 h 585"/>
                    <a:gd name="T42" fmla="*/ 27 w 362"/>
                    <a:gd name="T43" fmla="*/ 191 h 585"/>
                    <a:gd name="T44" fmla="*/ 16 w 362"/>
                    <a:gd name="T45" fmla="*/ 198 h 585"/>
                    <a:gd name="T46" fmla="*/ 5 w 362"/>
                    <a:gd name="T47" fmla="*/ 202 h 585"/>
                    <a:gd name="T48" fmla="*/ 0 w 362"/>
                    <a:gd name="T49" fmla="*/ 191 h 585"/>
                    <a:gd name="T50" fmla="*/ 16 w 362"/>
                    <a:gd name="T51" fmla="*/ 185 h 585"/>
                    <a:gd name="T52" fmla="*/ 30 w 362"/>
                    <a:gd name="T53" fmla="*/ 170 h 585"/>
                    <a:gd name="T54" fmla="*/ 55 w 362"/>
                    <a:gd name="T55" fmla="*/ 122 h 585"/>
                    <a:gd name="T56" fmla="*/ 96 w 362"/>
                    <a:gd name="T57" fmla="*/ 66 h 585"/>
                    <a:gd name="T58" fmla="*/ 147 w 362"/>
                    <a:gd name="T59" fmla="*/ 19 h 585"/>
                    <a:gd name="T60" fmla="*/ 207 w 362"/>
                    <a:gd name="T61" fmla="*/ 0 h 585"/>
                    <a:gd name="T62" fmla="*/ 272 w 362"/>
                    <a:gd name="T63" fmla="*/ 8 h 585"/>
                    <a:gd name="T64" fmla="*/ 321 w 362"/>
                    <a:gd name="T65" fmla="*/ 35 h 585"/>
                    <a:gd name="T66" fmla="*/ 352 w 362"/>
                    <a:gd name="T67" fmla="*/ 77 h 585"/>
                    <a:gd name="T68" fmla="*/ 362 w 362"/>
                    <a:gd name="T69" fmla="*/ 134 h 585"/>
                    <a:gd name="T70" fmla="*/ 351 w 362"/>
                    <a:gd name="T71" fmla="*/ 208 h 585"/>
                    <a:gd name="T72" fmla="*/ 322 w 362"/>
                    <a:gd name="T73" fmla="*/ 280 h 585"/>
                    <a:gd name="T74" fmla="*/ 281 w 362"/>
                    <a:gd name="T75" fmla="*/ 350 h 585"/>
                    <a:gd name="T76" fmla="*/ 230 w 362"/>
                    <a:gd name="T77" fmla="*/ 414 h 585"/>
                    <a:gd name="T78" fmla="*/ 177 w 362"/>
                    <a:gd name="T79" fmla="*/ 470 h 585"/>
                    <a:gd name="T80" fmla="*/ 121 w 362"/>
                    <a:gd name="T81" fmla="*/ 518 h 585"/>
                    <a:gd name="T82" fmla="*/ 72 w 362"/>
                    <a:gd name="T83" fmla="*/ 554 h 585"/>
                    <a:gd name="T84" fmla="*/ 32 w 362"/>
                    <a:gd name="T85" fmla="*/ 578 h 585"/>
                    <a:gd name="T86" fmla="*/ 17 w 362"/>
                    <a:gd name="T87" fmla="*/ 583 h 585"/>
                    <a:gd name="T88" fmla="*/ 0 w 362"/>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2"/>
                    <a:gd name="T136" fmla="*/ 0 h 585"/>
                    <a:gd name="T137" fmla="*/ 362 w 362"/>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2" h="585">
                      <a:moveTo>
                        <a:pt x="0" y="574"/>
                      </a:moveTo>
                      <a:lnTo>
                        <a:pt x="8" y="574"/>
                      </a:lnTo>
                      <a:lnTo>
                        <a:pt x="15" y="573"/>
                      </a:lnTo>
                      <a:lnTo>
                        <a:pt x="21" y="570"/>
                      </a:lnTo>
                      <a:lnTo>
                        <a:pt x="27" y="568"/>
                      </a:lnTo>
                      <a:lnTo>
                        <a:pt x="46" y="558"/>
                      </a:lnTo>
                      <a:lnTo>
                        <a:pt x="66" y="545"/>
                      </a:lnTo>
                      <a:lnTo>
                        <a:pt x="90" y="527"/>
                      </a:lnTo>
                      <a:lnTo>
                        <a:pt x="115" y="509"/>
                      </a:lnTo>
                      <a:lnTo>
                        <a:pt x="142" y="487"/>
                      </a:lnTo>
                      <a:lnTo>
                        <a:pt x="169" y="463"/>
                      </a:lnTo>
                      <a:lnTo>
                        <a:pt x="196" y="436"/>
                      </a:lnTo>
                      <a:lnTo>
                        <a:pt x="222" y="406"/>
                      </a:lnTo>
                      <a:lnTo>
                        <a:pt x="248" y="377"/>
                      </a:lnTo>
                      <a:lnTo>
                        <a:pt x="272" y="345"/>
                      </a:lnTo>
                      <a:lnTo>
                        <a:pt x="293" y="311"/>
                      </a:lnTo>
                      <a:lnTo>
                        <a:pt x="313" y="276"/>
                      </a:lnTo>
                      <a:lnTo>
                        <a:pt x="328" y="242"/>
                      </a:lnTo>
                      <a:lnTo>
                        <a:pt x="341" y="207"/>
                      </a:lnTo>
                      <a:lnTo>
                        <a:pt x="348" y="170"/>
                      </a:lnTo>
                      <a:lnTo>
                        <a:pt x="351" y="134"/>
                      </a:lnTo>
                      <a:lnTo>
                        <a:pt x="348" y="109"/>
                      </a:lnTo>
                      <a:lnTo>
                        <a:pt x="342" y="85"/>
                      </a:lnTo>
                      <a:lnTo>
                        <a:pt x="332" y="65"/>
                      </a:lnTo>
                      <a:lnTo>
                        <a:pt x="319" y="47"/>
                      </a:lnTo>
                      <a:lnTo>
                        <a:pt x="309" y="39"/>
                      </a:lnTo>
                      <a:lnTo>
                        <a:pt x="298" y="32"/>
                      </a:lnTo>
                      <a:lnTo>
                        <a:pt x="286" y="25"/>
                      </a:lnTo>
                      <a:lnTo>
                        <a:pt x="272" y="19"/>
                      </a:lnTo>
                      <a:lnTo>
                        <a:pt x="257" y="16"/>
                      </a:lnTo>
                      <a:lnTo>
                        <a:pt x="242" y="13"/>
                      </a:lnTo>
                      <a:lnTo>
                        <a:pt x="226" y="11"/>
                      </a:lnTo>
                      <a:lnTo>
                        <a:pt x="207" y="11"/>
                      </a:lnTo>
                      <a:lnTo>
                        <a:pt x="179" y="16"/>
                      </a:lnTo>
                      <a:lnTo>
                        <a:pt x="151" y="29"/>
                      </a:lnTo>
                      <a:lnTo>
                        <a:pt x="126" y="50"/>
                      </a:lnTo>
                      <a:lnTo>
                        <a:pt x="103" y="74"/>
                      </a:lnTo>
                      <a:lnTo>
                        <a:pt x="82" y="101"/>
                      </a:lnTo>
                      <a:lnTo>
                        <a:pt x="65" y="128"/>
                      </a:lnTo>
                      <a:lnTo>
                        <a:pt x="50" y="154"/>
                      </a:lnTo>
                      <a:lnTo>
                        <a:pt x="39" y="175"/>
                      </a:lnTo>
                      <a:lnTo>
                        <a:pt x="36" y="181"/>
                      </a:lnTo>
                      <a:lnTo>
                        <a:pt x="31" y="186"/>
                      </a:lnTo>
                      <a:lnTo>
                        <a:pt x="27" y="191"/>
                      </a:lnTo>
                      <a:lnTo>
                        <a:pt x="22" y="194"/>
                      </a:lnTo>
                      <a:lnTo>
                        <a:pt x="16" y="198"/>
                      </a:lnTo>
                      <a:lnTo>
                        <a:pt x="11" y="200"/>
                      </a:lnTo>
                      <a:lnTo>
                        <a:pt x="5" y="202"/>
                      </a:lnTo>
                      <a:lnTo>
                        <a:pt x="0" y="202"/>
                      </a:lnTo>
                      <a:lnTo>
                        <a:pt x="0" y="191"/>
                      </a:lnTo>
                      <a:lnTo>
                        <a:pt x="9" y="189"/>
                      </a:lnTo>
                      <a:lnTo>
                        <a:pt x="16" y="185"/>
                      </a:lnTo>
                      <a:lnTo>
                        <a:pt x="23" y="178"/>
                      </a:lnTo>
                      <a:lnTo>
                        <a:pt x="30" y="170"/>
                      </a:lnTo>
                      <a:lnTo>
                        <a:pt x="41" y="148"/>
                      </a:lnTo>
                      <a:lnTo>
                        <a:pt x="55" y="122"/>
                      </a:lnTo>
                      <a:lnTo>
                        <a:pt x="74" y="94"/>
                      </a:lnTo>
                      <a:lnTo>
                        <a:pt x="96" y="66"/>
                      </a:lnTo>
                      <a:lnTo>
                        <a:pt x="120" y="40"/>
                      </a:lnTo>
                      <a:lnTo>
                        <a:pt x="147" y="19"/>
                      </a:lnTo>
                      <a:lnTo>
                        <a:pt x="177" y="5"/>
                      </a:lnTo>
                      <a:lnTo>
                        <a:pt x="207" y="0"/>
                      </a:lnTo>
                      <a:lnTo>
                        <a:pt x="242" y="2"/>
                      </a:lnTo>
                      <a:lnTo>
                        <a:pt x="272" y="8"/>
                      </a:lnTo>
                      <a:lnTo>
                        <a:pt x="299" y="19"/>
                      </a:lnTo>
                      <a:lnTo>
                        <a:pt x="321" y="35"/>
                      </a:lnTo>
                      <a:lnTo>
                        <a:pt x="338" y="54"/>
                      </a:lnTo>
                      <a:lnTo>
                        <a:pt x="352" y="77"/>
                      </a:lnTo>
                      <a:lnTo>
                        <a:pt x="359" y="104"/>
                      </a:lnTo>
                      <a:lnTo>
                        <a:pt x="362" y="134"/>
                      </a:lnTo>
                      <a:lnTo>
                        <a:pt x="359" y="171"/>
                      </a:lnTo>
                      <a:lnTo>
                        <a:pt x="351" y="208"/>
                      </a:lnTo>
                      <a:lnTo>
                        <a:pt x="339" y="245"/>
                      </a:lnTo>
                      <a:lnTo>
                        <a:pt x="322" y="280"/>
                      </a:lnTo>
                      <a:lnTo>
                        <a:pt x="304" y="316"/>
                      </a:lnTo>
                      <a:lnTo>
                        <a:pt x="281" y="350"/>
                      </a:lnTo>
                      <a:lnTo>
                        <a:pt x="256" y="382"/>
                      </a:lnTo>
                      <a:lnTo>
                        <a:pt x="230" y="414"/>
                      </a:lnTo>
                      <a:lnTo>
                        <a:pt x="204" y="443"/>
                      </a:lnTo>
                      <a:lnTo>
                        <a:pt x="177" y="470"/>
                      </a:lnTo>
                      <a:lnTo>
                        <a:pt x="148" y="496"/>
                      </a:lnTo>
                      <a:lnTo>
                        <a:pt x="121" y="518"/>
                      </a:lnTo>
                      <a:lnTo>
                        <a:pt x="96" y="537"/>
                      </a:lnTo>
                      <a:lnTo>
                        <a:pt x="72" y="554"/>
                      </a:lnTo>
                      <a:lnTo>
                        <a:pt x="50" y="568"/>
                      </a:lnTo>
                      <a:lnTo>
                        <a:pt x="32" y="578"/>
                      </a:lnTo>
                      <a:lnTo>
                        <a:pt x="25" y="580"/>
                      </a:lnTo>
                      <a:lnTo>
                        <a:pt x="17" y="583"/>
                      </a:lnTo>
                      <a:lnTo>
                        <a:pt x="9" y="584"/>
                      </a:lnTo>
                      <a:lnTo>
                        <a:pt x="0" y="585"/>
                      </a:lnTo>
                      <a:lnTo>
                        <a:pt x="0" y="574"/>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5" name="Freeform 32"/>
                <p:cNvSpPr>
                  <a:spLocks/>
                </p:cNvSpPr>
                <p:nvPr/>
              </p:nvSpPr>
              <p:spPr bwMode="auto">
                <a:xfrm>
                  <a:off x="3515" y="1562"/>
                  <a:ext cx="64" cy="35"/>
                </a:xfrm>
                <a:custGeom>
                  <a:avLst/>
                  <a:gdLst>
                    <a:gd name="T0" fmla="*/ 0 w 64"/>
                    <a:gd name="T1" fmla="*/ 12 h 35"/>
                    <a:gd name="T2" fmla="*/ 9 w 64"/>
                    <a:gd name="T3" fmla="*/ 12 h 35"/>
                    <a:gd name="T4" fmla="*/ 16 w 64"/>
                    <a:gd name="T5" fmla="*/ 13 h 35"/>
                    <a:gd name="T6" fmla="*/ 25 w 64"/>
                    <a:gd name="T7" fmla="*/ 14 h 35"/>
                    <a:gd name="T8" fmla="*/ 34 w 64"/>
                    <a:gd name="T9" fmla="*/ 17 h 35"/>
                    <a:gd name="T10" fmla="*/ 41 w 64"/>
                    <a:gd name="T11" fmla="*/ 21 h 35"/>
                    <a:gd name="T12" fmla="*/ 48 w 64"/>
                    <a:gd name="T13" fmla="*/ 24 h 35"/>
                    <a:gd name="T14" fmla="*/ 56 w 64"/>
                    <a:gd name="T15" fmla="*/ 29 h 35"/>
                    <a:gd name="T16" fmla="*/ 62 w 64"/>
                    <a:gd name="T17" fmla="*/ 35 h 35"/>
                    <a:gd name="T18" fmla="*/ 64 w 64"/>
                    <a:gd name="T19" fmla="*/ 18 h 35"/>
                    <a:gd name="T20" fmla="*/ 63 w 64"/>
                    <a:gd name="T21" fmla="*/ 17 h 35"/>
                    <a:gd name="T22" fmla="*/ 58 w 64"/>
                    <a:gd name="T23" fmla="*/ 16 h 35"/>
                    <a:gd name="T24" fmla="*/ 52 w 64"/>
                    <a:gd name="T25" fmla="*/ 12 h 35"/>
                    <a:gd name="T26" fmla="*/ 45 w 64"/>
                    <a:gd name="T27" fmla="*/ 8 h 35"/>
                    <a:gd name="T28" fmla="*/ 35 w 64"/>
                    <a:gd name="T29" fmla="*/ 5 h 35"/>
                    <a:gd name="T30" fmla="*/ 25 w 64"/>
                    <a:gd name="T31" fmla="*/ 2 h 35"/>
                    <a:gd name="T32" fmla="*/ 15 w 64"/>
                    <a:gd name="T33" fmla="*/ 0 h 35"/>
                    <a:gd name="T34" fmla="*/ 5 w 64"/>
                    <a:gd name="T35" fmla="*/ 0 h 35"/>
                    <a:gd name="T36" fmla="*/ 0 w 64"/>
                    <a:gd name="T37" fmla="*/ 1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35"/>
                    <a:gd name="T59" fmla="*/ 64 w 6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35">
                      <a:moveTo>
                        <a:pt x="0" y="12"/>
                      </a:moveTo>
                      <a:lnTo>
                        <a:pt x="9" y="12"/>
                      </a:lnTo>
                      <a:lnTo>
                        <a:pt x="16" y="13"/>
                      </a:lnTo>
                      <a:lnTo>
                        <a:pt x="25" y="14"/>
                      </a:lnTo>
                      <a:lnTo>
                        <a:pt x="34" y="17"/>
                      </a:lnTo>
                      <a:lnTo>
                        <a:pt x="41" y="21"/>
                      </a:lnTo>
                      <a:lnTo>
                        <a:pt x="48" y="24"/>
                      </a:lnTo>
                      <a:lnTo>
                        <a:pt x="56" y="29"/>
                      </a:lnTo>
                      <a:lnTo>
                        <a:pt x="62" y="35"/>
                      </a:lnTo>
                      <a:lnTo>
                        <a:pt x="64" y="18"/>
                      </a:lnTo>
                      <a:lnTo>
                        <a:pt x="63" y="17"/>
                      </a:lnTo>
                      <a:lnTo>
                        <a:pt x="58" y="16"/>
                      </a:lnTo>
                      <a:lnTo>
                        <a:pt x="52" y="12"/>
                      </a:lnTo>
                      <a:lnTo>
                        <a:pt x="45" y="8"/>
                      </a:lnTo>
                      <a:lnTo>
                        <a:pt x="35" y="5"/>
                      </a:lnTo>
                      <a:lnTo>
                        <a:pt x="25" y="2"/>
                      </a:lnTo>
                      <a:lnTo>
                        <a:pt x="15" y="0"/>
                      </a:lnTo>
                      <a:lnTo>
                        <a:pt x="5" y="0"/>
                      </a:lnTo>
                      <a:lnTo>
                        <a:pt x="0" y="12"/>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26" name="Freeform 33"/>
                <p:cNvSpPr>
                  <a:spLocks/>
                </p:cNvSpPr>
                <p:nvPr/>
              </p:nvSpPr>
              <p:spPr bwMode="auto">
                <a:xfrm>
                  <a:off x="3876" y="1542"/>
                  <a:ext cx="419" cy="694"/>
                </a:xfrm>
                <a:custGeom>
                  <a:avLst/>
                  <a:gdLst>
                    <a:gd name="T0" fmla="*/ 234 w 419"/>
                    <a:gd name="T1" fmla="*/ 1 h 694"/>
                    <a:gd name="T2" fmla="*/ 281 w 419"/>
                    <a:gd name="T3" fmla="*/ 9 h 694"/>
                    <a:gd name="T4" fmla="*/ 321 w 419"/>
                    <a:gd name="T5" fmla="*/ 23 h 694"/>
                    <a:gd name="T6" fmla="*/ 354 w 419"/>
                    <a:gd name="T7" fmla="*/ 44 h 694"/>
                    <a:gd name="T8" fmla="*/ 380 w 419"/>
                    <a:gd name="T9" fmla="*/ 70 h 694"/>
                    <a:gd name="T10" fmla="*/ 400 w 419"/>
                    <a:gd name="T11" fmla="*/ 99 h 694"/>
                    <a:gd name="T12" fmla="*/ 412 w 419"/>
                    <a:gd name="T13" fmla="*/ 132 h 694"/>
                    <a:gd name="T14" fmla="*/ 418 w 419"/>
                    <a:gd name="T15" fmla="*/ 168 h 694"/>
                    <a:gd name="T16" fmla="*/ 415 w 419"/>
                    <a:gd name="T17" fmla="*/ 232 h 694"/>
                    <a:gd name="T18" fmla="*/ 393 w 419"/>
                    <a:gd name="T19" fmla="*/ 320 h 694"/>
                    <a:gd name="T20" fmla="*/ 353 w 419"/>
                    <a:gd name="T21" fmla="*/ 401 h 694"/>
                    <a:gd name="T22" fmla="*/ 299 w 419"/>
                    <a:gd name="T23" fmla="*/ 475 h 694"/>
                    <a:gd name="T24" fmla="*/ 238 w 419"/>
                    <a:gd name="T25" fmla="*/ 540 h 694"/>
                    <a:gd name="T26" fmla="*/ 174 w 419"/>
                    <a:gd name="T27" fmla="*/ 596 h 694"/>
                    <a:gd name="T28" fmla="*/ 113 w 419"/>
                    <a:gd name="T29" fmla="*/ 642 h 694"/>
                    <a:gd name="T30" fmla="*/ 60 w 419"/>
                    <a:gd name="T31" fmla="*/ 675 h 694"/>
                    <a:gd name="T32" fmla="*/ 35 w 419"/>
                    <a:gd name="T33" fmla="*/ 687 h 694"/>
                    <a:gd name="T34" fmla="*/ 25 w 419"/>
                    <a:gd name="T35" fmla="*/ 691 h 694"/>
                    <a:gd name="T36" fmla="*/ 15 w 419"/>
                    <a:gd name="T37" fmla="*/ 693 h 694"/>
                    <a:gd name="T38" fmla="*/ 5 w 419"/>
                    <a:gd name="T39" fmla="*/ 694 h 694"/>
                    <a:gd name="T40" fmla="*/ 0 w 419"/>
                    <a:gd name="T41" fmla="*/ 637 h 694"/>
                    <a:gd name="T42" fmla="*/ 16 w 419"/>
                    <a:gd name="T43" fmla="*/ 636 h 694"/>
                    <a:gd name="T44" fmla="*/ 30 w 419"/>
                    <a:gd name="T45" fmla="*/ 631 h 694"/>
                    <a:gd name="T46" fmla="*/ 69 w 419"/>
                    <a:gd name="T47" fmla="*/ 607 h 694"/>
                    <a:gd name="T48" fmla="*/ 118 w 419"/>
                    <a:gd name="T49" fmla="*/ 572 h 694"/>
                    <a:gd name="T50" fmla="*/ 170 w 419"/>
                    <a:gd name="T51" fmla="*/ 525 h 694"/>
                    <a:gd name="T52" fmla="*/ 226 w 419"/>
                    <a:gd name="T53" fmla="*/ 469 h 694"/>
                    <a:gd name="T54" fmla="*/ 276 w 419"/>
                    <a:gd name="T55" fmla="*/ 407 h 694"/>
                    <a:gd name="T56" fmla="*/ 316 w 419"/>
                    <a:gd name="T57" fmla="*/ 338 h 694"/>
                    <a:gd name="T58" fmla="*/ 344 w 419"/>
                    <a:gd name="T59" fmla="*/ 266 h 694"/>
                    <a:gd name="T60" fmla="*/ 355 w 419"/>
                    <a:gd name="T61" fmla="*/ 192 h 694"/>
                    <a:gd name="T62" fmla="*/ 346 w 419"/>
                    <a:gd name="T63" fmla="*/ 140 h 694"/>
                    <a:gd name="T64" fmla="*/ 319 w 419"/>
                    <a:gd name="T65" fmla="*/ 98 h 694"/>
                    <a:gd name="T66" fmla="*/ 272 w 419"/>
                    <a:gd name="T67" fmla="*/ 72 h 694"/>
                    <a:gd name="T68" fmla="*/ 207 w 419"/>
                    <a:gd name="T69" fmla="*/ 64 h 694"/>
                    <a:gd name="T70" fmla="*/ 155 w 419"/>
                    <a:gd name="T71" fmla="*/ 80 h 694"/>
                    <a:gd name="T72" fmla="*/ 108 w 419"/>
                    <a:gd name="T73" fmla="*/ 119 h 694"/>
                    <a:gd name="T74" fmla="*/ 66 w 419"/>
                    <a:gd name="T75" fmla="*/ 173 h 694"/>
                    <a:gd name="T76" fmla="*/ 35 w 419"/>
                    <a:gd name="T77" fmla="*/ 230 h 694"/>
                    <a:gd name="T78" fmla="*/ 19 w 419"/>
                    <a:gd name="T79" fmla="*/ 247 h 694"/>
                    <a:gd name="T80" fmla="*/ 0 w 419"/>
                    <a:gd name="T81" fmla="*/ 254 h 694"/>
                    <a:gd name="T82" fmla="*/ 1 w 419"/>
                    <a:gd name="T83" fmla="*/ 184 h 694"/>
                    <a:gd name="T84" fmla="*/ 6 w 419"/>
                    <a:gd name="T85" fmla="*/ 169 h 694"/>
                    <a:gd name="T86" fmla="*/ 19 w 419"/>
                    <a:gd name="T87" fmla="*/ 143 h 694"/>
                    <a:gd name="T88" fmla="*/ 38 w 419"/>
                    <a:gd name="T89" fmla="*/ 110 h 694"/>
                    <a:gd name="T90" fmla="*/ 63 w 419"/>
                    <a:gd name="T91" fmla="*/ 76 h 694"/>
                    <a:gd name="T92" fmla="*/ 96 w 419"/>
                    <a:gd name="T93" fmla="*/ 43 h 694"/>
                    <a:gd name="T94" fmla="*/ 135 w 419"/>
                    <a:gd name="T95" fmla="*/ 17 h 694"/>
                    <a:gd name="T96" fmla="*/ 181 w 419"/>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9"/>
                    <a:gd name="T148" fmla="*/ 0 h 694"/>
                    <a:gd name="T149" fmla="*/ 419 w 419"/>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9" h="694">
                      <a:moveTo>
                        <a:pt x="207" y="0"/>
                      </a:moveTo>
                      <a:lnTo>
                        <a:pt x="234" y="1"/>
                      </a:lnTo>
                      <a:lnTo>
                        <a:pt x="259" y="4"/>
                      </a:lnTo>
                      <a:lnTo>
                        <a:pt x="281" y="9"/>
                      </a:lnTo>
                      <a:lnTo>
                        <a:pt x="302" y="15"/>
                      </a:lnTo>
                      <a:lnTo>
                        <a:pt x="321" y="23"/>
                      </a:lnTo>
                      <a:lnTo>
                        <a:pt x="338" y="33"/>
                      </a:lnTo>
                      <a:lnTo>
                        <a:pt x="354" y="44"/>
                      </a:lnTo>
                      <a:lnTo>
                        <a:pt x="368" y="56"/>
                      </a:lnTo>
                      <a:lnTo>
                        <a:pt x="380" y="70"/>
                      </a:lnTo>
                      <a:lnTo>
                        <a:pt x="391" y="85"/>
                      </a:lnTo>
                      <a:lnTo>
                        <a:pt x="400" y="99"/>
                      </a:lnTo>
                      <a:lnTo>
                        <a:pt x="407" y="115"/>
                      </a:lnTo>
                      <a:lnTo>
                        <a:pt x="412" y="132"/>
                      </a:lnTo>
                      <a:lnTo>
                        <a:pt x="415" y="150"/>
                      </a:lnTo>
                      <a:lnTo>
                        <a:pt x="418" y="168"/>
                      </a:lnTo>
                      <a:lnTo>
                        <a:pt x="419" y="186"/>
                      </a:lnTo>
                      <a:lnTo>
                        <a:pt x="415" y="232"/>
                      </a:lnTo>
                      <a:lnTo>
                        <a:pt x="407" y="276"/>
                      </a:lnTo>
                      <a:lnTo>
                        <a:pt x="393" y="320"/>
                      </a:lnTo>
                      <a:lnTo>
                        <a:pt x="375" y="360"/>
                      </a:lnTo>
                      <a:lnTo>
                        <a:pt x="353" y="401"/>
                      </a:lnTo>
                      <a:lnTo>
                        <a:pt x="327" y="439"/>
                      </a:lnTo>
                      <a:lnTo>
                        <a:pt x="299" y="475"/>
                      </a:lnTo>
                      <a:lnTo>
                        <a:pt x="270" y="508"/>
                      </a:lnTo>
                      <a:lnTo>
                        <a:pt x="238" y="540"/>
                      </a:lnTo>
                      <a:lnTo>
                        <a:pt x="206" y="570"/>
                      </a:lnTo>
                      <a:lnTo>
                        <a:pt x="174" y="596"/>
                      </a:lnTo>
                      <a:lnTo>
                        <a:pt x="144" y="620"/>
                      </a:lnTo>
                      <a:lnTo>
                        <a:pt x="113" y="642"/>
                      </a:lnTo>
                      <a:lnTo>
                        <a:pt x="86" y="659"/>
                      </a:lnTo>
                      <a:lnTo>
                        <a:pt x="60" y="675"/>
                      </a:lnTo>
                      <a:lnTo>
                        <a:pt x="38" y="686"/>
                      </a:lnTo>
                      <a:lnTo>
                        <a:pt x="35" y="687"/>
                      </a:lnTo>
                      <a:lnTo>
                        <a:pt x="30" y="690"/>
                      </a:lnTo>
                      <a:lnTo>
                        <a:pt x="25" y="691"/>
                      </a:lnTo>
                      <a:lnTo>
                        <a:pt x="20" y="692"/>
                      </a:lnTo>
                      <a:lnTo>
                        <a:pt x="15" y="693"/>
                      </a:lnTo>
                      <a:lnTo>
                        <a:pt x="10" y="693"/>
                      </a:lnTo>
                      <a:lnTo>
                        <a:pt x="5" y="694"/>
                      </a:lnTo>
                      <a:lnTo>
                        <a:pt x="0" y="694"/>
                      </a:lnTo>
                      <a:lnTo>
                        <a:pt x="0" y="637"/>
                      </a:lnTo>
                      <a:lnTo>
                        <a:pt x="9" y="637"/>
                      </a:lnTo>
                      <a:lnTo>
                        <a:pt x="16" y="636"/>
                      </a:lnTo>
                      <a:lnTo>
                        <a:pt x="23" y="633"/>
                      </a:lnTo>
                      <a:lnTo>
                        <a:pt x="30" y="631"/>
                      </a:lnTo>
                      <a:lnTo>
                        <a:pt x="48" y="621"/>
                      </a:lnTo>
                      <a:lnTo>
                        <a:pt x="69" y="607"/>
                      </a:lnTo>
                      <a:lnTo>
                        <a:pt x="92" y="592"/>
                      </a:lnTo>
                      <a:lnTo>
                        <a:pt x="118" y="572"/>
                      </a:lnTo>
                      <a:lnTo>
                        <a:pt x="144" y="550"/>
                      </a:lnTo>
                      <a:lnTo>
                        <a:pt x="170" y="525"/>
                      </a:lnTo>
                      <a:lnTo>
                        <a:pt x="199" y="499"/>
                      </a:lnTo>
                      <a:lnTo>
                        <a:pt x="226" y="469"/>
                      </a:lnTo>
                      <a:lnTo>
                        <a:pt x="251" y="439"/>
                      </a:lnTo>
                      <a:lnTo>
                        <a:pt x="276" y="407"/>
                      </a:lnTo>
                      <a:lnTo>
                        <a:pt x="298" y="372"/>
                      </a:lnTo>
                      <a:lnTo>
                        <a:pt x="316" y="338"/>
                      </a:lnTo>
                      <a:lnTo>
                        <a:pt x="333" y="303"/>
                      </a:lnTo>
                      <a:lnTo>
                        <a:pt x="344" y="266"/>
                      </a:lnTo>
                      <a:lnTo>
                        <a:pt x="353" y="229"/>
                      </a:lnTo>
                      <a:lnTo>
                        <a:pt x="355" y="192"/>
                      </a:lnTo>
                      <a:lnTo>
                        <a:pt x="353" y="164"/>
                      </a:lnTo>
                      <a:lnTo>
                        <a:pt x="346" y="140"/>
                      </a:lnTo>
                      <a:lnTo>
                        <a:pt x="335" y="118"/>
                      </a:lnTo>
                      <a:lnTo>
                        <a:pt x="319" y="98"/>
                      </a:lnTo>
                      <a:lnTo>
                        <a:pt x="298" y="83"/>
                      </a:lnTo>
                      <a:lnTo>
                        <a:pt x="272" y="72"/>
                      </a:lnTo>
                      <a:lnTo>
                        <a:pt x="242" y="66"/>
                      </a:lnTo>
                      <a:lnTo>
                        <a:pt x="207" y="64"/>
                      </a:lnTo>
                      <a:lnTo>
                        <a:pt x="180" y="67"/>
                      </a:lnTo>
                      <a:lnTo>
                        <a:pt x="155" y="80"/>
                      </a:lnTo>
                      <a:lnTo>
                        <a:pt x="130" y="97"/>
                      </a:lnTo>
                      <a:lnTo>
                        <a:pt x="108" y="119"/>
                      </a:lnTo>
                      <a:lnTo>
                        <a:pt x="86" y="145"/>
                      </a:lnTo>
                      <a:lnTo>
                        <a:pt x="66" y="173"/>
                      </a:lnTo>
                      <a:lnTo>
                        <a:pt x="49" y="202"/>
                      </a:lnTo>
                      <a:lnTo>
                        <a:pt x="35" y="230"/>
                      </a:lnTo>
                      <a:lnTo>
                        <a:pt x="27" y="240"/>
                      </a:lnTo>
                      <a:lnTo>
                        <a:pt x="19" y="247"/>
                      </a:lnTo>
                      <a:lnTo>
                        <a:pt x="9" y="252"/>
                      </a:lnTo>
                      <a:lnTo>
                        <a:pt x="0" y="254"/>
                      </a:lnTo>
                      <a:lnTo>
                        <a:pt x="0" y="186"/>
                      </a:lnTo>
                      <a:lnTo>
                        <a:pt x="1" y="184"/>
                      </a:lnTo>
                      <a:lnTo>
                        <a:pt x="3" y="178"/>
                      </a:lnTo>
                      <a:lnTo>
                        <a:pt x="6" y="169"/>
                      </a:lnTo>
                      <a:lnTo>
                        <a:pt x="12" y="157"/>
                      </a:lnTo>
                      <a:lnTo>
                        <a:pt x="19" y="143"/>
                      </a:lnTo>
                      <a:lnTo>
                        <a:pt x="27" y="127"/>
                      </a:lnTo>
                      <a:lnTo>
                        <a:pt x="38" y="110"/>
                      </a:lnTo>
                      <a:lnTo>
                        <a:pt x="49" y="93"/>
                      </a:lnTo>
                      <a:lnTo>
                        <a:pt x="63" y="76"/>
                      </a:lnTo>
                      <a:lnTo>
                        <a:pt x="79" y="59"/>
                      </a:lnTo>
                      <a:lnTo>
                        <a:pt x="96" y="43"/>
                      </a:lnTo>
                      <a:lnTo>
                        <a:pt x="114" y="30"/>
                      </a:lnTo>
                      <a:lnTo>
                        <a:pt x="135" y="17"/>
                      </a:lnTo>
                      <a:lnTo>
                        <a:pt x="157" y="9"/>
                      </a:lnTo>
                      <a:lnTo>
                        <a:pt x="181" y="3"/>
                      </a:lnTo>
                      <a:lnTo>
                        <a:pt x="207" y="0"/>
                      </a:lnTo>
                      <a:close/>
                    </a:path>
                  </a:pathLst>
                </a:custGeom>
                <a:solidFill>
                  <a:srgbClr val="F7B2E8"/>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18516" name="AutoShape 34"/>
              <p:cNvSpPr>
                <a:spLocks noChangeArrowheads="1"/>
              </p:cNvSpPr>
              <p:nvPr/>
            </p:nvSpPr>
            <p:spPr bwMode="auto">
              <a:xfrm>
                <a:off x="4032" y="1200"/>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8517" name="AutoShape 35"/>
              <p:cNvSpPr>
                <a:spLocks noChangeArrowheads="1"/>
              </p:cNvSpPr>
              <p:nvPr/>
            </p:nvSpPr>
            <p:spPr bwMode="auto">
              <a:xfrm>
                <a:off x="2196" y="1248"/>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9" name="Group 36"/>
            <p:cNvGrpSpPr>
              <a:grpSpLocks/>
            </p:cNvGrpSpPr>
            <p:nvPr/>
          </p:nvGrpSpPr>
          <p:grpSpPr bwMode="auto">
            <a:xfrm rot="4638690">
              <a:off x="3017" y="775"/>
              <a:ext cx="352" cy="241"/>
              <a:chOff x="4034" y="2080"/>
              <a:chExt cx="862" cy="452"/>
            </a:xfrm>
          </p:grpSpPr>
          <p:grpSp>
            <p:nvGrpSpPr>
              <p:cNvPr id="10" name="Group 37"/>
              <p:cNvGrpSpPr>
                <a:grpSpLocks/>
              </p:cNvGrpSpPr>
              <p:nvPr/>
            </p:nvGrpSpPr>
            <p:grpSpPr bwMode="auto">
              <a:xfrm>
                <a:off x="4034" y="2080"/>
                <a:ext cx="326" cy="452"/>
                <a:chOff x="4034" y="2080"/>
                <a:chExt cx="326" cy="452"/>
              </a:xfrm>
            </p:grpSpPr>
            <p:sp>
              <p:nvSpPr>
                <p:cNvPr id="18503" name="Oval 38"/>
                <p:cNvSpPr>
                  <a:spLocks noChangeArrowheads="1"/>
                </p:cNvSpPr>
                <p:nvPr/>
              </p:nvSpPr>
              <p:spPr bwMode="auto">
                <a:xfrm>
                  <a:off x="4034" y="2107"/>
                  <a:ext cx="326" cy="425"/>
                </a:xfrm>
                <a:prstGeom prst="ellipse">
                  <a:avLst/>
                </a:pr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4" name="Oval 39"/>
                <p:cNvSpPr>
                  <a:spLocks noChangeArrowheads="1"/>
                </p:cNvSpPr>
                <p:nvPr/>
              </p:nvSpPr>
              <p:spPr bwMode="auto">
                <a:xfrm>
                  <a:off x="4034" y="2080"/>
                  <a:ext cx="326" cy="424"/>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5" name="Oval 40"/>
                <p:cNvSpPr>
                  <a:spLocks noChangeArrowheads="1"/>
                </p:cNvSpPr>
                <p:nvPr/>
              </p:nvSpPr>
              <p:spPr bwMode="auto">
                <a:xfrm>
                  <a:off x="4048" y="2098"/>
                  <a:ext cx="298" cy="404"/>
                </a:xfrm>
                <a:prstGeom prst="ellipse">
                  <a:avLst/>
                </a:pr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11" name="Group 41"/>
                <p:cNvGrpSpPr>
                  <a:grpSpLocks/>
                </p:cNvGrpSpPr>
                <p:nvPr/>
              </p:nvGrpSpPr>
              <p:grpSpPr bwMode="auto">
                <a:xfrm>
                  <a:off x="4063" y="2243"/>
                  <a:ext cx="77" cy="118"/>
                  <a:chOff x="4063" y="2243"/>
                  <a:chExt cx="77" cy="118"/>
                </a:xfrm>
              </p:grpSpPr>
              <p:sp>
                <p:nvSpPr>
                  <p:cNvPr id="18507" name="Oval 42"/>
                  <p:cNvSpPr>
                    <a:spLocks noChangeArrowheads="1"/>
                  </p:cNvSpPr>
                  <p:nvPr/>
                </p:nvSpPr>
                <p:spPr bwMode="auto">
                  <a:xfrm>
                    <a:off x="4063" y="2243"/>
                    <a:ext cx="77" cy="118"/>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8" name="Oval 43"/>
                  <p:cNvSpPr>
                    <a:spLocks noChangeArrowheads="1"/>
                  </p:cNvSpPr>
                  <p:nvPr/>
                </p:nvSpPr>
                <p:spPr bwMode="auto">
                  <a:xfrm>
                    <a:off x="4071" y="2269"/>
                    <a:ext cx="61" cy="92"/>
                  </a:xfrm>
                  <a:prstGeom prst="ellipse">
                    <a:avLst/>
                  </a:prstGeom>
                  <a:solidFill>
                    <a:srgbClr val="60606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12" name="Group 44"/>
              <p:cNvGrpSpPr>
                <a:grpSpLocks/>
              </p:cNvGrpSpPr>
              <p:nvPr/>
            </p:nvGrpSpPr>
            <p:grpSpPr bwMode="auto">
              <a:xfrm>
                <a:off x="4334" y="2220"/>
                <a:ext cx="562" cy="172"/>
                <a:chOff x="4334" y="2220"/>
                <a:chExt cx="562" cy="172"/>
              </a:xfrm>
            </p:grpSpPr>
            <p:sp>
              <p:nvSpPr>
                <p:cNvPr id="18498" name="Freeform 45"/>
                <p:cNvSpPr>
                  <a:spLocks/>
                </p:cNvSpPr>
                <p:nvPr/>
              </p:nvSpPr>
              <p:spPr bwMode="auto">
                <a:xfrm>
                  <a:off x="4334" y="2243"/>
                  <a:ext cx="562" cy="149"/>
                </a:xfrm>
                <a:custGeom>
                  <a:avLst/>
                  <a:gdLst>
                    <a:gd name="T0" fmla="*/ 0 w 1124"/>
                    <a:gd name="T1" fmla="*/ 0 h 297"/>
                    <a:gd name="T2" fmla="*/ 141 w 1124"/>
                    <a:gd name="T3" fmla="*/ 13 h 297"/>
                    <a:gd name="T4" fmla="*/ 141 w 1124"/>
                    <a:gd name="T5" fmla="*/ 19 h 297"/>
                    <a:gd name="T6" fmla="*/ 132 w 1124"/>
                    <a:gd name="T7" fmla="*/ 38 h 297"/>
                    <a:gd name="T8" fmla="*/ 112 w 1124"/>
                    <a:gd name="T9" fmla="*/ 38 h 297"/>
                    <a:gd name="T10" fmla="*/ 112 w 1124"/>
                    <a:gd name="T11" fmla="*/ 28 h 297"/>
                    <a:gd name="T12" fmla="*/ 103 w 1124"/>
                    <a:gd name="T13" fmla="*/ 28 h 297"/>
                    <a:gd name="T14" fmla="*/ 103 w 1124"/>
                    <a:gd name="T15" fmla="*/ 38 h 297"/>
                    <a:gd name="T16" fmla="*/ 93 w 1124"/>
                    <a:gd name="T17" fmla="*/ 38 h 297"/>
                    <a:gd name="T18" fmla="*/ 93 w 1124"/>
                    <a:gd name="T19" fmla="*/ 28 h 297"/>
                    <a:gd name="T20" fmla="*/ 75 w 1124"/>
                    <a:gd name="T21" fmla="*/ 28 h 297"/>
                    <a:gd name="T22" fmla="*/ 75 w 1124"/>
                    <a:gd name="T23" fmla="*/ 38 h 297"/>
                    <a:gd name="T24" fmla="*/ 66 w 1124"/>
                    <a:gd name="T25" fmla="*/ 38 h 297"/>
                    <a:gd name="T26" fmla="*/ 56 w 1124"/>
                    <a:gd name="T27" fmla="*/ 28 h 297"/>
                    <a:gd name="T28" fmla="*/ 46 w 1124"/>
                    <a:gd name="T29" fmla="*/ 38 h 297"/>
                    <a:gd name="T30" fmla="*/ 37 w 1124"/>
                    <a:gd name="T31" fmla="*/ 28 h 297"/>
                    <a:gd name="T32" fmla="*/ 37 w 1124"/>
                    <a:gd name="T33" fmla="*/ 38 h 297"/>
                    <a:gd name="T34" fmla="*/ 28 w 1124"/>
                    <a:gd name="T35" fmla="*/ 38 h 297"/>
                    <a:gd name="T36" fmla="*/ 28 w 1124"/>
                    <a:gd name="T37" fmla="*/ 28 h 297"/>
                    <a:gd name="T38" fmla="*/ 18 w 1124"/>
                    <a:gd name="T39" fmla="*/ 28 h 297"/>
                    <a:gd name="T40" fmla="*/ 9 w 1124"/>
                    <a:gd name="T41" fmla="*/ 38 h 297"/>
                    <a:gd name="T42" fmla="*/ 0 w 1124"/>
                    <a:gd name="T43" fmla="*/ 38 h 297"/>
                    <a:gd name="T44" fmla="*/ 0 w 1124"/>
                    <a:gd name="T45" fmla="*/ 0 h 2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7"/>
                    <a:gd name="T71" fmla="*/ 1124 w 1124"/>
                    <a:gd name="T72" fmla="*/ 297 h 2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7">
                      <a:moveTo>
                        <a:pt x="0" y="0"/>
                      </a:moveTo>
                      <a:lnTo>
                        <a:pt x="1124" y="99"/>
                      </a:lnTo>
                      <a:lnTo>
                        <a:pt x="1124" y="149"/>
                      </a:lnTo>
                      <a:lnTo>
                        <a:pt x="1050" y="297"/>
                      </a:lnTo>
                      <a:lnTo>
                        <a:pt x="900" y="297"/>
                      </a:lnTo>
                      <a:lnTo>
                        <a:pt x="900" y="224"/>
                      </a:lnTo>
                      <a:lnTo>
                        <a:pt x="824" y="224"/>
                      </a:lnTo>
                      <a:lnTo>
                        <a:pt x="824" y="297"/>
                      </a:lnTo>
                      <a:lnTo>
                        <a:pt x="751" y="297"/>
                      </a:lnTo>
                      <a:lnTo>
                        <a:pt x="751" y="224"/>
                      </a:lnTo>
                      <a:lnTo>
                        <a:pt x="600" y="224"/>
                      </a:lnTo>
                      <a:lnTo>
                        <a:pt x="600" y="297"/>
                      </a:lnTo>
                      <a:lnTo>
                        <a:pt x="525" y="297"/>
                      </a:lnTo>
                      <a:lnTo>
                        <a:pt x="450" y="224"/>
                      </a:lnTo>
                      <a:lnTo>
                        <a:pt x="375" y="297"/>
                      </a:lnTo>
                      <a:lnTo>
                        <a:pt x="299" y="224"/>
                      </a:lnTo>
                      <a:lnTo>
                        <a:pt x="299" y="297"/>
                      </a:lnTo>
                      <a:lnTo>
                        <a:pt x="224" y="297"/>
                      </a:lnTo>
                      <a:lnTo>
                        <a:pt x="224" y="224"/>
                      </a:lnTo>
                      <a:lnTo>
                        <a:pt x="150" y="224"/>
                      </a:lnTo>
                      <a:lnTo>
                        <a:pt x="74" y="297"/>
                      </a:lnTo>
                      <a:lnTo>
                        <a:pt x="0" y="297"/>
                      </a:lnTo>
                      <a:lnTo>
                        <a:pt x="0" y="0"/>
                      </a:lnTo>
                      <a:close/>
                    </a:path>
                  </a:pathLst>
                </a:cu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99" name="Freeform 46"/>
                <p:cNvSpPr>
                  <a:spLocks/>
                </p:cNvSpPr>
                <p:nvPr/>
              </p:nvSpPr>
              <p:spPr bwMode="auto">
                <a:xfrm>
                  <a:off x="4334" y="2220"/>
                  <a:ext cx="562" cy="148"/>
                </a:xfrm>
                <a:custGeom>
                  <a:avLst/>
                  <a:gdLst>
                    <a:gd name="T0" fmla="*/ 0 w 1124"/>
                    <a:gd name="T1" fmla="*/ 0 h 296"/>
                    <a:gd name="T2" fmla="*/ 132 w 1124"/>
                    <a:gd name="T3" fmla="*/ 0 h 296"/>
                    <a:gd name="T4" fmla="*/ 141 w 1124"/>
                    <a:gd name="T5" fmla="*/ 19 h 296"/>
                    <a:gd name="T6" fmla="*/ 132 w 1124"/>
                    <a:gd name="T7" fmla="*/ 37 h 296"/>
                    <a:gd name="T8" fmla="*/ 112 w 1124"/>
                    <a:gd name="T9" fmla="*/ 37 h 296"/>
                    <a:gd name="T10" fmla="*/ 112 w 1124"/>
                    <a:gd name="T11" fmla="*/ 27 h 296"/>
                    <a:gd name="T12" fmla="*/ 103 w 1124"/>
                    <a:gd name="T13" fmla="*/ 27 h 296"/>
                    <a:gd name="T14" fmla="*/ 103 w 1124"/>
                    <a:gd name="T15" fmla="*/ 37 h 296"/>
                    <a:gd name="T16" fmla="*/ 93 w 1124"/>
                    <a:gd name="T17" fmla="*/ 37 h 296"/>
                    <a:gd name="T18" fmla="*/ 93 w 1124"/>
                    <a:gd name="T19" fmla="*/ 27 h 296"/>
                    <a:gd name="T20" fmla="*/ 75 w 1124"/>
                    <a:gd name="T21" fmla="*/ 27 h 296"/>
                    <a:gd name="T22" fmla="*/ 75 w 1124"/>
                    <a:gd name="T23" fmla="*/ 37 h 296"/>
                    <a:gd name="T24" fmla="*/ 66 w 1124"/>
                    <a:gd name="T25" fmla="*/ 37 h 296"/>
                    <a:gd name="T26" fmla="*/ 56 w 1124"/>
                    <a:gd name="T27" fmla="*/ 27 h 296"/>
                    <a:gd name="T28" fmla="*/ 46 w 1124"/>
                    <a:gd name="T29" fmla="*/ 37 h 296"/>
                    <a:gd name="T30" fmla="*/ 37 w 1124"/>
                    <a:gd name="T31" fmla="*/ 27 h 296"/>
                    <a:gd name="T32" fmla="*/ 37 w 1124"/>
                    <a:gd name="T33" fmla="*/ 37 h 296"/>
                    <a:gd name="T34" fmla="*/ 28 w 1124"/>
                    <a:gd name="T35" fmla="*/ 37 h 296"/>
                    <a:gd name="T36" fmla="*/ 28 w 1124"/>
                    <a:gd name="T37" fmla="*/ 27 h 296"/>
                    <a:gd name="T38" fmla="*/ 18 w 1124"/>
                    <a:gd name="T39" fmla="*/ 27 h 296"/>
                    <a:gd name="T40" fmla="*/ 9 w 1124"/>
                    <a:gd name="T41" fmla="*/ 37 h 296"/>
                    <a:gd name="T42" fmla="*/ 0 w 1124"/>
                    <a:gd name="T43" fmla="*/ 37 h 296"/>
                    <a:gd name="T44" fmla="*/ 0 w 1124"/>
                    <a:gd name="T45" fmla="*/ 0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6"/>
                    <a:gd name="T71" fmla="*/ 1124 w 1124"/>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6">
                      <a:moveTo>
                        <a:pt x="0" y="0"/>
                      </a:moveTo>
                      <a:lnTo>
                        <a:pt x="1050" y="0"/>
                      </a:lnTo>
                      <a:lnTo>
                        <a:pt x="1124" y="147"/>
                      </a:lnTo>
                      <a:lnTo>
                        <a:pt x="1050" y="296"/>
                      </a:lnTo>
                      <a:lnTo>
                        <a:pt x="900" y="296"/>
                      </a:lnTo>
                      <a:lnTo>
                        <a:pt x="900" y="222"/>
                      </a:lnTo>
                      <a:lnTo>
                        <a:pt x="824" y="222"/>
                      </a:lnTo>
                      <a:lnTo>
                        <a:pt x="824" y="296"/>
                      </a:lnTo>
                      <a:lnTo>
                        <a:pt x="751" y="296"/>
                      </a:lnTo>
                      <a:lnTo>
                        <a:pt x="751" y="222"/>
                      </a:lnTo>
                      <a:lnTo>
                        <a:pt x="600" y="222"/>
                      </a:lnTo>
                      <a:lnTo>
                        <a:pt x="600" y="296"/>
                      </a:lnTo>
                      <a:lnTo>
                        <a:pt x="525" y="296"/>
                      </a:lnTo>
                      <a:lnTo>
                        <a:pt x="450" y="222"/>
                      </a:lnTo>
                      <a:lnTo>
                        <a:pt x="375" y="296"/>
                      </a:lnTo>
                      <a:lnTo>
                        <a:pt x="299" y="222"/>
                      </a:lnTo>
                      <a:lnTo>
                        <a:pt x="299" y="296"/>
                      </a:lnTo>
                      <a:lnTo>
                        <a:pt x="224" y="296"/>
                      </a:lnTo>
                      <a:lnTo>
                        <a:pt x="224" y="222"/>
                      </a:lnTo>
                      <a:lnTo>
                        <a:pt x="150" y="222"/>
                      </a:lnTo>
                      <a:lnTo>
                        <a:pt x="74" y="296"/>
                      </a:lnTo>
                      <a:lnTo>
                        <a:pt x="0" y="296"/>
                      </a:lnTo>
                      <a:lnTo>
                        <a:pt x="0" y="0"/>
                      </a:lnTo>
                      <a:close/>
                    </a:path>
                  </a:pathLst>
                </a:cu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0" name="Freeform 47"/>
                <p:cNvSpPr>
                  <a:spLocks/>
                </p:cNvSpPr>
                <p:nvPr/>
              </p:nvSpPr>
              <p:spPr bwMode="auto">
                <a:xfrm>
                  <a:off x="4382" y="2256"/>
                  <a:ext cx="514" cy="38"/>
                </a:xfrm>
                <a:custGeom>
                  <a:avLst/>
                  <a:gdLst>
                    <a:gd name="T0" fmla="*/ 0 w 1029"/>
                    <a:gd name="T1" fmla="*/ 0 h 75"/>
                    <a:gd name="T2" fmla="*/ 124 w 1029"/>
                    <a:gd name="T3" fmla="*/ 0 h 75"/>
                    <a:gd name="T4" fmla="*/ 128 w 1029"/>
                    <a:gd name="T5" fmla="*/ 10 h 75"/>
                    <a:gd name="T6" fmla="*/ 0 w 1029"/>
                    <a:gd name="T7" fmla="*/ 10 h 75"/>
                    <a:gd name="T8" fmla="*/ 0 w 1029"/>
                    <a:gd name="T9" fmla="*/ 0 h 75"/>
                    <a:gd name="T10" fmla="*/ 0 60000 65536"/>
                    <a:gd name="T11" fmla="*/ 0 60000 65536"/>
                    <a:gd name="T12" fmla="*/ 0 60000 65536"/>
                    <a:gd name="T13" fmla="*/ 0 60000 65536"/>
                    <a:gd name="T14" fmla="*/ 0 60000 65536"/>
                    <a:gd name="T15" fmla="*/ 0 w 1029"/>
                    <a:gd name="T16" fmla="*/ 0 h 75"/>
                    <a:gd name="T17" fmla="*/ 1029 w 1029"/>
                    <a:gd name="T18" fmla="*/ 75 h 75"/>
                  </a:gdLst>
                  <a:ahLst/>
                  <a:cxnLst>
                    <a:cxn ang="T10">
                      <a:pos x="T0" y="T1"/>
                    </a:cxn>
                    <a:cxn ang="T11">
                      <a:pos x="T2" y="T3"/>
                    </a:cxn>
                    <a:cxn ang="T12">
                      <a:pos x="T4" y="T5"/>
                    </a:cxn>
                    <a:cxn ang="T13">
                      <a:pos x="T6" y="T7"/>
                    </a:cxn>
                    <a:cxn ang="T14">
                      <a:pos x="T8" y="T9"/>
                    </a:cxn>
                  </a:cxnLst>
                  <a:rect l="T15" t="T16" r="T17" b="T18"/>
                  <a:pathLst>
                    <a:path w="1029" h="75">
                      <a:moveTo>
                        <a:pt x="0" y="0"/>
                      </a:moveTo>
                      <a:lnTo>
                        <a:pt x="994" y="0"/>
                      </a:lnTo>
                      <a:lnTo>
                        <a:pt x="1029" y="75"/>
                      </a:lnTo>
                      <a:lnTo>
                        <a:pt x="0" y="75"/>
                      </a:lnTo>
                      <a:lnTo>
                        <a:pt x="0" y="0"/>
                      </a:lnTo>
                      <a:close/>
                    </a:path>
                  </a:pathLst>
                </a:custGeom>
                <a:solidFill>
                  <a:srgbClr val="808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1" name="Rectangle 48"/>
                <p:cNvSpPr>
                  <a:spLocks noChangeArrowheads="1"/>
                </p:cNvSpPr>
                <p:nvPr/>
              </p:nvSpPr>
              <p:spPr bwMode="auto">
                <a:xfrm>
                  <a:off x="4390" y="2319"/>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502" name="Rectangle 49"/>
                <p:cNvSpPr>
                  <a:spLocks noChangeArrowheads="1"/>
                </p:cNvSpPr>
                <p:nvPr/>
              </p:nvSpPr>
              <p:spPr bwMode="auto">
                <a:xfrm>
                  <a:off x="4373" y="2227"/>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grpSp>
        <p:nvGrpSpPr>
          <p:cNvPr id="13" name="Group 50"/>
          <p:cNvGrpSpPr>
            <a:grpSpLocks/>
          </p:cNvGrpSpPr>
          <p:nvPr/>
        </p:nvGrpSpPr>
        <p:grpSpPr bwMode="auto">
          <a:xfrm>
            <a:off x="1827213" y="4068763"/>
            <a:ext cx="1827212" cy="2084387"/>
            <a:chOff x="2352" y="2160"/>
            <a:chExt cx="1476" cy="1600"/>
          </a:xfrm>
        </p:grpSpPr>
        <p:grpSp>
          <p:nvGrpSpPr>
            <p:cNvPr id="14" name="Group 51"/>
            <p:cNvGrpSpPr>
              <a:grpSpLocks/>
            </p:cNvGrpSpPr>
            <p:nvPr/>
          </p:nvGrpSpPr>
          <p:grpSpPr bwMode="auto">
            <a:xfrm>
              <a:off x="2352" y="2400"/>
              <a:ext cx="1476" cy="1104"/>
              <a:chOff x="2268" y="2592"/>
              <a:chExt cx="2148" cy="1152"/>
            </a:xfrm>
          </p:grpSpPr>
          <p:sp>
            <p:nvSpPr>
              <p:cNvPr id="18469" name="AutoShape 52"/>
              <p:cNvSpPr>
                <a:spLocks noChangeArrowheads="1"/>
              </p:cNvSpPr>
              <p:nvPr/>
            </p:nvSpPr>
            <p:spPr bwMode="auto">
              <a:xfrm flipV="1">
                <a:off x="2268" y="2592"/>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8470" name="AutoShape 53"/>
              <p:cNvSpPr>
                <a:spLocks noChangeArrowheads="1"/>
              </p:cNvSpPr>
              <p:nvPr/>
            </p:nvSpPr>
            <p:spPr bwMode="auto">
              <a:xfrm flipV="1">
                <a:off x="3504" y="2592"/>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15" name="Group 54"/>
              <p:cNvGrpSpPr>
                <a:grpSpLocks/>
              </p:cNvGrpSpPr>
              <p:nvPr/>
            </p:nvGrpSpPr>
            <p:grpSpPr bwMode="auto">
              <a:xfrm>
                <a:off x="2928" y="2704"/>
                <a:ext cx="848" cy="704"/>
                <a:chOff x="2320" y="1552"/>
                <a:chExt cx="848" cy="704"/>
              </a:xfrm>
            </p:grpSpPr>
            <p:sp>
              <p:nvSpPr>
                <p:cNvPr id="18484" name="Freeform 55"/>
                <p:cNvSpPr>
                  <a:spLocks/>
                </p:cNvSpPr>
                <p:nvPr/>
              </p:nvSpPr>
              <p:spPr bwMode="auto">
                <a:xfrm>
                  <a:off x="2327" y="1557"/>
                  <a:ext cx="417" cy="694"/>
                </a:xfrm>
                <a:custGeom>
                  <a:avLst/>
                  <a:gdLst>
                    <a:gd name="T0" fmla="*/ 183 w 417"/>
                    <a:gd name="T1" fmla="*/ 1 h 694"/>
                    <a:gd name="T2" fmla="*/ 137 w 417"/>
                    <a:gd name="T3" fmla="*/ 9 h 694"/>
                    <a:gd name="T4" fmla="*/ 96 w 417"/>
                    <a:gd name="T5" fmla="*/ 23 h 694"/>
                    <a:gd name="T6" fmla="*/ 64 w 417"/>
                    <a:gd name="T7" fmla="*/ 44 h 694"/>
                    <a:gd name="T8" fmla="*/ 39 w 417"/>
                    <a:gd name="T9" fmla="*/ 70 h 694"/>
                    <a:gd name="T10" fmla="*/ 19 w 417"/>
                    <a:gd name="T11" fmla="*/ 99 h 694"/>
                    <a:gd name="T12" fmla="*/ 7 w 417"/>
                    <a:gd name="T13" fmla="*/ 132 h 694"/>
                    <a:gd name="T14" fmla="*/ 1 w 417"/>
                    <a:gd name="T15" fmla="*/ 168 h 694"/>
                    <a:gd name="T16" fmla="*/ 3 w 417"/>
                    <a:gd name="T17" fmla="*/ 232 h 694"/>
                    <a:gd name="T18" fmla="*/ 25 w 417"/>
                    <a:gd name="T19" fmla="*/ 320 h 694"/>
                    <a:gd name="T20" fmla="*/ 66 w 417"/>
                    <a:gd name="T21" fmla="*/ 401 h 694"/>
                    <a:gd name="T22" fmla="*/ 118 w 417"/>
                    <a:gd name="T23" fmla="*/ 475 h 694"/>
                    <a:gd name="T24" fmla="*/ 180 w 417"/>
                    <a:gd name="T25" fmla="*/ 540 h 694"/>
                    <a:gd name="T26" fmla="*/ 243 w 417"/>
                    <a:gd name="T27" fmla="*/ 596 h 694"/>
                    <a:gd name="T28" fmla="*/ 303 w 417"/>
                    <a:gd name="T29" fmla="*/ 642 h 694"/>
                    <a:gd name="T30" fmla="*/ 357 w 417"/>
                    <a:gd name="T31" fmla="*/ 675 h 694"/>
                    <a:gd name="T32" fmla="*/ 383 w 417"/>
                    <a:gd name="T33" fmla="*/ 687 h 694"/>
                    <a:gd name="T34" fmla="*/ 392 w 417"/>
                    <a:gd name="T35" fmla="*/ 691 h 694"/>
                    <a:gd name="T36" fmla="*/ 401 w 417"/>
                    <a:gd name="T37" fmla="*/ 693 h 694"/>
                    <a:gd name="T38" fmla="*/ 412 w 417"/>
                    <a:gd name="T39" fmla="*/ 694 h 694"/>
                    <a:gd name="T40" fmla="*/ 417 w 417"/>
                    <a:gd name="T41" fmla="*/ 637 h 694"/>
                    <a:gd name="T42" fmla="*/ 400 w 417"/>
                    <a:gd name="T43" fmla="*/ 636 h 694"/>
                    <a:gd name="T44" fmla="*/ 387 w 417"/>
                    <a:gd name="T45" fmla="*/ 631 h 694"/>
                    <a:gd name="T46" fmla="*/ 347 w 417"/>
                    <a:gd name="T47" fmla="*/ 607 h 694"/>
                    <a:gd name="T48" fmla="*/ 300 w 417"/>
                    <a:gd name="T49" fmla="*/ 572 h 694"/>
                    <a:gd name="T50" fmla="*/ 246 w 417"/>
                    <a:gd name="T51" fmla="*/ 525 h 694"/>
                    <a:gd name="T52" fmla="*/ 192 w 417"/>
                    <a:gd name="T53" fmla="*/ 469 h 694"/>
                    <a:gd name="T54" fmla="*/ 142 w 417"/>
                    <a:gd name="T55" fmla="*/ 407 h 694"/>
                    <a:gd name="T56" fmla="*/ 100 w 417"/>
                    <a:gd name="T57" fmla="*/ 338 h 694"/>
                    <a:gd name="T58" fmla="*/ 72 w 417"/>
                    <a:gd name="T59" fmla="*/ 266 h 694"/>
                    <a:gd name="T60" fmla="*/ 62 w 417"/>
                    <a:gd name="T61" fmla="*/ 192 h 694"/>
                    <a:gd name="T62" fmla="*/ 72 w 417"/>
                    <a:gd name="T63" fmla="*/ 140 h 694"/>
                    <a:gd name="T64" fmla="*/ 99 w 417"/>
                    <a:gd name="T65" fmla="*/ 98 h 694"/>
                    <a:gd name="T66" fmla="*/ 145 w 417"/>
                    <a:gd name="T67" fmla="*/ 72 h 694"/>
                    <a:gd name="T68" fmla="*/ 209 w 417"/>
                    <a:gd name="T69" fmla="*/ 64 h 694"/>
                    <a:gd name="T70" fmla="*/ 262 w 417"/>
                    <a:gd name="T71" fmla="*/ 80 h 694"/>
                    <a:gd name="T72" fmla="*/ 309 w 417"/>
                    <a:gd name="T73" fmla="*/ 119 h 694"/>
                    <a:gd name="T74" fmla="*/ 350 w 417"/>
                    <a:gd name="T75" fmla="*/ 173 h 694"/>
                    <a:gd name="T76" fmla="*/ 383 w 417"/>
                    <a:gd name="T77" fmla="*/ 230 h 694"/>
                    <a:gd name="T78" fmla="*/ 399 w 417"/>
                    <a:gd name="T79" fmla="*/ 247 h 694"/>
                    <a:gd name="T80" fmla="*/ 417 w 417"/>
                    <a:gd name="T81" fmla="*/ 254 h 694"/>
                    <a:gd name="T82" fmla="*/ 416 w 417"/>
                    <a:gd name="T83" fmla="*/ 184 h 694"/>
                    <a:gd name="T84" fmla="*/ 410 w 417"/>
                    <a:gd name="T85" fmla="*/ 169 h 694"/>
                    <a:gd name="T86" fmla="*/ 398 w 417"/>
                    <a:gd name="T87" fmla="*/ 143 h 694"/>
                    <a:gd name="T88" fmla="*/ 379 w 417"/>
                    <a:gd name="T89" fmla="*/ 110 h 694"/>
                    <a:gd name="T90" fmla="*/ 354 w 417"/>
                    <a:gd name="T91" fmla="*/ 76 h 694"/>
                    <a:gd name="T92" fmla="*/ 322 w 417"/>
                    <a:gd name="T93" fmla="*/ 43 h 694"/>
                    <a:gd name="T94" fmla="*/ 282 w 417"/>
                    <a:gd name="T95" fmla="*/ 17 h 694"/>
                    <a:gd name="T96" fmla="*/ 235 w 417"/>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7"/>
                    <a:gd name="T148" fmla="*/ 0 h 694"/>
                    <a:gd name="T149" fmla="*/ 417 w 417"/>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7" h="694">
                      <a:moveTo>
                        <a:pt x="209" y="0"/>
                      </a:moveTo>
                      <a:lnTo>
                        <a:pt x="183" y="1"/>
                      </a:lnTo>
                      <a:lnTo>
                        <a:pt x="159" y="4"/>
                      </a:lnTo>
                      <a:lnTo>
                        <a:pt x="137" y="9"/>
                      </a:lnTo>
                      <a:lnTo>
                        <a:pt x="116" y="15"/>
                      </a:lnTo>
                      <a:lnTo>
                        <a:pt x="96" y="23"/>
                      </a:lnTo>
                      <a:lnTo>
                        <a:pt x="79" y="33"/>
                      </a:lnTo>
                      <a:lnTo>
                        <a:pt x="64" y="44"/>
                      </a:lnTo>
                      <a:lnTo>
                        <a:pt x="51" y="56"/>
                      </a:lnTo>
                      <a:lnTo>
                        <a:pt x="39" y="70"/>
                      </a:lnTo>
                      <a:lnTo>
                        <a:pt x="28" y="85"/>
                      </a:lnTo>
                      <a:lnTo>
                        <a:pt x="19" y="99"/>
                      </a:lnTo>
                      <a:lnTo>
                        <a:pt x="12" y="115"/>
                      </a:lnTo>
                      <a:lnTo>
                        <a:pt x="7" y="132"/>
                      </a:lnTo>
                      <a:lnTo>
                        <a:pt x="3" y="150"/>
                      </a:lnTo>
                      <a:lnTo>
                        <a:pt x="1" y="168"/>
                      </a:lnTo>
                      <a:lnTo>
                        <a:pt x="0" y="186"/>
                      </a:lnTo>
                      <a:lnTo>
                        <a:pt x="3" y="232"/>
                      </a:lnTo>
                      <a:lnTo>
                        <a:pt x="12" y="276"/>
                      </a:lnTo>
                      <a:lnTo>
                        <a:pt x="25" y="320"/>
                      </a:lnTo>
                      <a:lnTo>
                        <a:pt x="44" y="360"/>
                      </a:lnTo>
                      <a:lnTo>
                        <a:pt x="66" y="401"/>
                      </a:lnTo>
                      <a:lnTo>
                        <a:pt x="91" y="439"/>
                      </a:lnTo>
                      <a:lnTo>
                        <a:pt x="118" y="475"/>
                      </a:lnTo>
                      <a:lnTo>
                        <a:pt x="149" y="508"/>
                      </a:lnTo>
                      <a:lnTo>
                        <a:pt x="180" y="540"/>
                      </a:lnTo>
                      <a:lnTo>
                        <a:pt x="211" y="570"/>
                      </a:lnTo>
                      <a:lnTo>
                        <a:pt x="243" y="596"/>
                      </a:lnTo>
                      <a:lnTo>
                        <a:pt x="274" y="620"/>
                      </a:lnTo>
                      <a:lnTo>
                        <a:pt x="303" y="642"/>
                      </a:lnTo>
                      <a:lnTo>
                        <a:pt x="331" y="659"/>
                      </a:lnTo>
                      <a:lnTo>
                        <a:pt x="357" y="675"/>
                      </a:lnTo>
                      <a:lnTo>
                        <a:pt x="379" y="686"/>
                      </a:lnTo>
                      <a:lnTo>
                        <a:pt x="383" y="687"/>
                      </a:lnTo>
                      <a:lnTo>
                        <a:pt x="388" y="690"/>
                      </a:lnTo>
                      <a:lnTo>
                        <a:pt x="392" y="691"/>
                      </a:lnTo>
                      <a:lnTo>
                        <a:pt x="396" y="692"/>
                      </a:lnTo>
                      <a:lnTo>
                        <a:pt x="401" y="693"/>
                      </a:lnTo>
                      <a:lnTo>
                        <a:pt x="406" y="693"/>
                      </a:lnTo>
                      <a:lnTo>
                        <a:pt x="412" y="694"/>
                      </a:lnTo>
                      <a:lnTo>
                        <a:pt x="417" y="694"/>
                      </a:lnTo>
                      <a:lnTo>
                        <a:pt x="417" y="637"/>
                      </a:lnTo>
                      <a:lnTo>
                        <a:pt x="409" y="637"/>
                      </a:lnTo>
                      <a:lnTo>
                        <a:pt x="400" y="636"/>
                      </a:lnTo>
                      <a:lnTo>
                        <a:pt x="393" y="633"/>
                      </a:lnTo>
                      <a:lnTo>
                        <a:pt x="387" y="631"/>
                      </a:lnTo>
                      <a:lnTo>
                        <a:pt x="368" y="621"/>
                      </a:lnTo>
                      <a:lnTo>
                        <a:pt x="347" y="607"/>
                      </a:lnTo>
                      <a:lnTo>
                        <a:pt x="324" y="592"/>
                      </a:lnTo>
                      <a:lnTo>
                        <a:pt x="300" y="572"/>
                      </a:lnTo>
                      <a:lnTo>
                        <a:pt x="273" y="550"/>
                      </a:lnTo>
                      <a:lnTo>
                        <a:pt x="246" y="525"/>
                      </a:lnTo>
                      <a:lnTo>
                        <a:pt x="219" y="499"/>
                      </a:lnTo>
                      <a:lnTo>
                        <a:pt x="192" y="469"/>
                      </a:lnTo>
                      <a:lnTo>
                        <a:pt x="166" y="439"/>
                      </a:lnTo>
                      <a:lnTo>
                        <a:pt x="142" y="407"/>
                      </a:lnTo>
                      <a:lnTo>
                        <a:pt x="120" y="372"/>
                      </a:lnTo>
                      <a:lnTo>
                        <a:pt x="100" y="338"/>
                      </a:lnTo>
                      <a:lnTo>
                        <a:pt x="84" y="303"/>
                      </a:lnTo>
                      <a:lnTo>
                        <a:pt x="72" y="266"/>
                      </a:lnTo>
                      <a:lnTo>
                        <a:pt x="64" y="229"/>
                      </a:lnTo>
                      <a:lnTo>
                        <a:pt x="62" y="192"/>
                      </a:lnTo>
                      <a:lnTo>
                        <a:pt x="64" y="164"/>
                      </a:lnTo>
                      <a:lnTo>
                        <a:pt x="72" y="140"/>
                      </a:lnTo>
                      <a:lnTo>
                        <a:pt x="83" y="118"/>
                      </a:lnTo>
                      <a:lnTo>
                        <a:pt x="99" y="98"/>
                      </a:lnTo>
                      <a:lnTo>
                        <a:pt x="120" y="83"/>
                      </a:lnTo>
                      <a:lnTo>
                        <a:pt x="145" y="72"/>
                      </a:lnTo>
                      <a:lnTo>
                        <a:pt x="175" y="66"/>
                      </a:lnTo>
                      <a:lnTo>
                        <a:pt x="209" y="64"/>
                      </a:lnTo>
                      <a:lnTo>
                        <a:pt x="236" y="67"/>
                      </a:lnTo>
                      <a:lnTo>
                        <a:pt x="262" y="80"/>
                      </a:lnTo>
                      <a:lnTo>
                        <a:pt x="286" y="97"/>
                      </a:lnTo>
                      <a:lnTo>
                        <a:pt x="309" y="119"/>
                      </a:lnTo>
                      <a:lnTo>
                        <a:pt x="330" y="145"/>
                      </a:lnTo>
                      <a:lnTo>
                        <a:pt x="350" y="173"/>
                      </a:lnTo>
                      <a:lnTo>
                        <a:pt x="367" y="202"/>
                      </a:lnTo>
                      <a:lnTo>
                        <a:pt x="383" y="230"/>
                      </a:lnTo>
                      <a:lnTo>
                        <a:pt x="390" y="240"/>
                      </a:lnTo>
                      <a:lnTo>
                        <a:pt x="399" y="247"/>
                      </a:lnTo>
                      <a:lnTo>
                        <a:pt x="407" y="252"/>
                      </a:lnTo>
                      <a:lnTo>
                        <a:pt x="417" y="254"/>
                      </a:lnTo>
                      <a:lnTo>
                        <a:pt x="417" y="186"/>
                      </a:lnTo>
                      <a:lnTo>
                        <a:pt x="416" y="184"/>
                      </a:lnTo>
                      <a:lnTo>
                        <a:pt x="415" y="178"/>
                      </a:lnTo>
                      <a:lnTo>
                        <a:pt x="410" y="169"/>
                      </a:lnTo>
                      <a:lnTo>
                        <a:pt x="405" y="157"/>
                      </a:lnTo>
                      <a:lnTo>
                        <a:pt x="398" y="143"/>
                      </a:lnTo>
                      <a:lnTo>
                        <a:pt x="389" y="127"/>
                      </a:lnTo>
                      <a:lnTo>
                        <a:pt x="379" y="110"/>
                      </a:lnTo>
                      <a:lnTo>
                        <a:pt x="367" y="93"/>
                      </a:lnTo>
                      <a:lnTo>
                        <a:pt x="354" y="76"/>
                      </a:lnTo>
                      <a:lnTo>
                        <a:pt x="339" y="59"/>
                      </a:lnTo>
                      <a:lnTo>
                        <a:pt x="322" y="43"/>
                      </a:lnTo>
                      <a:lnTo>
                        <a:pt x="302" y="30"/>
                      </a:lnTo>
                      <a:lnTo>
                        <a:pt x="282" y="17"/>
                      </a:lnTo>
                      <a:lnTo>
                        <a:pt x="259" y="9"/>
                      </a:lnTo>
                      <a:lnTo>
                        <a:pt x="235" y="3"/>
                      </a:lnTo>
                      <a:lnTo>
                        <a:pt x="209" y="0"/>
                      </a:lnTo>
                      <a:close/>
                    </a:path>
                  </a:pathLst>
                </a:custGeom>
                <a:solidFill>
                  <a:srgbClr val="F7B2E8"/>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5" name="Freeform 56"/>
                <p:cNvSpPr>
                  <a:spLocks/>
                </p:cNvSpPr>
                <p:nvPr/>
              </p:nvSpPr>
              <p:spPr bwMode="auto">
                <a:xfrm>
                  <a:off x="2742" y="1557"/>
                  <a:ext cx="419" cy="694"/>
                </a:xfrm>
                <a:custGeom>
                  <a:avLst/>
                  <a:gdLst>
                    <a:gd name="T0" fmla="*/ 234 w 419"/>
                    <a:gd name="T1" fmla="*/ 1 h 694"/>
                    <a:gd name="T2" fmla="*/ 281 w 419"/>
                    <a:gd name="T3" fmla="*/ 9 h 694"/>
                    <a:gd name="T4" fmla="*/ 321 w 419"/>
                    <a:gd name="T5" fmla="*/ 23 h 694"/>
                    <a:gd name="T6" fmla="*/ 354 w 419"/>
                    <a:gd name="T7" fmla="*/ 44 h 694"/>
                    <a:gd name="T8" fmla="*/ 380 w 419"/>
                    <a:gd name="T9" fmla="*/ 70 h 694"/>
                    <a:gd name="T10" fmla="*/ 400 w 419"/>
                    <a:gd name="T11" fmla="*/ 99 h 694"/>
                    <a:gd name="T12" fmla="*/ 412 w 419"/>
                    <a:gd name="T13" fmla="*/ 132 h 694"/>
                    <a:gd name="T14" fmla="*/ 418 w 419"/>
                    <a:gd name="T15" fmla="*/ 168 h 694"/>
                    <a:gd name="T16" fmla="*/ 415 w 419"/>
                    <a:gd name="T17" fmla="*/ 232 h 694"/>
                    <a:gd name="T18" fmla="*/ 393 w 419"/>
                    <a:gd name="T19" fmla="*/ 320 h 694"/>
                    <a:gd name="T20" fmla="*/ 353 w 419"/>
                    <a:gd name="T21" fmla="*/ 401 h 694"/>
                    <a:gd name="T22" fmla="*/ 299 w 419"/>
                    <a:gd name="T23" fmla="*/ 475 h 694"/>
                    <a:gd name="T24" fmla="*/ 238 w 419"/>
                    <a:gd name="T25" fmla="*/ 540 h 694"/>
                    <a:gd name="T26" fmla="*/ 174 w 419"/>
                    <a:gd name="T27" fmla="*/ 596 h 694"/>
                    <a:gd name="T28" fmla="*/ 113 w 419"/>
                    <a:gd name="T29" fmla="*/ 642 h 694"/>
                    <a:gd name="T30" fmla="*/ 60 w 419"/>
                    <a:gd name="T31" fmla="*/ 675 h 694"/>
                    <a:gd name="T32" fmla="*/ 35 w 419"/>
                    <a:gd name="T33" fmla="*/ 687 h 694"/>
                    <a:gd name="T34" fmla="*/ 25 w 419"/>
                    <a:gd name="T35" fmla="*/ 691 h 694"/>
                    <a:gd name="T36" fmla="*/ 15 w 419"/>
                    <a:gd name="T37" fmla="*/ 693 h 694"/>
                    <a:gd name="T38" fmla="*/ 5 w 419"/>
                    <a:gd name="T39" fmla="*/ 694 h 694"/>
                    <a:gd name="T40" fmla="*/ 0 w 419"/>
                    <a:gd name="T41" fmla="*/ 637 h 694"/>
                    <a:gd name="T42" fmla="*/ 16 w 419"/>
                    <a:gd name="T43" fmla="*/ 636 h 694"/>
                    <a:gd name="T44" fmla="*/ 30 w 419"/>
                    <a:gd name="T45" fmla="*/ 631 h 694"/>
                    <a:gd name="T46" fmla="*/ 69 w 419"/>
                    <a:gd name="T47" fmla="*/ 607 h 694"/>
                    <a:gd name="T48" fmla="*/ 118 w 419"/>
                    <a:gd name="T49" fmla="*/ 572 h 694"/>
                    <a:gd name="T50" fmla="*/ 170 w 419"/>
                    <a:gd name="T51" fmla="*/ 525 h 694"/>
                    <a:gd name="T52" fmla="*/ 226 w 419"/>
                    <a:gd name="T53" fmla="*/ 469 h 694"/>
                    <a:gd name="T54" fmla="*/ 276 w 419"/>
                    <a:gd name="T55" fmla="*/ 407 h 694"/>
                    <a:gd name="T56" fmla="*/ 316 w 419"/>
                    <a:gd name="T57" fmla="*/ 338 h 694"/>
                    <a:gd name="T58" fmla="*/ 344 w 419"/>
                    <a:gd name="T59" fmla="*/ 266 h 694"/>
                    <a:gd name="T60" fmla="*/ 355 w 419"/>
                    <a:gd name="T61" fmla="*/ 192 h 694"/>
                    <a:gd name="T62" fmla="*/ 346 w 419"/>
                    <a:gd name="T63" fmla="*/ 140 h 694"/>
                    <a:gd name="T64" fmla="*/ 319 w 419"/>
                    <a:gd name="T65" fmla="*/ 98 h 694"/>
                    <a:gd name="T66" fmla="*/ 272 w 419"/>
                    <a:gd name="T67" fmla="*/ 72 h 694"/>
                    <a:gd name="T68" fmla="*/ 207 w 419"/>
                    <a:gd name="T69" fmla="*/ 64 h 694"/>
                    <a:gd name="T70" fmla="*/ 155 w 419"/>
                    <a:gd name="T71" fmla="*/ 80 h 694"/>
                    <a:gd name="T72" fmla="*/ 108 w 419"/>
                    <a:gd name="T73" fmla="*/ 119 h 694"/>
                    <a:gd name="T74" fmla="*/ 66 w 419"/>
                    <a:gd name="T75" fmla="*/ 173 h 694"/>
                    <a:gd name="T76" fmla="*/ 35 w 419"/>
                    <a:gd name="T77" fmla="*/ 230 h 694"/>
                    <a:gd name="T78" fmla="*/ 19 w 419"/>
                    <a:gd name="T79" fmla="*/ 247 h 694"/>
                    <a:gd name="T80" fmla="*/ 0 w 419"/>
                    <a:gd name="T81" fmla="*/ 254 h 694"/>
                    <a:gd name="T82" fmla="*/ 1 w 419"/>
                    <a:gd name="T83" fmla="*/ 184 h 694"/>
                    <a:gd name="T84" fmla="*/ 6 w 419"/>
                    <a:gd name="T85" fmla="*/ 169 h 694"/>
                    <a:gd name="T86" fmla="*/ 19 w 419"/>
                    <a:gd name="T87" fmla="*/ 143 h 694"/>
                    <a:gd name="T88" fmla="*/ 38 w 419"/>
                    <a:gd name="T89" fmla="*/ 110 h 694"/>
                    <a:gd name="T90" fmla="*/ 63 w 419"/>
                    <a:gd name="T91" fmla="*/ 76 h 694"/>
                    <a:gd name="T92" fmla="*/ 96 w 419"/>
                    <a:gd name="T93" fmla="*/ 43 h 694"/>
                    <a:gd name="T94" fmla="*/ 135 w 419"/>
                    <a:gd name="T95" fmla="*/ 17 h 694"/>
                    <a:gd name="T96" fmla="*/ 181 w 419"/>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9"/>
                    <a:gd name="T148" fmla="*/ 0 h 694"/>
                    <a:gd name="T149" fmla="*/ 419 w 419"/>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9" h="694">
                      <a:moveTo>
                        <a:pt x="207" y="0"/>
                      </a:moveTo>
                      <a:lnTo>
                        <a:pt x="234" y="1"/>
                      </a:lnTo>
                      <a:lnTo>
                        <a:pt x="259" y="4"/>
                      </a:lnTo>
                      <a:lnTo>
                        <a:pt x="281" y="9"/>
                      </a:lnTo>
                      <a:lnTo>
                        <a:pt x="302" y="15"/>
                      </a:lnTo>
                      <a:lnTo>
                        <a:pt x="321" y="23"/>
                      </a:lnTo>
                      <a:lnTo>
                        <a:pt x="338" y="33"/>
                      </a:lnTo>
                      <a:lnTo>
                        <a:pt x="354" y="44"/>
                      </a:lnTo>
                      <a:lnTo>
                        <a:pt x="368" y="56"/>
                      </a:lnTo>
                      <a:lnTo>
                        <a:pt x="380" y="70"/>
                      </a:lnTo>
                      <a:lnTo>
                        <a:pt x="391" y="85"/>
                      </a:lnTo>
                      <a:lnTo>
                        <a:pt x="400" y="99"/>
                      </a:lnTo>
                      <a:lnTo>
                        <a:pt x="407" y="115"/>
                      </a:lnTo>
                      <a:lnTo>
                        <a:pt x="412" y="132"/>
                      </a:lnTo>
                      <a:lnTo>
                        <a:pt x="415" y="150"/>
                      </a:lnTo>
                      <a:lnTo>
                        <a:pt x="418" y="168"/>
                      </a:lnTo>
                      <a:lnTo>
                        <a:pt x="419" y="186"/>
                      </a:lnTo>
                      <a:lnTo>
                        <a:pt x="415" y="232"/>
                      </a:lnTo>
                      <a:lnTo>
                        <a:pt x="407" y="276"/>
                      </a:lnTo>
                      <a:lnTo>
                        <a:pt x="393" y="320"/>
                      </a:lnTo>
                      <a:lnTo>
                        <a:pt x="375" y="360"/>
                      </a:lnTo>
                      <a:lnTo>
                        <a:pt x="353" y="401"/>
                      </a:lnTo>
                      <a:lnTo>
                        <a:pt x="327" y="439"/>
                      </a:lnTo>
                      <a:lnTo>
                        <a:pt x="299" y="475"/>
                      </a:lnTo>
                      <a:lnTo>
                        <a:pt x="270" y="508"/>
                      </a:lnTo>
                      <a:lnTo>
                        <a:pt x="238" y="540"/>
                      </a:lnTo>
                      <a:lnTo>
                        <a:pt x="206" y="570"/>
                      </a:lnTo>
                      <a:lnTo>
                        <a:pt x="174" y="596"/>
                      </a:lnTo>
                      <a:lnTo>
                        <a:pt x="144" y="620"/>
                      </a:lnTo>
                      <a:lnTo>
                        <a:pt x="113" y="642"/>
                      </a:lnTo>
                      <a:lnTo>
                        <a:pt x="86" y="659"/>
                      </a:lnTo>
                      <a:lnTo>
                        <a:pt x="60" y="675"/>
                      </a:lnTo>
                      <a:lnTo>
                        <a:pt x="38" y="686"/>
                      </a:lnTo>
                      <a:lnTo>
                        <a:pt x="35" y="687"/>
                      </a:lnTo>
                      <a:lnTo>
                        <a:pt x="30" y="690"/>
                      </a:lnTo>
                      <a:lnTo>
                        <a:pt x="25" y="691"/>
                      </a:lnTo>
                      <a:lnTo>
                        <a:pt x="20" y="692"/>
                      </a:lnTo>
                      <a:lnTo>
                        <a:pt x="15" y="693"/>
                      </a:lnTo>
                      <a:lnTo>
                        <a:pt x="10" y="693"/>
                      </a:lnTo>
                      <a:lnTo>
                        <a:pt x="5" y="694"/>
                      </a:lnTo>
                      <a:lnTo>
                        <a:pt x="0" y="694"/>
                      </a:lnTo>
                      <a:lnTo>
                        <a:pt x="0" y="637"/>
                      </a:lnTo>
                      <a:lnTo>
                        <a:pt x="9" y="637"/>
                      </a:lnTo>
                      <a:lnTo>
                        <a:pt x="16" y="636"/>
                      </a:lnTo>
                      <a:lnTo>
                        <a:pt x="23" y="633"/>
                      </a:lnTo>
                      <a:lnTo>
                        <a:pt x="30" y="631"/>
                      </a:lnTo>
                      <a:lnTo>
                        <a:pt x="48" y="621"/>
                      </a:lnTo>
                      <a:lnTo>
                        <a:pt x="69" y="607"/>
                      </a:lnTo>
                      <a:lnTo>
                        <a:pt x="92" y="592"/>
                      </a:lnTo>
                      <a:lnTo>
                        <a:pt x="118" y="572"/>
                      </a:lnTo>
                      <a:lnTo>
                        <a:pt x="144" y="550"/>
                      </a:lnTo>
                      <a:lnTo>
                        <a:pt x="170" y="525"/>
                      </a:lnTo>
                      <a:lnTo>
                        <a:pt x="199" y="499"/>
                      </a:lnTo>
                      <a:lnTo>
                        <a:pt x="226" y="469"/>
                      </a:lnTo>
                      <a:lnTo>
                        <a:pt x="251" y="439"/>
                      </a:lnTo>
                      <a:lnTo>
                        <a:pt x="276" y="407"/>
                      </a:lnTo>
                      <a:lnTo>
                        <a:pt x="298" y="372"/>
                      </a:lnTo>
                      <a:lnTo>
                        <a:pt x="316" y="338"/>
                      </a:lnTo>
                      <a:lnTo>
                        <a:pt x="333" y="303"/>
                      </a:lnTo>
                      <a:lnTo>
                        <a:pt x="344" y="266"/>
                      </a:lnTo>
                      <a:lnTo>
                        <a:pt x="353" y="229"/>
                      </a:lnTo>
                      <a:lnTo>
                        <a:pt x="355" y="192"/>
                      </a:lnTo>
                      <a:lnTo>
                        <a:pt x="353" y="164"/>
                      </a:lnTo>
                      <a:lnTo>
                        <a:pt x="346" y="140"/>
                      </a:lnTo>
                      <a:lnTo>
                        <a:pt x="335" y="118"/>
                      </a:lnTo>
                      <a:lnTo>
                        <a:pt x="319" y="98"/>
                      </a:lnTo>
                      <a:lnTo>
                        <a:pt x="298" y="83"/>
                      </a:lnTo>
                      <a:lnTo>
                        <a:pt x="272" y="72"/>
                      </a:lnTo>
                      <a:lnTo>
                        <a:pt x="242" y="66"/>
                      </a:lnTo>
                      <a:lnTo>
                        <a:pt x="207" y="64"/>
                      </a:lnTo>
                      <a:lnTo>
                        <a:pt x="180" y="67"/>
                      </a:lnTo>
                      <a:lnTo>
                        <a:pt x="155" y="80"/>
                      </a:lnTo>
                      <a:lnTo>
                        <a:pt x="130" y="97"/>
                      </a:lnTo>
                      <a:lnTo>
                        <a:pt x="108" y="119"/>
                      </a:lnTo>
                      <a:lnTo>
                        <a:pt x="86" y="145"/>
                      </a:lnTo>
                      <a:lnTo>
                        <a:pt x="66" y="173"/>
                      </a:lnTo>
                      <a:lnTo>
                        <a:pt x="49" y="202"/>
                      </a:lnTo>
                      <a:lnTo>
                        <a:pt x="35" y="230"/>
                      </a:lnTo>
                      <a:lnTo>
                        <a:pt x="27" y="240"/>
                      </a:lnTo>
                      <a:lnTo>
                        <a:pt x="19" y="247"/>
                      </a:lnTo>
                      <a:lnTo>
                        <a:pt x="9" y="252"/>
                      </a:lnTo>
                      <a:lnTo>
                        <a:pt x="0" y="254"/>
                      </a:lnTo>
                      <a:lnTo>
                        <a:pt x="0" y="186"/>
                      </a:lnTo>
                      <a:lnTo>
                        <a:pt x="1" y="184"/>
                      </a:lnTo>
                      <a:lnTo>
                        <a:pt x="3" y="178"/>
                      </a:lnTo>
                      <a:lnTo>
                        <a:pt x="6" y="169"/>
                      </a:lnTo>
                      <a:lnTo>
                        <a:pt x="12" y="157"/>
                      </a:lnTo>
                      <a:lnTo>
                        <a:pt x="19" y="143"/>
                      </a:lnTo>
                      <a:lnTo>
                        <a:pt x="27" y="127"/>
                      </a:lnTo>
                      <a:lnTo>
                        <a:pt x="38" y="110"/>
                      </a:lnTo>
                      <a:lnTo>
                        <a:pt x="49" y="93"/>
                      </a:lnTo>
                      <a:lnTo>
                        <a:pt x="63" y="76"/>
                      </a:lnTo>
                      <a:lnTo>
                        <a:pt x="79" y="59"/>
                      </a:lnTo>
                      <a:lnTo>
                        <a:pt x="96" y="43"/>
                      </a:lnTo>
                      <a:lnTo>
                        <a:pt x="114" y="30"/>
                      </a:lnTo>
                      <a:lnTo>
                        <a:pt x="135" y="17"/>
                      </a:lnTo>
                      <a:lnTo>
                        <a:pt x="157" y="9"/>
                      </a:lnTo>
                      <a:lnTo>
                        <a:pt x="181" y="3"/>
                      </a:lnTo>
                      <a:lnTo>
                        <a:pt x="207" y="0"/>
                      </a:lnTo>
                      <a:close/>
                    </a:path>
                  </a:pathLst>
                </a:custGeom>
                <a:solidFill>
                  <a:srgbClr val="F7B2E8"/>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6" name="Freeform 57"/>
                <p:cNvSpPr>
                  <a:spLocks/>
                </p:cNvSpPr>
                <p:nvPr/>
              </p:nvSpPr>
              <p:spPr bwMode="auto">
                <a:xfrm>
                  <a:off x="2551" y="1575"/>
                  <a:ext cx="63" cy="36"/>
                </a:xfrm>
                <a:custGeom>
                  <a:avLst/>
                  <a:gdLst>
                    <a:gd name="T0" fmla="*/ 0 w 63"/>
                    <a:gd name="T1" fmla="*/ 13 h 36"/>
                    <a:gd name="T2" fmla="*/ 8 w 63"/>
                    <a:gd name="T3" fmla="*/ 13 h 36"/>
                    <a:gd name="T4" fmla="*/ 16 w 63"/>
                    <a:gd name="T5" fmla="*/ 14 h 36"/>
                    <a:gd name="T6" fmla="*/ 24 w 63"/>
                    <a:gd name="T7" fmla="*/ 15 h 36"/>
                    <a:gd name="T8" fmla="*/ 33 w 63"/>
                    <a:gd name="T9" fmla="*/ 18 h 36"/>
                    <a:gd name="T10" fmla="*/ 40 w 63"/>
                    <a:gd name="T11" fmla="*/ 21 h 36"/>
                    <a:gd name="T12" fmla="*/ 47 w 63"/>
                    <a:gd name="T13" fmla="*/ 25 h 36"/>
                    <a:gd name="T14" fmla="*/ 55 w 63"/>
                    <a:gd name="T15" fmla="*/ 30 h 36"/>
                    <a:gd name="T16" fmla="*/ 61 w 63"/>
                    <a:gd name="T17" fmla="*/ 36 h 36"/>
                    <a:gd name="T18" fmla="*/ 63 w 63"/>
                    <a:gd name="T19" fmla="*/ 19 h 36"/>
                    <a:gd name="T20" fmla="*/ 62 w 63"/>
                    <a:gd name="T21" fmla="*/ 18 h 36"/>
                    <a:gd name="T22" fmla="*/ 57 w 63"/>
                    <a:gd name="T23" fmla="*/ 15 h 36"/>
                    <a:gd name="T24" fmla="*/ 51 w 63"/>
                    <a:gd name="T25" fmla="*/ 13 h 36"/>
                    <a:gd name="T26" fmla="*/ 44 w 63"/>
                    <a:gd name="T27" fmla="*/ 9 h 36"/>
                    <a:gd name="T28" fmla="*/ 34 w 63"/>
                    <a:gd name="T29" fmla="*/ 5 h 36"/>
                    <a:gd name="T30" fmla="*/ 24 w 63"/>
                    <a:gd name="T31" fmla="*/ 2 h 36"/>
                    <a:gd name="T32" fmla="*/ 14 w 63"/>
                    <a:gd name="T33" fmla="*/ 0 h 36"/>
                    <a:gd name="T34" fmla="*/ 5 w 63"/>
                    <a:gd name="T35" fmla="*/ 0 h 36"/>
                    <a:gd name="T36" fmla="*/ 0 w 63"/>
                    <a:gd name="T37" fmla="*/ 13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36"/>
                    <a:gd name="T59" fmla="*/ 63 w 63"/>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36">
                      <a:moveTo>
                        <a:pt x="0" y="13"/>
                      </a:moveTo>
                      <a:lnTo>
                        <a:pt x="8" y="13"/>
                      </a:lnTo>
                      <a:lnTo>
                        <a:pt x="16" y="14"/>
                      </a:lnTo>
                      <a:lnTo>
                        <a:pt x="24" y="15"/>
                      </a:lnTo>
                      <a:lnTo>
                        <a:pt x="33" y="18"/>
                      </a:lnTo>
                      <a:lnTo>
                        <a:pt x="40" y="21"/>
                      </a:lnTo>
                      <a:lnTo>
                        <a:pt x="47" y="25"/>
                      </a:lnTo>
                      <a:lnTo>
                        <a:pt x="55" y="30"/>
                      </a:lnTo>
                      <a:lnTo>
                        <a:pt x="61" y="36"/>
                      </a:lnTo>
                      <a:lnTo>
                        <a:pt x="63" y="19"/>
                      </a:lnTo>
                      <a:lnTo>
                        <a:pt x="62" y="18"/>
                      </a:lnTo>
                      <a:lnTo>
                        <a:pt x="57" y="15"/>
                      </a:lnTo>
                      <a:lnTo>
                        <a:pt x="51" y="13"/>
                      </a:lnTo>
                      <a:lnTo>
                        <a:pt x="44" y="9"/>
                      </a:lnTo>
                      <a:lnTo>
                        <a:pt x="34" y="5"/>
                      </a:lnTo>
                      <a:lnTo>
                        <a:pt x="24" y="2"/>
                      </a:lnTo>
                      <a:lnTo>
                        <a:pt x="14" y="0"/>
                      </a:lnTo>
                      <a:lnTo>
                        <a:pt x="5" y="0"/>
                      </a:lnTo>
                      <a:lnTo>
                        <a:pt x="0" y="13"/>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7" name="Freeform 58"/>
                <p:cNvSpPr>
                  <a:spLocks/>
                </p:cNvSpPr>
                <p:nvPr/>
              </p:nvSpPr>
              <p:spPr bwMode="auto">
                <a:xfrm>
                  <a:off x="3032" y="1590"/>
                  <a:ext cx="65" cy="43"/>
                </a:xfrm>
                <a:custGeom>
                  <a:avLst/>
                  <a:gdLst>
                    <a:gd name="T0" fmla="*/ 59 w 65"/>
                    <a:gd name="T1" fmla="*/ 43 h 43"/>
                    <a:gd name="T2" fmla="*/ 53 w 65"/>
                    <a:gd name="T3" fmla="*/ 37 h 43"/>
                    <a:gd name="T4" fmla="*/ 47 w 65"/>
                    <a:gd name="T5" fmla="*/ 32 h 43"/>
                    <a:gd name="T6" fmla="*/ 40 w 65"/>
                    <a:gd name="T7" fmla="*/ 27 h 43"/>
                    <a:gd name="T8" fmla="*/ 33 w 65"/>
                    <a:gd name="T9" fmla="*/ 22 h 43"/>
                    <a:gd name="T10" fmla="*/ 26 w 65"/>
                    <a:gd name="T11" fmla="*/ 19 h 43"/>
                    <a:gd name="T12" fmla="*/ 17 w 65"/>
                    <a:gd name="T13" fmla="*/ 15 h 43"/>
                    <a:gd name="T14" fmla="*/ 9 w 65"/>
                    <a:gd name="T15" fmla="*/ 14 h 43"/>
                    <a:gd name="T16" fmla="*/ 0 w 65"/>
                    <a:gd name="T17" fmla="*/ 12 h 43"/>
                    <a:gd name="T18" fmla="*/ 12 w 65"/>
                    <a:gd name="T19" fmla="*/ 0 h 43"/>
                    <a:gd name="T20" fmla="*/ 14 w 65"/>
                    <a:gd name="T21" fmla="*/ 0 h 43"/>
                    <a:gd name="T22" fmla="*/ 18 w 65"/>
                    <a:gd name="T23" fmla="*/ 3 h 43"/>
                    <a:gd name="T24" fmla="*/ 25 w 65"/>
                    <a:gd name="T25" fmla="*/ 5 h 43"/>
                    <a:gd name="T26" fmla="*/ 33 w 65"/>
                    <a:gd name="T27" fmla="*/ 8 h 43"/>
                    <a:gd name="T28" fmla="*/ 42 w 65"/>
                    <a:gd name="T29" fmla="*/ 12 h 43"/>
                    <a:gd name="T30" fmla="*/ 50 w 65"/>
                    <a:gd name="T31" fmla="*/ 17 h 43"/>
                    <a:gd name="T32" fmla="*/ 58 w 65"/>
                    <a:gd name="T33" fmla="*/ 23 h 43"/>
                    <a:gd name="T34" fmla="*/ 65 w 65"/>
                    <a:gd name="T35" fmla="*/ 31 h 43"/>
                    <a:gd name="T36" fmla="*/ 59 w 65"/>
                    <a:gd name="T37" fmla="*/ 43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43"/>
                    <a:gd name="T59" fmla="*/ 65 w 65"/>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43">
                      <a:moveTo>
                        <a:pt x="59" y="43"/>
                      </a:moveTo>
                      <a:lnTo>
                        <a:pt x="53" y="37"/>
                      </a:lnTo>
                      <a:lnTo>
                        <a:pt x="47" y="32"/>
                      </a:lnTo>
                      <a:lnTo>
                        <a:pt x="40" y="27"/>
                      </a:lnTo>
                      <a:lnTo>
                        <a:pt x="33" y="22"/>
                      </a:lnTo>
                      <a:lnTo>
                        <a:pt x="26" y="19"/>
                      </a:lnTo>
                      <a:lnTo>
                        <a:pt x="17" y="15"/>
                      </a:lnTo>
                      <a:lnTo>
                        <a:pt x="9" y="14"/>
                      </a:lnTo>
                      <a:lnTo>
                        <a:pt x="0" y="12"/>
                      </a:lnTo>
                      <a:lnTo>
                        <a:pt x="12" y="0"/>
                      </a:lnTo>
                      <a:lnTo>
                        <a:pt x="14" y="0"/>
                      </a:lnTo>
                      <a:lnTo>
                        <a:pt x="18" y="3"/>
                      </a:lnTo>
                      <a:lnTo>
                        <a:pt x="25" y="5"/>
                      </a:lnTo>
                      <a:lnTo>
                        <a:pt x="33" y="8"/>
                      </a:lnTo>
                      <a:lnTo>
                        <a:pt x="42" y="12"/>
                      </a:lnTo>
                      <a:lnTo>
                        <a:pt x="50" y="17"/>
                      </a:lnTo>
                      <a:lnTo>
                        <a:pt x="58" y="23"/>
                      </a:lnTo>
                      <a:lnTo>
                        <a:pt x="65" y="31"/>
                      </a:lnTo>
                      <a:lnTo>
                        <a:pt x="59" y="43"/>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8" name="Freeform 59"/>
                <p:cNvSpPr>
                  <a:spLocks/>
                </p:cNvSpPr>
                <p:nvPr/>
              </p:nvSpPr>
              <p:spPr bwMode="auto">
                <a:xfrm>
                  <a:off x="2320" y="1552"/>
                  <a:ext cx="425" cy="704"/>
                </a:xfrm>
                <a:custGeom>
                  <a:avLst/>
                  <a:gdLst>
                    <a:gd name="T0" fmla="*/ 424 w 425"/>
                    <a:gd name="T1" fmla="*/ 183 h 704"/>
                    <a:gd name="T2" fmla="*/ 418 w 425"/>
                    <a:gd name="T3" fmla="*/ 167 h 704"/>
                    <a:gd name="T4" fmla="*/ 406 w 425"/>
                    <a:gd name="T5" fmla="*/ 141 h 704"/>
                    <a:gd name="T6" fmla="*/ 387 w 425"/>
                    <a:gd name="T7" fmla="*/ 109 h 704"/>
                    <a:gd name="T8" fmla="*/ 362 w 425"/>
                    <a:gd name="T9" fmla="*/ 75 h 704"/>
                    <a:gd name="T10" fmla="*/ 330 w 425"/>
                    <a:gd name="T11" fmla="*/ 43 h 704"/>
                    <a:gd name="T12" fmla="*/ 289 w 425"/>
                    <a:gd name="T13" fmla="*/ 17 h 704"/>
                    <a:gd name="T14" fmla="*/ 243 w 425"/>
                    <a:gd name="T15" fmla="*/ 3 h 704"/>
                    <a:gd name="T16" fmla="*/ 188 w 425"/>
                    <a:gd name="T17" fmla="*/ 1 h 704"/>
                    <a:gd name="T18" fmla="*/ 136 w 425"/>
                    <a:gd name="T19" fmla="*/ 10 h 704"/>
                    <a:gd name="T20" fmla="*/ 96 w 425"/>
                    <a:gd name="T21" fmla="*/ 27 h 704"/>
                    <a:gd name="T22" fmla="*/ 62 w 425"/>
                    <a:gd name="T23" fmla="*/ 49 h 704"/>
                    <a:gd name="T24" fmla="*/ 37 w 425"/>
                    <a:gd name="T25" fmla="*/ 77 h 704"/>
                    <a:gd name="T26" fmla="*/ 19 w 425"/>
                    <a:gd name="T27" fmla="*/ 108 h 704"/>
                    <a:gd name="T28" fmla="*/ 7 w 425"/>
                    <a:gd name="T29" fmla="*/ 141 h 704"/>
                    <a:gd name="T30" fmla="*/ 2 w 425"/>
                    <a:gd name="T31" fmla="*/ 174 h 704"/>
                    <a:gd name="T32" fmla="*/ 3 w 425"/>
                    <a:gd name="T33" fmla="*/ 235 h 704"/>
                    <a:gd name="T34" fmla="*/ 25 w 425"/>
                    <a:gd name="T35" fmla="*/ 322 h 704"/>
                    <a:gd name="T36" fmla="*/ 64 w 425"/>
                    <a:gd name="T37" fmla="*/ 402 h 704"/>
                    <a:gd name="T38" fmla="*/ 116 w 425"/>
                    <a:gd name="T39" fmla="*/ 477 h 704"/>
                    <a:gd name="T40" fmla="*/ 176 w 425"/>
                    <a:gd name="T41" fmla="*/ 543 h 704"/>
                    <a:gd name="T42" fmla="*/ 239 w 425"/>
                    <a:gd name="T43" fmla="*/ 600 h 704"/>
                    <a:gd name="T44" fmla="*/ 302 w 425"/>
                    <a:gd name="T45" fmla="*/ 647 h 704"/>
                    <a:gd name="T46" fmla="*/ 359 w 425"/>
                    <a:gd name="T47" fmla="*/ 682 h 704"/>
                    <a:gd name="T48" fmla="*/ 389 w 425"/>
                    <a:gd name="T49" fmla="*/ 697 h 704"/>
                    <a:gd name="T50" fmla="*/ 397 w 425"/>
                    <a:gd name="T51" fmla="*/ 701 h 704"/>
                    <a:gd name="T52" fmla="*/ 408 w 425"/>
                    <a:gd name="T53" fmla="*/ 703 h 704"/>
                    <a:gd name="T54" fmla="*/ 419 w 425"/>
                    <a:gd name="T55" fmla="*/ 704 h 704"/>
                    <a:gd name="T56" fmla="*/ 424 w 425"/>
                    <a:gd name="T57" fmla="*/ 693 h 704"/>
                    <a:gd name="T58" fmla="*/ 405 w 425"/>
                    <a:gd name="T59" fmla="*/ 691 h 704"/>
                    <a:gd name="T60" fmla="*/ 389 w 425"/>
                    <a:gd name="T61" fmla="*/ 686 h 704"/>
                    <a:gd name="T62" fmla="*/ 337 w 425"/>
                    <a:gd name="T63" fmla="*/ 657 h 704"/>
                    <a:gd name="T64" fmla="*/ 277 w 425"/>
                    <a:gd name="T65" fmla="*/ 616 h 704"/>
                    <a:gd name="T66" fmla="*/ 215 w 425"/>
                    <a:gd name="T67" fmla="*/ 565 h 704"/>
                    <a:gd name="T68" fmla="*/ 154 w 425"/>
                    <a:gd name="T69" fmla="*/ 505 h 704"/>
                    <a:gd name="T70" fmla="*/ 98 w 425"/>
                    <a:gd name="T71" fmla="*/ 435 h 704"/>
                    <a:gd name="T72" fmla="*/ 53 w 425"/>
                    <a:gd name="T73" fmla="*/ 359 h 704"/>
                    <a:gd name="T74" fmla="*/ 22 w 425"/>
                    <a:gd name="T75" fmla="*/ 277 h 704"/>
                    <a:gd name="T76" fmla="*/ 11 w 425"/>
                    <a:gd name="T77" fmla="*/ 191 h 704"/>
                    <a:gd name="T78" fmla="*/ 15 w 425"/>
                    <a:gd name="T79" fmla="*/ 156 h 704"/>
                    <a:gd name="T80" fmla="*/ 24 w 425"/>
                    <a:gd name="T81" fmla="*/ 123 h 704"/>
                    <a:gd name="T82" fmla="*/ 40 w 425"/>
                    <a:gd name="T83" fmla="*/ 92 h 704"/>
                    <a:gd name="T84" fmla="*/ 60 w 425"/>
                    <a:gd name="T85" fmla="*/ 66 h 704"/>
                    <a:gd name="T86" fmla="*/ 91 w 425"/>
                    <a:gd name="T87" fmla="*/ 42 h 704"/>
                    <a:gd name="T88" fmla="*/ 128 w 425"/>
                    <a:gd name="T89" fmla="*/ 25 h 704"/>
                    <a:gd name="T90" fmla="*/ 169 w 425"/>
                    <a:gd name="T91" fmla="*/ 15 h 704"/>
                    <a:gd name="T92" fmla="*/ 216 w 425"/>
                    <a:gd name="T93" fmla="*/ 11 h 704"/>
                    <a:gd name="T94" fmla="*/ 265 w 425"/>
                    <a:gd name="T95" fmla="*/ 20 h 704"/>
                    <a:gd name="T96" fmla="*/ 307 w 425"/>
                    <a:gd name="T97" fmla="*/ 41 h 704"/>
                    <a:gd name="T98" fmla="*/ 343 w 425"/>
                    <a:gd name="T99" fmla="*/ 71 h 704"/>
                    <a:gd name="T100" fmla="*/ 373 w 425"/>
                    <a:gd name="T101" fmla="*/ 107 h 704"/>
                    <a:gd name="T102" fmla="*/ 395 w 425"/>
                    <a:gd name="T103" fmla="*/ 141 h 704"/>
                    <a:gd name="T104" fmla="*/ 412 w 425"/>
                    <a:gd name="T105" fmla="*/ 173 h 704"/>
                    <a:gd name="T106" fmla="*/ 422 w 425"/>
                    <a:gd name="T107" fmla="*/ 195 h 704"/>
                    <a:gd name="T108" fmla="*/ 425 w 425"/>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5"/>
                    <a:gd name="T166" fmla="*/ 0 h 704"/>
                    <a:gd name="T167" fmla="*/ 425 w 425"/>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5" h="704">
                      <a:moveTo>
                        <a:pt x="425" y="185"/>
                      </a:moveTo>
                      <a:lnTo>
                        <a:pt x="424" y="183"/>
                      </a:lnTo>
                      <a:lnTo>
                        <a:pt x="422" y="177"/>
                      </a:lnTo>
                      <a:lnTo>
                        <a:pt x="418" y="167"/>
                      </a:lnTo>
                      <a:lnTo>
                        <a:pt x="413" y="156"/>
                      </a:lnTo>
                      <a:lnTo>
                        <a:pt x="406" y="141"/>
                      </a:lnTo>
                      <a:lnTo>
                        <a:pt x="397" y="125"/>
                      </a:lnTo>
                      <a:lnTo>
                        <a:pt x="387" y="109"/>
                      </a:lnTo>
                      <a:lnTo>
                        <a:pt x="375" y="92"/>
                      </a:lnTo>
                      <a:lnTo>
                        <a:pt x="362" y="75"/>
                      </a:lnTo>
                      <a:lnTo>
                        <a:pt x="347" y="58"/>
                      </a:lnTo>
                      <a:lnTo>
                        <a:pt x="330" y="43"/>
                      </a:lnTo>
                      <a:lnTo>
                        <a:pt x="310" y="28"/>
                      </a:lnTo>
                      <a:lnTo>
                        <a:pt x="289" y="17"/>
                      </a:lnTo>
                      <a:lnTo>
                        <a:pt x="267" y="8"/>
                      </a:lnTo>
                      <a:lnTo>
                        <a:pt x="243" y="3"/>
                      </a:lnTo>
                      <a:lnTo>
                        <a:pt x="216" y="0"/>
                      </a:lnTo>
                      <a:lnTo>
                        <a:pt x="188" y="1"/>
                      </a:lnTo>
                      <a:lnTo>
                        <a:pt x="161" y="5"/>
                      </a:lnTo>
                      <a:lnTo>
                        <a:pt x="136" y="10"/>
                      </a:lnTo>
                      <a:lnTo>
                        <a:pt x="116" y="17"/>
                      </a:lnTo>
                      <a:lnTo>
                        <a:pt x="96" y="27"/>
                      </a:lnTo>
                      <a:lnTo>
                        <a:pt x="78" y="37"/>
                      </a:lnTo>
                      <a:lnTo>
                        <a:pt x="62" y="49"/>
                      </a:lnTo>
                      <a:lnTo>
                        <a:pt x="48" y="63"/>
                      </a:lnTo>
                      <a:lnTo>
                        <a:pt x="37" y="77"/>
                      </a:lnTo>
                      <a:lnTo>
                        <a:pt x="26" y="92"/>
                      </a:lnTo>
                      <a:lnTo>
                        <a:pt x="19" y="108"/>
                      </a:lnTo>
                      <a:lnTo>
                        <a:pt x="11" y="124"/>
                      </a:lnTo>
                      <a:lnTo>
                        <a:pt x="7" y="141"/>
                      </a:lnTo>
                      <a:lnTo>
                        <a:pt x="3" y="158"/>
                      </a:lnTo>
                      <a:lnTo>
                        <a:pt x="2" y="174"/>
                      </a:lnTo>
                      <a:lnTo>
                        <a:pt x="0" y="191"/>
                      </a:lnTo>
                      <a:lnTo>
                        <a:pt x="3" y="235"/>
                      </a:lnTo>
                      <a:lnTo>
                        <a:pt x="11" y="279"/>
                      </a:lnTo>
                      <a:lnTo>
                        <a:pt x="25" y="322"/>
                      </a:lnTo>
                      <a:lnTo>
                        <a:pt x="42" y="363"/>
                      </a:lnTo>
                      <a:lnTo>
                        <a:pt x="64" y="402"/>
                      </a:lnTo>
                      <a:lnTo>
                        <a:pt x="89" y="440"/>
                      </a:lnTo>
                      <a:lnTo>
                        <a:pt x="116" y="477"/>
                      </a:lnTo>
                      <a:lnTo>
                        <a:pt x="145" y="511"/>
                      </a:lnTo>
                      <a:lnTo>
                        <a:pt x="176" y="543"/>
                      </a:lnTo>
                      <a:lnTo>
                        <a:pt x="207" y="572"/>
                      </a:lnTo>
                      <a:lnTo>
                        <a:pt x="239" y="600"/>
                      </a:lnTo>
                      <a:lnTo>
                        <a:pt x="271" y="625"/>
                      </a:lnTo>
                      <a:lnTo>
                        <a:pt x="302" y="647"/>
                      </a:lnTo>
                      <a:lnTo>
                        <a:pt x="331" y="666"/>
                      </a:lnTo>
                      <a:lnTo>
                        <a:pt x="359" y="682"/>
                      </a:lnTo>
                      <a:lnTo>
                        <a:pt x="384" y="696"/>
                      </a:lnTo>
                      <a:lnTo>
                        <a:pt x="389" y="697"/>
                      </a:lnTo>
                      <a:lnTo>
                        <a:pt x="392" y="699"/>
                      </a:lnTo>
                      <a:lnTo>
                        <a:pt x="397" y="701"/>
                      </a:lnTo>
                      <a:lnTo>
                        <a:pt x="402" y="702"/>
                      </a:lnTo>
                      <a:lnTo>
                        <a:pt x="408" y="703"/>
                      </a:lnTo>
                      <a:lnTo>
                        <a:pt x="413" y="703"/>
                      </a:lnTo>
                      <a:lnTo>
                        <a:pt x="419" y="704"/>
                      </a:lnTo>
                      <a:lnTo>
                        <a:pt x="424" y="704"/>
                      </a:lnTo>
                      <a:lnTo>
                        <a:pt x="424" y="693"/>
                      </a:lnTo>
                      <a:lnTo>
                        <a:pt x="414" y="693"/>
                      </a:lnTo>
                      <a:lnTo>
                        <a:pt x="405" y="691"/>
                      </a:lnTo>
                      <a:lnTo>
                        <a:pt x="396" y="690"/>
                      </a:lnTo>
                      <a:lnTo>
                        <a:pt x="389" y="686"/>
                      </a:lnTo>
                      <a:lnTo>
                        <a:pt x="364" y="672"/>
                      </a:lnTo>
                      <a:lnTo>
                        <a:pt x="337" y="657"/>
                      </a:lnTo>
                      <a:lnTo>
                        <a:pt x="308" y="638"/>
                      </a:lnTo>
                      <a:lnTo>
                        <a:pt x="277" y="616"/>
                      </a:lnTo>
                      <a:lnTo>
                        <a:pt x="247" y="592"/>
                      </a:lnTo>
                      <a:lnTo>
                        <a:pt x="215" y="565"/>
                      </a:lnTo>
                      <a:lnTo>
                        <a:pt x="184" y="535"/>
                      </a:lnTo>
                      <a:lnTo>
                        <a:pt x="154" y="505"/>
                      </a:lnTo>
                      <a:lnTo>
                        <a:pt x="125" y="470"/>
                      </a:lnTo>
                      <a:lnTo>
                        <a:pt x="98" y="435"/>
                      </a:lnTo>
                      <a:lnTo>
                        <a:pt x="74" y="398"/>
                      </a:lnTo>
                      <a:lnTo>
                        <a:pt x="53" y="359"/>
                      </a:lnTo>
                      <a:lnTo>
                        <a:pt x="36" y="319"/>
                      </a:lnTo>
                      <a:lnTo>
                        <a:pt x="22" y="277"/>
                      </a:lnTo>
                      <a:lnTo>
                        <a:pt x="14" y="235"/>
                      </a:lnTo>
                      <a:lnTo>
                        <a:pt x="11" y="191"/>
                      </a:lnTo>
                      <a:lnTo>
                        <a:pt x="13" y="173"/>
                      </a:lnTo>
                      <a:lnTo>
                        <a:pt x="15" y="156"/>
                      </a:lnTo>
                      <a:lnTo>
                        <a:pt x="19" y="139"/>
                      </a:lnTo>
                      <a:lnTo>
                        <a:pt x="24" y="123"/>
                      </a:lnTo>
                      <a:lnTo>
                        <a:pt x="31" y="107"/>
                      </a:lnTo>
                      <a:lnTo>
                        <a:pt x="40" y="92"/>
                      </a:lnTo>
                      <a:lnTo>
                        <a:pt x="49" y="79"/>
                      </a:lnTo>
                      <a:lnTo>
                        <a:pt x="60" y="66"/>
                      </a:lnTo>
                      <a:lnTo>
                        <a:pt x="75" y="53"/>
                      </a:lnTo>
                      <a:lnTo>
                        <a:pt x="91" y="42"/>
                      </a:lnTo>
                      <a:lnTo>
                        <a:pt x="108" y="33"/>
                      </a:lnTo>
                      <a:lnTo>
                        <a:pt x="128" y="25"/>
                      </a:lnTo>
                      <a:lnTo>
                        <a:pt x="147" y="19"/>
                      </a:lnTo>
                      <a:lnTo>
                        <a:pt x="169" y="15"/>
                      </a:lnTo>
                      <a:lnTo>
                        <a:pt x="192" y="12"/>
                      </a:lnTo>
                      <a:lnTo>
                        <a:pt x="216" y="11"/>
                      </a:lnTo>
                      <a:lnTo>
                        <a:pt x="242" y="14"/>
                      </a:lnTo>
                      <a:lnTo>
                        <a:pt x="265" y="20"/>
                      </a:lnTo>
                      <a:lnTo>
                        <a:pt x="287" y="28"/>
                      </a:lnTo>
                      <a:lnTo>
                        <a:pt x="307" y="41"/>
                      </a:lnTo>
                      <a:lnTo>
                        <a:pt x="326" y="55"/>
                      </a:lnTo>
                      <a:lnTo>
                        <a:pt x="343" y="71"/>
                      </a:lnTo>
                      <a:lnTo>
                        <a:pt x="358" y="88"/>
                      </a:lnTo>
                      <a:lnTo>
                        <a:pt x="373" y="107"/>
                      </a:lnTo>
                      <a:lnTo>
                        <a:pt x="385" y="124"/>
                      </a:lnTo>
                      <a:lnTo>
                        <a:pt x="395" y="141"/>
                      </a:lnTo>
                      <a:lnTo>
                        <a:pt x="405" y="158"/>
                      </a:lnTo>
                      <a:lnTo>
                        <a:pt x="412" y="173"/>
                      </a:lnTo>
                      <a:lnTo>
                        <a:pt x="418" y="185"/>
                      </a:lnTo>
                      <a:lnTo>
                        <a:pt x="422" y="195"/>
                      </a:lnTo>
                      <a:lnTo>
                        <a:pt x="424" y="201"/>
                      </a:lnTo>
                      <a:lnTo>
                        <a:pt x="425" y="203"/>
                      </a:lnTo>
                      <a:lnTo>
                        <a:pt x="425" y="185"/>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9" name="Freeform 60"/>
                <p:cNvSpPr>
                  <a:spLocks/>
                </p:cNvSpPr>
                <p:nvPr/>
              </p:nvSpPr>
              <p:spPr bwMode="auto">
                <a:xfrm>
                  <a:off x="2383" y="1615"/>
                  <a:ext cx="361" cy="585"/>
                </a:xfrm>
                <a:custGeom>
                  <a:avLst/>
                  <a:gdLst>
                    <a:gd name="T0" fmla="*/ 353 w 361"/>
                    <a:gd name="T1" fmla="*/ 574 h 585"/>
                    <a:gd name="T2" fmla="*/ 339 w 361"/>
                    <a:gd name="T3" fmla="*/ 570 h 585"/>
                    <a:gd name="T4" fmla="*/ 315 w 361"/>
                    <a:gd name="T5" fmla="*/ 558 h 585"/>
                    <a:gd name="T6" fmla="*/ 271 w 361"/>
                    <a:gd name="T7" fmla="*/ 527 h 585"/>
                    <a:gd name="T8" fmla="*/ 219 w 361"/>
                    <a:gd name="T9" fmla="*/ 487 h 585"/>
                    <a:gd name="T10" fmla="*/ 165 w 361"/>
                    <a:gd name="T11" fmla="*/ 436 h 585"/>
                    <a:gd name="T12" fmla="*/ 114 w 361"/>
                    <a:gd name="T13" fmla="*/ 377 h 585"/>
                    <a:gd name="T14" fmla="*/ 68 w 361"/>
                    <a:gd name="T15" fmla="*/ 311 h 585"/>
                    <a:gd name="T16" fmla="*/ 34 w 361"/>
                    <a:gd name="T17" fmla="*/ 242 h 585"/>
                    <a:gd name="T18" fmla="*/ 15 w 361"/>
                    <a:gd name="T19" fmla="*/ 170 h 585"/>
                    <a:gd name="T20" fmla="*/ 15 w 361"/>
                    <a:gd name="T21" fmla="*/ 109 h 585"/>
                    <a:gd name="T22" fmla="*/ 29 w 361"/>
                    <a:gd name="T23" fmla="*/ 65 h 585"/>
                    <a:gd name="T24" fmla="*/ 53 w 361"/>
                    <a:gd name="T25" fmla="*/ 39 h 585"/>
                    <a:gd name="T26" fmla="*/ 76 w 361"/>
                    <a:gd name="T27" fmla="*/ 25 h 585"/>
                    <a:gd name="T28" fmla="*/ 103 w 361"/>
                    <a:gd name="T29" fmla="*/ 16 h 585"/>
                    <a:gd name="T30" fmla="*/ 135 w 361"/>
                    <a:gd name="T31" fmla="*/ 11 h 585"/>
                    <a:gd name="T32" fmla="*/ 182 w 361"/>
                    <a:gd name="T33" fmla="*/ 16 h 585"/>
                    <a:gd name="T34" fmla="*/ 235 w 361"/>
                    <a:gd name="T35" fmla="*/ 50 h 585"/>
                    <a:gd name="T36" fmla="*/ 278 w 361"/>
                    <a:gd name="T37" fmla="*/ 101 h 585"/>
                    <a:gd name="T38" fmla="*/ 310 w 361"/>
                    <a:gd name="T39" fmla="*/ 154 h 585"/>
                    <a:gd name="T40" fmla="*/ 324 w 361"/>
                    <a:gd name="T41" fmla="*/ 181 h 585"/>
                    <a:gd name="T42" fmla="*/ 334 w 361"/>
                    <a:gd name="T43" fmla="*/ 191 h 585"/>
                    <a:gd name="T44" fmla="*/ 344 w 361"/>
                    <a:gd name="T45" fmla="*/ 198 h 585"/>
                    <a:gd name="T46" fmla="*/ 355 w 361"/>
                    <a:gd name="T47" fmla="*/ 202 h 585"/>
                    <a:gd name="T48" fmla="*/ 361 w 361"/>
                    <a:gd name="T49" fmla="*/ 191 h 585"/>
                    <a:gd name="T50" fmla="*/ 344 w 361"/>
                    <a:gd name="T51" fmla="*/ 185 h 585"/>
                    <a:gd name="T52" fmla="*/ 331 w 361"/>
                    <a:gd name="T53" fmla="*/ 170 h 585"/>
                    <a:gd name="T54" fmla="*/ 305 w 361"/>
                    <a:gd name="T55" fmla="*/ 122 h 585"/>
                    <a:gd name="T56" fmla="*/ 264 w 361"/>
                    <a:gd name="T57" fmla="*/ 66 h 585"/>
                    <a:gd name="T58" fmla="*/ 213 w 361"/>
                    <a:gd name="T59" fmla="*/ 19 h 585"/>
                    <a:gd name="T60" fmla="*/ 153 w 361"/>
                    <a:gd name="T61" fmla="*/ 0 h 585"/>
                    <a:gd name="T62" fmla="*/ 88 w 361"/>
                    <a:gd name="T63" fmla="*/ 8 h 585"/>
                    <a:gd name="T64" fmla="*/ 40 w 361"/>
                    <a:gd name="T65" fmla="*/ 35 h 585"/>
                    <a:gd name="T66" fmla="*/ 10 w 361"/>
                    <a:gd name="T67" fmla="*/ 77 h 585"/>
                    <a:gd name="T68" fmla="*/ 0 w 361"/>
                    <a:gd name="T69" fmla="*/ 134 h 585"/>
                    <a:gd name="T70" fmla="*/ 10 w 361"/>
                    <a:gd name="T71" fmla="*/ 208 h 585"/>
                    <a:gd name="T72" fmla="*/ 38 w 361"/>
                    <a:gd name="T73" fmla="*/ 280 h 585"/>
                    <a:gd name="T74" fmla="*/ 80 w 361"/>
                    <a:gd name="T75" fmla="*/ 350 h 585"/>
                    <a:gd name="T76" fmla="*/ 130 w 361"/>
                    <a:gd name="T77" fmla="*/ 414 h 585"/>
                    <a:gd name="T78" fmla="*/ 185 w 361"/>
                    <a:gd name="T79" fmla="*/ 470 h 585"/>
                    <a:gd name="T80" fmla="*/ 239 w 361"/>
                    <a:gd name="T81" fmla="*/ 518 h 585"/>
                    <a:gd name="T82" fmla="*/ 288 w 361"/>
                    <a:gd name="T83" fmla="*/ 554 h 585"/>
                    <a:gd name="T84" fmla="*/ 328 w 361"/>
                    <a:gd name="T85" fmla="*/ 578 h 585"/>
                    <a:gd name="T86" fmla="*/ 343 w 361"/>
                    <a:gd name="T87" fmla="*/ 583 h 585"/>
                    <a:gd name="T88" fmla="*/ 361 w 361"/>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1"/>
                    <a:gd name="T136" fmla="*/ 0 h 585"/>
                    <a:gd name="T137" fmla="*/ 361 w 361"/>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1" h="585">
                      <a:moveTo>
                        <a:pt x="361" y="574"/>
                      </a:moveTo>
                      <a:lnTo>
                        <a:pt x="353" y="574"/>
                      </a:lnTo>
                      <a:lnTo>
                        <a:pt x="345" y="573"/>
                      </a:lnTo>
                      <a:lnTo>
                        <a:pt x="339" y="570"/>
                      </a:lnTo>
                      <a:lnTo>
                        <a:pt x="333" y="568"/>
                      </a:lnTo>
                      <a:lnTo>
                        <a:pt x="315" y="558"/>
                      </a:lnTo>
                      <a:lnTo>
                        <a:pt x="294" y="545"/>
                      </a:lnTo>
                      <a:lnTo>
                        <a:pt x="271" y="527"/>
                      </a:lnTo>
                      <a:lnTo>
                        <a:pt x="245" y="509"/>
                      </a:lnTo>
                      <a:lnTo>
                        <a:pt x="219" y="487"/>
                      </a:lnTo>
                      <a:lnTo>
                        <a:pt x="192" y="463"/>
                      </a:lnTo>
                      <a:lnTo>
                        <a:pt x="165" y="436"/>
                      </a:lnTo>
                      <a:lnTo>
                        <a:pt x="140" y="406"/>
                      </a:lnTo>
                      <a:lnTo>
                        <a:pt x="114" y="377"/>
                      </a:lnTo>
                      <a:lnTo>
                        <a:pt x="91" y="345"/>
                      </a:lnTo>
                      <a:lnTo>
                        <a:pt x="68" y="311"/>
                      </a:lnTo>
                      <a:lnTo>
                        <a:pt x="50" y="276"/>
                      </a:lnTo>
                      <a:lnTo>
                        <a:pt x="34" y="242"/>
                      </a:lnTo>
                      <a:lnTo>
                        <a:pt x="22" y="207"/>
                      </a:lnTo>
                      <a:lnTo>
                        <a:pt x="15" y="170"/>
                      </a:lnTo>
                      <a:lnTo>
                        <a:pt x="12" y="134"/>
                      </a:lnTo>
                      <a:lnTo>
                        <a:pt x="15" y="109"/>
                      </a:lnTo>
                      <a:lnTo>
                        <a:pt x="20" y="85"/>
                      </a:lnTo>
                      <a:lnTo>
                        <a:pt x="29" y="65"/>
                      </a:lnTo>
                      <a:lnTo>
                        <a:pt x="43" y="47"/>
                      </a:lnTo>
                      <a:lnTo>
                        <a:pt x="53" y="39"/>
                      </a:lnTo>
                      <a:lnTo>
                        <a:pt x="64" y="32"/>
                      </a:lnTo>
                      <a:lnTo>
                        <a:pt x="76" y="25"/>
                      </a:lnTo>
                      <a:lnTo>
                        <a:pt x="89" y="19"/>
                      </a:lnTo>
                      <a:lnTo>
                        <a:pt x="103" y="16"/>
                      </a:lnTo>
                      <a:lnTo>
                        <a:pt x="119" y="13"/>
                      </a:lnTo>
                      <a:lnTo>
                        <a:pt x="135" y="11"/>
                      </a:lnTo>
                      <a:lnTo>
                        <a:pt x="153" y="11"/>
                      </a:lnTo>
                      <a:lnTo>
                        <a:pt x="182" y="16"/>
                      </a:lnTo>
                      <a:lnTo>
                        <a:pt x="209" y="29"/>
                      </a:lnTo>
                      <a:lnTo>
                        <a:pt x="235" y="50"/>
                      </a:lnTo>
                      <a:lnTo>
                        <a:pt x="258" y="74"/>
                      </a:lnTo>
                      <a:lnTo>
                        <a:pt x="278" y="101"/>
                      </a:lnTo>
                      <a:lnTo>
                        <a:pt x="296" y="128"/>
                      </a:lnTo>
                      <a:lnTo>
                        <a:pt x="310" y="154"/>
                      </a:lnTo>
                      <a:lnTo>
                        <a:pt x="321" y="175"/>
                      </a:lnTo>
                      <a:lnTo>
                        <a:pt x="324" y="181"/>
                      </a:lnTo>
                      <a:lnTo>
                        <a:pt x="329" y="186"/>
                      </a:lnTo>
                      <a:lnTo>
                        <a:pt x="334" y="191"/>
                      </a:lnTo>
                      <a:lnTo>
                        <a:pt x="339" y="194"/>
                      </a:lnTo>
                      <a:lnTo>
                        <a:pt x="344" y="198"/>
                      </a:lnTo>
                      <a:lnTo>
                        <a:pt x="349" y="200"/>
                      </a:lnTo>
                      <a:lnTo>
                        <a:pt x="355" y="202"/>
                      </a:lnTo>
                      <a:lnTo>
                        <a:pt x="360" y="202"/>
                      </a:lnTo>
                      <a:lnTo>
                        <a:pt x="361" y="191"/>
                      </a:lnTo>
                      <a:lnTo>
                        <a:pt x="353" y="189"/>
                      </a:lnTo>
                      <a:lnTo>
                        <a:pt x="344" y="185"/>
                      </a:lnTo>
                      <a:lnTo>
                        <a:pt x="337" y="178"/>
                      </a:lnTo>
                      <a:lnTo>
                        <a:pt x="331" y="170"/>
                      </a:lnTo>
                      <a:lnTo>
                        <a:pt x="320" y="148"/>
                      </a:lnTo>
                      <a:lnTo>
                        <a:pt x="305" y="122"/>
                      </a:lnTo>
                      <a:lnTo>
                        <a:pt x="287" y="94"/>
                      </a:lnTo>
                      <a:lnTo>
                        <a:pt x="264" y="66"/>
                      </a:lnTo>
                      <a:lnTo>
                        <a:pt x="240" y="40"/>
                      </a:lnTo>
                      <a:lnTo>
                        <a:pt x="213" y="19"/>
                      </a:lnTo>
                      <a:lnTo>
                        <a:pt x="185" y="5"/>
                      </a:lnTo>
                      <a:lnTo>
                        <a:pt x="153" y="0"/>
                      </a:lnTo>
                      <a:lnTo>
                        <a:pt x="119" y="2"/>
                      </a:lnTo>
                      <a:lnTo>
                        <a:pt x="88" y="8"/>
                      </a:lnTo>
                      <a:lnTo>
                        <a:pt x="62" y="19"/>
                      </a:lnTo>
                      <a:lnTo>
                        <a:pt x="40" y="35"/>
                      </a:lnTo>
                      <a:lnTo>
                        <a:pt x="23" y="54"/>
                      </a:lnTo>
                      <a:lnTo>
                        <a:pt x="10" y="77"/>
                      </a:lnTo>
                      <a:lnTo>
                        <a:pt x="2" y="104"/>
                      </a:lnTo>
                      <a:lnTo>
                        <a:pt x="0" y="134"/>
                      </a:lnTo>
                      <a:lnTo>
                        <a:pt x="2" y="171"/>
                      </a:lnTo>
                      <a:lnTo>
                        <a:pt x="10" y="208"/>
                      </a:lnTo>
                      <a:lnTo>
                        <a:pt x="22" y="245"/>
                      </a:lnTo>
                      <a:lnTo>
                        <a:pt x="38" y="280"/>
                      </a:lnTo>
                      <a:lnTo>
                        <a:pt x="57" y="316"/>
                      </a:lnTo>
                      <a:lnTo>
                        <a:pt x="80" y="350"/>
                      </a:lnTo>
                      <a:lnTo>
                        <a:pt x="104" y="382"/>
                      </a:lnTo>
                      <a:lnTo>
                        <a:pt x="130" y="414"/>
                      </a:lnTo>
                      <a:lnTo>
                        <a:pt x="157" y="443"/>
                      </a:lnTo>
                      <a:lnTo>
                        <a:pt x="185" y="470"/>
                      </a:lnTo>
                      <a:lnTo>
                        <a:pt x="212" y="496"/>
                      </a:lnTo>
                      <a:lnTo>
                        <a:pt x="239" y="518"/>
                      </a:lnTo>
                      <a:lnTo>
                        <a:pt x="264" y="537"/>
                      </a:lnTo>
                      <a:lnTo>
                        <a:pt x="288" y="554"/>
                      </a:lnTo>
                      <a:lnTo>
                        <a:pt x="310" y="568"/>
                      </a:lnTo>
                      <a:lnTo>
                        <a:pt x="328" y="578"/>
                      </a:lnTo>
                      <a:lnTo>
                        <a:pt x="336" y="580"/>
                      </a:lnTo>
                      <a:lnTo>
                        <a:pt x="343" y="583"/>
                      </a:lnTo>
                      <a:lnTo>
                        <a:pt x="353" y="584"/>
                      </a:lnTo>
                      <a:lnTo>
                        <a:pt x="361" y="585"/>
                      </a:lnTo>
                      <a:lnTo>
                        <a:pt x="361" y="574"/>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90" name="Freeform 61"/>
                <p:cNvSpPr>
                  <a:spLocks/>
                </p:cNvSpPr>
                <p:nvPr/>
              </p:nvSpPr>
              <p:spPr bwMode="auto">
                <a:xfrm>
                  <a:off x="2742" y="1552"/>
                  <a:ext cx="426" cy="704"/>
                </a:xfrm>
                <a:custGeom>
                  <a:avLst/>
                  <a:gdLst>
                    <a:gd name="T0" fmla="*/ 1 w 426"/>
                    <a:gd name="T1" fmla="*/ 183 h 704"/>
                    <a:gd name="T2" fmla="*/ 7 w 426"/>
                    <a:gd name="T3" fmla="*/ 167 h 704"/>
                    <a:gd name="T4" fmla="*/ 19 w 426"/>
                    <a:gd name="T5" fmla="*/ 141 h 704"/>
                    <a:gd name="T6" fmla="*/ 38 w 426"/>
                    <a:gd name="T7" fmla="*/ 109 h 704"/>
                    <a:gd name="T8" fmla="*/ 63 w 426"/>
                    <a:gd name="T9" fmla="*/ 75 h 704"/>
                    <a:gd name="T10" fmla="*/ 95 w 426"/>
                    <a:gd name="T11" fmla="*/ 43 h 704"/>
                    <a:gd name="T12" fmla="*/ 136 w 426"/>
                    <a:gd name="T13" fmla="*/ 17 h 704"/>
                    <a:gd name="T14" fmla="*/ 182 w 426"/>
                    <a:gd name="T15" fmla="*/ 3 h 704"/>
                    <a:gd name="T16" fmla="*/ 239 w 426"/>
                    <a:gd name="T17" fmla="*/ 1 h 704"/>
                    <a:gd name="T18" fmla="*/ 289 w 426"/>
                    <a:gd name="T19" fmla="*/ 10 h 704"/>
                    <a:gd name="T20" fmla="*/ 330 w 426"/>
                    <a:gd name="T21" fmla="*/ 27 h 704"/>
                    <a:gd name="T22" fmla="*/ 364 w 426"/>
                    <a:gd name="T23" fmla="*/ 49 h 704"/>
                    <a:gd name="T24" fmla="*/ 389 w 426"/>
                    <a:gd name="T25" fmla="*/ 77 h 704"/>
                    <a:gd name="T26" fmla="*/ 408 w 426"/>
                    <a:gd name="T27" fmla="*/ 108 h 704"/>
                    <a:gd name="T28" fmla="*/ 420 w 426"/>
                    <a:gd name="T29" fmla="*/ 141 h 704"/>
                    <a:gd name="T30" fmla="*/ 425 w 426"/>
                    <a:gd name="T31" fmla="*/ 174 h 704"/>
                    <a:gd name="T32" fmla="*/ 424 w 426"/>
                    <a:gd name="T33" fmla="*/ 235 h 704"/>
                    <a:gd name="T34" fmla="*/ 402 w 426"/>
                    <a:gd name="T35" fmla="*/ 322 h 704"/>
                    <a:gd name="T36" fmla="*/ 362 w 426"/>
                    <a:gd name="T37" fmla="*/ 402 h 704"/>
                    <a:gd name="T38" fmla="*/ 311 w 426"/>
                    <a:gd name="T39" fmla="*/ 477 h 704"/>
                    <a:gd name="T40" fmla="*/ 251 w 426"/>
                    <a:gd name="T41" fmla="*/ 543 h 704"/>
                    <a:gd name="T42" fmla="*/ 187 w 426"/>
                    <a:gd name="T43" fmla="*/ 600 h 704"/>
                    <a:gd name="T44" fmla="*/ 125 w 426"/>
                    <a:gd name="T45" fmla="*/ 647 h 704"/>
                    <a:gd name="T46" fmla="*/ 67 w 426"/>
                    <a:gd name="T47" fmla="*/ 682 h 704"/>
                    <a:gd name="T48" fmla="*/ 38 w 426"/>
                    <a:gd name="T49" fmla="*/ 697 h 704"/>
                    <a:gd name="T50" fmla="*/ 28 w 426"/>
                    <a:gd name="T51" fmla="*/ 701 h 704"/>
                    <a:gd name="T52" fmla="*/ 18 w 426"/>
                    <a:gd name="T53" fmla="*/ 703 h 704"/>
                    <a:gd name="T54" fmla="*/ 7 w 426"/>
                    <a:gd name="T55" fmla="*/ 704 h 704"/>
                    <a:gd name="T56" fmla="*/ 2 w 426"/>
                    <a:gd name="T57" fmla="*/ 693 h 704"/>
                    <a:gd name="T58" fmla="*/ 21 w 426"/>
                    <a:gd name="T59" fmla="*/ 691 h 704"/>
                    <a:gd name="T60" fmla="*/ 38 w 426"/>
                    <a:gd name="T61" fmla="*/ 686 h 704"/>
                    <a:gd name="T62" fmla="*/ 89 w 426"/>
                    <a:gd name="T63" fmla="*/ 657 h 704"/>
                    <a:gd name="T64" fmla="*/ 148 w 426"/>
                    <a:gd name="T65" fmla="*/ 616 h 704"/>
                    <a:gd name="T66" fmla="*/ 210 w 426"/>
                    <a:gd name="T67" fmla="*/ 565 h 704"/>
                    <a:gd name="T68" fmla="*/ 273 w 426"/>
                    <a:gd name="T69" fmla="*/ 505 h 704"/>
                    <a:gd name="T70" fmla="*/ 328 w 426"/>
                    <a:gd name="T71" fmla="*/ 435 h 704"/>
                    <a:gd name="T72" fmla="*/ 373 w 426"/>
                    <a:gd name="T73" fmla="*/ 359 h 704"/>
                    <a:gd name="T74" fmla="*/ 404 w 426"/>
                    <a:gd name="T75" fmla="*/ 277 h 704"/>
                    <a:gd name="T76" fmla="*/ 415 w 426"/>
                    <a:gd name="T77" fmla="*/ 191 h 704"/>
                    <a:gd name="T78" fmla="*/ 411 w 426"/>
                    <a:gd name="T79" fmla="*/ 156 h 704"/>
                    <a:gd name="T80" fmla="*/ 403 w 426"/>
                    <a:gd name="T81" fmla="*/ 123 h 704"/>
                    <a:gd name="T82" fmla="*/ 387 w 426"/>
                    <a:gd name="T83" fmla="*/ 92 h 704"/>
                    <a:gd name="T84" fmla="*/ 366 w 426"/>
                    <a:gd name="T85" fmla="*/ 66 h 704"/>
                    <a:gd name="T86" fmla="*/ 335 w 426"/>
                    <a:gd name="T87" fmla="*/ 42 h 704"/>
                    <a:gd name="T88" fmla="*/ 299 w 426"/>
                    <a:gd name="T89" fmla="*/ 25 h 704"/>
                    <a:gd name="T90" fmla="*/ 257 w 426"/>
                    <a:gd name="T91" fmla="*/ 15 h 704"/>
                    <a:gd name="T92" fmla="*/ 209 w 426"/>
                    <a:gd name="T93" fmla="*/ 11 h 704"/>
                    <a:gd name="T94" fmla="*/ 160 w 426"/>
                    <a:gd name="T95" fmla="*/ 20 h 704"/>
                    <a:gd name="T96" fmla="*/ 119 w 426"/>
                    <a:gd name="T97" fmla="*/ 41 h 704"/>
                    <a:gd name="T98" fmla="*/ 83 w 426"/>
                    <a:gd name="T99" fmla="*/ 71 h 704"/>
                    <a:gd name="T100" fmla="*/ 54 w 426"/>
                    <a:gd name="T101" fmla="*/ 107 h 704"/>
                    <a:gd name="T102" fmla="*/ 30 w 426"/>
                    <a:gd name="T103" fmla="*/ 141 h 704"/>
                    <a:gd name="T104" fmla="*/ 14 w 426"/>
                    <a:gd name="T105" fmla="*/ 173 h 704"/>
                    <a:gd name="T106" fmla="*/ 5 w 426"/>
                    <a:gd name="T107" fmla="*/ 195 h 704"/>
                    <a:gd name="T108" fmla="*/ 1 w 426"/>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6"/>
                    <a:gd name="T166" fmla="*/ 0 h 704"/>
                    <a:gd name="T167" fmla="*/ 426 w 426"/>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6" h="704">
                      <a:moveTo>
                        <a:pt x="0" y="185"/>
                      </a:moveTo>
                      <a:lnTo>
                        <a:pt x="1" y="183"/>
                      </a:lnTo>
                      <a:lnTo>
                        <a:pt x="3" y="177"/>
                      </a:lnTo>
                      <a:lnTo>
                        <a:pt x="7" y="167"/>
                      </a:lnTo>
                      <a:lnTo>
                        <a:pt x="12" y="156"/>
                      </a:lnTo>
                      <a:lnTo>
                        <a:pt x="19" y="141"/>
                      </a:lnTo>
                      <a:lnTo>
                        <a:pt x="28" y="125"/>
                      </a:lnTo>
                      <a:lnTo>
                        <a:pt x="38" y="109"/>
                      </a:lnTo>
                      <a:lnTo>
                        <a:pt x="50" y="92"/>
                      </a:lnTo>
                      <a:lnTo>
                        <a:pt x="63" y="75"/>
                      </a:lnTo>
                      <a:lnTo>
                        <a:pt x="78" y="58"/>
                      </a:lnTo>
                      <a:lnTo>
                        <a:pt x="95" y="43"/>
                      </a:lnTo>
                      <a:lnTo>
                        <a:pt x="115" y="28"/>
                      </a:lnTo>
                      <a:lnTo>
                        <a:pt x="136" y="17"/>
                      </a:lnTo>
                      <a:lnTo>
                        <a:pt x="158" y="8"/>
                      </a:lnTo>
                      <a:lnTo>
                        <a:pt x="182" y="3"/>
                      </a:lnTo>
                      <a:lnTo>
                        <a:pt x="209" y="0"/>
                      </a:lnTo>
                      <a:lnTo>
                        <a:pt x="239" y="1"/>
                      </a:lnTo>
                      <a:lnTo>
                        <a:pt x="264" y="5"/>
                      </a:lnTo>
                      <a:lnTo>
                        <a:pt x="289" y="10"/>
                      </a:lnTo>
                      <a:lnTo>
                        <a:pt x="311" y="17"/>
                      </a:lnTo>
                      <a:lnTo>
                        <a:pt x="330" y="27"/>
                      </a:lnTo>
                      <a:lnTo>
                        <a:pt x="349" y="37"/>
                      </a:lnTo>
                      <a:lnTo>
                        <a:pt x="364" y="49"/>
                      </a:lnTo>
                      <a:lnTo>
                        <a:pt x="378" y="63"/>
                      </a:lnTo>
                      <a:lnTo>
                        <a:pt x="389" y="77"/>
                      </a:lnTo>
                      <a:lnTo>
                        <a:pt x="400" y="92"/>
                      </a:lnTo>
                      <a:lnTo>
                        <a:pt x="408" y="108"/>
                      </a:lnTo>
                      <a:lnTo>
                        <a:pt x="415" y="124"/>
                      </a:lnTo>
                      <a:lnTo>
                        <a:pt x="420" y="141"/>
                      </a:lnTo>
                      <a:lnTo>
                        <a:pt x="424" y="158"/>
                      </a:lnTo>
                      <a:lnTo>
                        <a:pt x="425" y="174"/>
                      </a:lnTo>
                      <a:lnTo>
                        <a:pt x="426" y="191"/>
                      </a:lnTo>
                      <a:lnTo>
                        <a:pt x="424" y="235"/>
                      </a:lnTo>
                      <a:lnTo>
                        <a:pt x="415" y="279"/>
                      </a:lnTo>
                      <a:lnTo>
                        <a:pt x="402" y="322"/>
                      </a:lnTo>
                      <a:lnTo>
                        <a:pt x="383" y="363"/>
                      </a:lnTo>
                      <a:lnTo>
                        <a:pt x="362" y="402"/>
                      </a:lnTo>
                      <a:lnTo>
                        <a:pt x="338" y="440"/>
                      </a:lnTo>
                      <a:lnTo>
                        <a:pt x="311" y="477"/>
                      </a:lnTo>
                      <a:lnTo>
                        <a:pt x="281" y="511"/>
                      </a:lnTo>
                      <a:lnTo>
                        <a:pt x="251" y="543"/>
                      </a:lnTo>
                      <a:lnTo>
                        <a:pt x="219" y="572"/>
                      </a:lnTo>
                      <a:lnTo>
                        <a:pt x="187" y="600"/>
                      </a:lnTo>
                      <a:lnTo>
                        <a:pt x="155" y="625"/>
                      </a:lnTo>
                      <a:lnTo>
                        <a:pt x="125" y="647"/>
                      </a:lnTo>
                      <a:lnTo>
                        <a:pt x="95" y="666"/>
                      </a:lnTo>
                      <a:lnTo>
                        <a:pt x="67" y="682"/>
                      </a:lnTo>
                      <a:lnTo>
                        <a:pt x="43" y="696"/>
                      </a:lnTo>
                      <a:lnTo>
                        <a:pt x="38" y="697"/>
                      </a:lnTo>
                      <a:lnTo>
                        <a:pt x="33" y="699"/>
                      </a:lnTo>
                      <a:lnTo>
                        <a:pt x="28" y="701"/>
                      </a:lnTo>
                      <a:lnTo>
                        <a:pt x="23" y="702"/>
                      </a:lnTo>
                      <a:lnTo>
                        <a:pt x="18" y="703"/>
                      </a:lnTo>
                      <a:lnTo>
                        <a:pt x="12" y="703"/>
                      </a:lnTo>
                      <a:lnTo>
                        <a:pt x="7" y="704"/>
                      </a:lnTo>
                      <a:lnTo>
                        <a:pt x="2" y="704"/>
                      </a:lnTo>
                      <a:lnTo>
                        <a:pt x="2" y="693"/>
                      </a:lnTo>
                      <a:lnTo>
                        <a:pt x="12" y="693"/>
                      </a:lnTo>
                      <a:lnTo>
                        <a:pt x="21" y="691"/>
                      </a:lnTo>
                      <a:lnTo>
                        <a:pt x="30" y="690"/>
                      </a:lnTo>
                      <a:lnTo>
                        <a:pt x="38" y="686"/>
                      </a:lnTo>
                      <a:lnTo>
                        <a:pt x="62" y="672"/>
                      </a:lnTo>
                      <a:lnTo>
                        <a:pt x="89" y="657"/>
                      </a:lnTo>
                      <a:lnTo>
                        <a:pt x="119" y="638"/>
                      </a:lnTo>
                      <a:lnTo>
                        <a:pt x="148" y="616"/>
                      </a:lnTo>
                      <a:lnTo>
                        <a:pt x="180" y="592"/>
                      </a:lnTo>
                      <a:lnTo>
                        <a:pt x="210" y="565"/>
                      </a:lnTo>
                      <a:lnTo>
                        <a:pt x="242" y="535"/>
                      </a:lnTo>
                      <a:lnTo>
                        <a:pt x="273" y="505"/>
                      </a:lnTo>
                      <a:lnTo>
                        <a:pt x="301" y="470"/>
                      </a:lnTo>
                      <a:lnTo>
                        <a:pt x="328" y="435"/>
                      </a:lnTo>
                      <a:lnTo>
                        <a:pt x="353" y="398"/>
                      </a:lnTo>
                      <a:lnTo>
                        <a:pt x="373" y="359"/>
                      </a:lnTo>
                      <a:lnTo>
                        <a:pt x="390" y="319"/>
                      </a:lnTo>
                      <a:lnTo>
                        <a:pt x="404" y="277"/>
                      </a:lnTo>
                      <a:lnTo>
                        <a:pt x="413" y="235"/>
                      </a:lnTo>
                      <a:lnTo>
                        <a:pt x="415" y="191"/>
                      </a:lnTo>
                      <a:lnTo>
                        <a:pt x="414" y="173"/>
                      </a:lnTo>
                      <a:lnTo>
                        <a:pt x="411" y="156"/>
                      </a:lnTo>
                      <a:lnTo>
                        <a:pt x="408" y="139"/>
                      </a:lnTo>
                      <a:lnTo>
                        <a:pt x="403" y="123"/>
                      </a:lnTo>
                      <a:lnTo>
                        <a:pt x="395" y="107"/>
                      </a:lnTo>
                      <a:lnTo>
                        <a:pt x="387" y="92"/>
                      </a:lnTo>
                      <a:lnTo>
                        <a:pt x="377" y="79"/>
                      </a:lnTo>
                      <a:lnTo>
                        <a:pt x="366" y="66"/>
                      </a:lnTo>
                      <a:lnTo>
                        <a:pt x="351" y="53"/>
                      </a:lnTo>
                      <a:lnTo>
                        <a:pt x="335" y="42"/>
                      </a:lnTo>
                      <a:lnTo>
                        <a:pt x="318" y="33"/>
                      </a:lnTo>
                      <a:lnTo>
                        <a:pt x="299" y="25"/>
                      </a:lnTo>
                      <a:lnTo>
                        <a:pt x="279" y="19"/>
                      </a:lnTo>
                      <a:lnTo>
                        <a:pt x="257" y="15"/>
                      </a:lnTo>
                      <a:lnTo>
                        <a:pt x="234" y="12"/>
                      </a:lnTo>
                      <a:lnTo>
                        <a:pt x="209" y="11"/>
                      </a:lnTo>
                      <a:lnTo>
                        <a:pt x="183" y="14"/>
                      </a:lnTo>
                      <a:lnTo>
                        <a:pt x="160" y="20"/>
                      </a:lnTo>
                      <a:lnTo>
                        <a:pt x="138" y="28"/>
                      </a:lnTo>
                      <a:lnTo>
                        <a:pt x="119" y="41"/>
                      </a:lnTo>
                      <a:lnTo>
                        <a:pt x="99" y="55"/>
                      </a:lnTo>
                      <a:lnTo>
                        <a:pt x="83" y="71"/>
                      </a:lnTo>
                      <a:lnTo>
                        <a:pt x="67" y="88"/>
                      </a:lnTo>
                      <a:lnTo>
                        <a:pt x="54" y="107"/>
                      </a:lnTo>
                      <a:lnTo>
                        <a:pt x="41" y="124"/>
                      </a:lnTo>
                      <a:lnTo>
                        <a:pt x="30" y="141"/>
                      </a:lnTo>
                      <a:lnTo>
                        <a:pt x="22" y="158"/>
                      </a:lnTo>
                      <a:lnTo>
                        <a:pt x="14" y="173"/>
                      </a:lnTo>
                      <a:lnTo>
                        <a:pt x="8" y="185"/>
                      </a:lnTo>
                      <a:lnTo>
                        <a:pt x="5" y="195"/>
                      </a:lnTo>
                      <a:lnTo>
                        <a:pt x="2" y="201"/>
                      </a:lnTo>
                      <a:lnTo>
                        <a:pt x="1" y="203"/>
                      </a:lnTo>
                      <a:lnTo>
                        <a:pt x="0" y="185"/>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91" name="Freeform 62"/>
                <p:cNvSpPr>
                  <a:spLocks/>
                </p:cNvSpPr>
                <p:nvPr/>
              </p:nvSpPr>
              <p:spPr bwMode="auto">
                <a:xfrm>
                  <a:off x="2744" y="1615"/>
                  <a:ext cx="362" cy="585"/>
                </a:xfrm>
                <a:custGeom>
                  <a:avLst/>
                  <a:gdLst>
                    <a:gd name="T0" fmla="*/ 8 w 362"/>
                    <a:gd name="T1" fmla="*/ 574 h 585"/>
                    <a:gd name="T2" fmla="*/ 21 w 362"/>
                    <a:gd name="T3" fmla="*/ 570 h 585"/>
                    <a:gd name="T4" fmla="*/ 46 w 362"/>
                    <a:gd name="T5" fmla="*/ 558 h 585"/>
                    <a:gd name="T6" fmla="*/ 90 w 362"/>
                    <a:gd name="T7" fmla="*/ 527 h 585"/>
                    <a:gd name="T8" fmla="*/ 142 w 362"/>
                    <a:gd name="T9" fmla="*/ 487 h 585"/>
                    <a:gd name="T10" fmla="*/ 196 w 362"/>
                    <a:gd name="T11" fmla="*/ 436 h 585"/>
                    <a:gd name="T12" fmla="*/ 248 w 362"/>
                    <a:gd name="T13" fmla="*/ 377 h 585"/>
                    <a:gd name="T14" fmla="*/ 293 w 362"/>
                    <a:gd name="T15" fmla="*/ 311 h 585"/>
                    <a:gd name="T16" fmla="*/ 328 w 362"/>
                    <a:gd name="T17" fmla="*/ 242 h 585"/>
                    <a:gd name="T18" fmla="*/ 348 w 362"/>
                    <a:gd name="T19" fmla="*/ 170 h 585"/>
                    <a:gd name="T20" fmla="*/ 348 w 362"/>
                    <a:gd name="T21" fmla="*/ 109 h 585"/>
                    <a:gd name="T22" fmla="*/ 332 w 362"/>
                    <a:gd name="T23" fmla="*/ 65 h 585"/>
                    <a:gd name="T24" fmla="*/ 309 w 362"/>
                    <a:gd name="T25" fmla="*/ 39 h 585"/>
                    <a:gd name="T26" fmla="*/ 286 w 362"/>
                    <a:gd name="T27" fmla="*/ 25 h 585"/>
                    <a:gd name="T28" fmla="*/ 257 w 362"/>
                    <a:gd name="T29" fmla="*/ 16 h 585"/>
                    <a:gd name="T30" fmla="*/ 226 w 362"/>
                    <a:gd name="T31" fmla="*/ 11 h 585"/>
                    <a:gd name="T32" fmla="*/ 179 w 362"/>
                    <a:gd name="T33" fmla="*/ 16 h 585"/>
                    <a:gd name="T34" fmla="*/ 126 w 362"/>
                    <a:gd name="T35" fmla="*/ 50 h 585"/>
                    <a:gd name="T36" fmla="*/ 82 w 362"/>
                    <a:gd name="T37" fmla="*/ 101 h 585"/>
                    <a:gd name="T38" fmla="*/ 50 w 362"/>
                    <a:gd name="T39" fmla="*/ 154 h 585"/>
                    <a:gd name="T40" fmla="*/ 36 w 362"/>
                    <a:gd name="T41" fmla="*/ 181 h 585"/>
                    <a:gd name="T42" fmla="*/ 27 w 362"/>
                    <a:gd name="T43" fmla="*/ 191 h 585"/>
                    <a:gd name="T44" fmla="*/ 16 w 362"/>
                    <a:gd name="T45" fmla="*/ 198 h 585"/>
                    <a:gd name="T46" fmla="*/ 5 w 362"/>
                    <a:gd name="T47" fmla="*/ 202 h 585"/>
                    <a:gd name="T48" fmla="*/ 0 w 362"/>
                    <a:gd name="T49" fmla="*/ 191 h 585"/>
                    <a:gd name="T50" fmla="*/ 16 w 362"/>
                    <a:gd name="T51" fmla="*/ 185 h 585"/>
                    <a:gd name="T52" fmla="*/ 30 w 362"/>
                    <a:gd name="T53" fmla="*/ 170 h 585"/>
                    <a:gd name="T54" fmla="*/ 55 w 362"/>
                    <a:gd name="T55" fmla="*/ 122 h 585"/>
                    <a:gd name="T56" fmla="*/ 96 w 362"/>
                    <a:gd name="T57" fmla="*/ 66 h 585"/>
                    <a:gd name="T58" fmla="*/ 147 w 362"/>
                    <a:gd name="T59" fmla="*/ 19 h 585"/>
                    <a:gd name="T60" fmla="*/ 207 w 362"/>
                    <a:gd name="T61" fmla="*/ 0 h 585"/>
                    <a:gd name="T62" fmla="*/ 272 w 362"/>
                    <a:gd name="T63" fmla="*/ 8 h 585"/>
                    <a:gd name="T64" fmla="*/ 321 w 362"/>
                    <a:gd name="T65" fmla="*/ 35 h 585"/>
                    <a:gd name="T66" fmla="*/ 352 w 362"/>
                    <a:gd name="T67" fmla="*/ 77 h 585"/>
                    <a:gd name="T68" fmla="*/ 362 w 362"/>
                    <a:gd name="T69" fmla="*/ 134 h 585"/>
                    <a:gd name="T70" fmla="*/ 351 w 362"/>
                    <a:gd name="T71" fmla="*/ 208 h 585"/>
                    <a:gd name="T72" fmla="*/ 322 w 362"/>
                    <a:gd name="T73" fmla="*/ 280 h 585"/>
                    <a:gd name="T74" fmla="*/ 281 w 362"/>
                    <a:gd name="T75" fmla="*/ 350 h 585"/>
                    <a:gd name="T76" fmla="*/ 230 w 362"/>
                    <a:gd name="T77" fmla="*/ 414 h 585"/>
                    <a:gd name="T78" fmla="*/ 177 w 362"/>
                    <a:gd name="T79" fmla="*/ 470 h 585"/>
                    <a:gd name="T80" fmla="*/ 121 w 362"/>
                    <a:gd name="T81" fmla="*/ 518 h 585"/>
                    <a:gd name="T82" fmla="*/ 72 w 362"/>
                    <a:gd name="T83" fmla="*/ 554 h 585"/>
                    <a:gd name="T84" fmla="*/ 32 w 362"/>
                    <a:gd name="T85" fmla="*/ 578 h 585"/>
                    <a:gd name="T86" fmla="*/ 17 w 362"/>
                    <a:gd name="T87" fmla="*/ 583 h 585"/>
                    <a:gd name="T88" fmla="*/ 0 w 362"/>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2"/>
                    <a:gd name="T136" fmla="*/ 0 h 585"/>
                    <a:gd name="T137" fmla="*/ 362 w 362"/>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2" h="585">
                      <a:moveTo>
                        <a:pt x="0" y="574"/>
                      </a:moveTo>
                      <a:lnTo>
                        <a:pt x="8" y="574"/>
                      </a:lnTo>
                      <a:lnTo>
                        <a:pt x="15" y="573"/>
                      </a:lnTo>
                      <a:lnTo>
                        <a:pt x="21" y="570"/>
                      </a:lnTo>
                      <a:lnTo>
                        <a:pt x="27" y="568"/>
                      </a:lnTo>
                      <a:lnTo>
                        <a:pt x="46" y="558"/>
                      </a:lnTo>
                      <a:lnTo>
                        <a:pt x="66" y="545"/>
                      </a:lnTo>
                      <a:lnTo>
                        <a:pt x="90" y="527"/>
                      </a:lnTo>
                      <a:lnTo>
                        <a:pt x="115" y="509"/>
                      </a:lnTo>
                      <a:lnTo>
                        <a:pt x="142" y="487"/>
                      </a:lnTo>
                      <a:lnTo>
                        <a:pt x="169" y="463"/>
                      </a:lnTo>
                      <a:lnTo>
                        <a:pt x="196" y="436"/>
                      </a:lnTo>
                      <a:lnTo>
                        <a:pt x="222" y="406"/>
                      </a:lnTo>
                      <a:lnTo>
                        <a:pt x="248" y="377"/>
                      </a:lnTo>
                      <a:lnTo>
                        <a:pt x="272" y="345"/>
                      </a:lnTo>
                      <a:lnTo>
                        <a:pt x="293" y="311"/>
                      </a:lnTo>
                      <a:lnTo>
                        <a:pt x="313" y="276"/>
                      </a:lnTo>
                      <a:lnTo>
                        <a:pt x="328" y="242"/>
                      </a:lnTo>
                      <a:lnTo>
                        <a:pt x="341" y="207"/>
                      </a:lnTo>
                      <a:lnTo>
                        <a:pt x="348" y="170"/>
                      </a:lnTo>
                      <a:lnTo>
                        <a:pt x="351" y="134"/>
                      </a:lnTo>
                      <a:lnTo>
                        <a:pt x="348" y="109"/>
                      </a:lnTo>
                      <a:lnTo>
                        <a:pt x="342" y="85"/>
                      </a:lnTo>
                      <a:lnTo>
                        <a:pt x="332" y="65"/>
                      </a:lnTo>
                      <a:lnTo>
                        <a:pt x="319" y="47"/>
                      </a:lnTo>
                      <a:lnTo>
                        <a:pt x="309" y="39"/>
                      </a:lnTo>
                      <a:lnTo>
                        <a:pt x="298" y="32"/>
                      </a:lnTo>
                      <a:lnTo>
                        <a:pt x="286" y="25"/>
                      </a:lnTo>
                      <a:lnTo>
                        <a:pt x="272" y="19"/>
                      </a:lnTo>
                      <a:lnTo>
                        <a:pt x="257" y="16"/>
                      </a:lnTo>
                      <a:lnTo>
                        <a:pt x="242" y="13"/>
                      </a:lnTo>
                      <a:lnTo>
                        <a:pt x="226" y="11"/>
                      </a:lnTo>
                      <a:lnTo>
                        <a:pt x="207" y="11"/>
                      </a:lnTo>
                      <a:lnTo>
                        <a:pt x="179" y="16"/>
                      </a:lnTo>
                      <a:lnTo>
                        <a:pt x="151" y="29"/>
                      </a:lnTo>
                      <a:lnTo>
                        <a:pt x="126" y="50"/>
                      </a:lnTo>
                      <a:lnTo>
                        <a:pt x="103" y="74"/>
                      </a:lnTo>
                      <a:lnTo>
                        <a:pt x="82" y="101"/>
                      </a:lnTo>
                      <a:lnTo>
                        <a:pt x="65" y="128"/>
                      </a:lnTo>
                      <a:lnTo>
                        <a:pt x="50" y="154"/>
                      </a:lnTo>
                      <a:lnTo>
                        <a:pt x="39" y="175"/>
                      </a:lnTo>
                      <a:lnTo>
                        <a:pt x="36" y="181"/>
                      </a:lnTo>
                      <a:lnTo>
                        <a:pt x="31" y="186"/>
                      </a:lnTo>
                      <a:lnTo>
                        <a:pt x="27" y="191"/>
                      </a:lnTo>
                      <a:lnTo>
                        <a:pt x="22" y="194"/>
                      </a:lnTo>
                      <a:lnTo>
                        <a:pt x="16" y="198"/>
                      </a:lnTo>
                      <a:lnTo>
                        <a:pt x="11" y="200"/>
                      </a:lnTo>
                      <a:lnTo>
                        <a:pt x="5" y="202"/>
                      </a:lnTo>
                      <a:lnTo>
                        <a:pt x="0" y="202"/>
                      </a:lnTo>
                      <a:lnTo>
                        <a:pt x="0" y="191"/>
                      </a:lnTo>
                      <a:lnTo>
                        <a:pt x="9" y="189"/>
                      </a:lnTo>
                      <a:lnTo>
                        <a:pt x="16" y="185"/>
                      </a:lnTo>
                      <a:lnTo>
                        <a:pt x="23" y="178"/>
                      </a:lnTo>
                      <a:lnTo>
                        <a:pt x="30" y="170"/>
                      </a:lnTo>
                      <a:lnTo>
                        <a:pt x="41" y="148"/>
                      </a:lnTo>
                      <a:lnTo>
                        <a:pt x="55" y="122"/>
                      </a:lnTo>
                      <a:lnTo>
                        <a:pt x="74" y="94"/>
                      </a:lnTo>
                      <a:lnTo>
                        <a:pt x="96" y="66"/>
                      </a:lnTo>
                      <a:lnTo>
                        <a:pt x="120" y="40"/>
                      </a:lnTo>
                      <a:lnTo>
                        <a:pt x="147" y="19"/>
                      </a:lnTo>
                      <a:lnTo>
                        <a:pt x="177" y="5"/>
                      </a:lnTo>
                      <a:lnTo>
                        <a:pt x="207" y="0"/>
                      </a:lnTo>
                      <a:lnTo>
                        <a:pt x="242" y="2"/>
                      </a:lnTo>
                      <a:lnTo>
                        <a:pt x="272" y="8"/>
                      </a:lnTo>
                      <a:lnTo>
                        <a:pt x="299" y="19"/>
                      </a:lnTo>
                      <a:lnTo>
                        <a:pt x="321" y="35"/>
                      </a:lnTo>
                      <a:lnTo>
                        <a:pt x="338" y="54"/>
                      </a:lnTo>
                      <a:lnTo>
                        <a:pt x="352" y="77"/>
                      </a:lnTo>
                      <a:lnTo>
                        <a:pt x="359" y="104"/>
                      </a:lnTo>
                      <a:lnTo>
                        <a:pt x="362" y="134"/>
                      </a:lnTo>
                      <a:lnTo>
                        <a:pt x="359" y="171"/>
                      </a:lnTo>
                      <a:lnTo>
                        <a:pt x="351" y="208"/>
                      </a:lnTo>
                      <a:lnTo>
                        <a:pt x="339" y="245"/>
                      </a:lnTo>
                      <a:lnTo>
                        <a:pt x="322" y="280"/>
                      </a:lnTo>
                      <a:lnTo>
                        <a:pt x="304" y="316"/>
                      </a:lnTo>
                      <a:lnTo>
                        <a:pt x="281" y="350"/>
                      </a:lnTo>
                      <a:lnTo>
                        <a:pt x="256" y="382"/>
                      </a:lnTo>
                      <a:lnTo>
                        <a:pt x="230" y="414"/>
                      </a:lnTo>
                      <a:lnTo>
                        <a:pt x="204" y="443"/>
                      </a:lnTo>
                      <a:lnTo>
                        <a:pt x="177" y="470"/>
                      </a:lnTo>
                      <a:lnTo>
                        <a:pt x="148" y="496"/>
                      </a:lnTo>
                      <a:lnTo>
                        <a:pt x="121" y="518"/>
                      </a:lnTo>
                      <a:lnTo>
                        <a:pt x="96" y="537"/>
                      </a:lnTo>
                      <a:lnTo>
                        <a:pt x="72" y="554"/>
                      </a:lnTo>
                      <a:lnTo>
                        <a:pt x="50" y="568"/>
                      </a:lnTo>
                      <a:lnTo>
                        <a:pt x="32" y="578"/>
                      </a:lnTo>
                      <a:lnTo>
                        <a:pt x="25" y="580"/>
                      </a:lnTo>
                      <a:lnTo>
                        <a:pt x="17" y="583"/>
                      </a:lnTo>
                      <a:lnTo>
                        <a:pt x="9" y="584"/>
                      </a:lnTo>
                      <a:lnTo>
                        <a:pt x="0" y="585"/>
                      </a:lnTo>
                      <a:lnTo>
                        <a:pt x="0" y="574"/>
                      </a:lnTo>
                      <a:close/>
                    </a:path>
                  </a:pathLst>
                </a:custGeom>
                <a:solidFill>
                  <a:srgbClr val="99007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92" name="Freeform 63"/>
                <p:cNvSpPr>
                  <a:spLocks/>
                </p:cNvSpPr>
                <p:nvPr/>
              </p:nvSpPr>
              <p:spPr bwMode="auto">
                <a:xfrm>
                  <a:off x="2369" y="1577"/>
                  <a:ext cx="64" cy="35"/>
                </a:xfrm>
                <a:custGeom>
                  <a:avLst/>
                  <a:gdLst>
                    <a:gd name="T0" fmla="*/ 0 w 64"/>
                    <a:gd name="T1" fmla="*/ 12 h 35"/>
                    <a:gd name="T2" fmla="*/ 9 w 64"/>
                    <a:gd name="T3" fmla="*/ 12 h 35"/>
                    <a:gd name="T4" fmla="*/ 16 w 64"/>
                    <a:gd name="T5" fmla="*/ 13 h 35"/>
                    <a:gd name="T6" fmla="*/ 25 w 64"/>
                    <a:gd name="T7" fmla="*/ 14 h 35"/>
                    <a:gd name="T8" fmla="*/ 34 w 64"/>
                    <a:gd name="T9" fmla="*/ 17 h 35"/>
                    <a:gd name="T10" fmla="*/ 41 w 64"/>
                    <a:gd name="T11" fmla="*/ 21 h 35"/>
                    <a:gd name="T12" fmla="*/ 48 w 64"/>
                    <a:gd name="T13" fmla="*/ 24 h 35"/>
                    <a:gd name="T14" fmla="*/ 56 w 64"/>
                    <a:gd name="T15" fmla="*/ 29 h 35"/>
                    <a:gd name="T16" fmla="*/ 62 w 64"/>
                    <a:gd name="T17" fmla="*/ 35 h 35"/>
                    <a:gd name="T18" fmla="*/ 64 w 64"/>
                    <a:gd name="T19" fmla="*/ 18 h 35"/>
                    <a:gd name="T20" fmla="*/ 63 w 64"/>
                    <a:gd name="T21" fmla="*/ 17 h 35"/>
                    <a:gd name="T22" fmla="*/ 58 w 64"/>
                    <a:gd name="T23" fmla="*/ 16 h 35"/>
                    <a:gd name="T24" fmla="*/ 52 w 64"/>
                    <a:gd name="T25" fmla="*/ 12 h 35"/>
                    <a:gd name="T26" fmla="*/ 45 w 64"/>
                    <a:gd name="T27" fmla="*/ 8 h 35"/>
                    <a:gd name="T28" fmla="*/ 35 w 64"/>
                    <a:gd name="T29" fmla="*/ 5 h 35"/>
                    <a:gd name="T30" fmla="*/ 25 w 64"/>
                    <a:gd name="T31" fmla="*/ 2 h 35"/>
                    <a:gd name="T32" fmla="*/ 15 w 64"/>
                    <a:gd name="T33" fmla="*/ 0 h 35"/>
                    <a:gd name="T34" fmla="*/ 5 w 64"/>
                    <a:gd name="T35" fmla="*/ 0 h 35"/>
                    <a:gd name="T36" fmla="*/ 0 w 64"/>
                    <a:gd name="T37" fmla="*/ 1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35"/>
                    <a:gd name="T59" fmla="*/ 64 w 6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35">
                      <a:moveTo>
                        <a:pt x="0" y="12"/>
                      </a:moveTo>
                      <a:lnTo>
                        <a:pt x="9" y="12"/>
                      </a:lnTo>
                      <a:lnTo>
                        <a:pt x="16" y="13"/>
                      </a:lnTo>
                      <a:lnTo>
                        <a:pt x="25" y="14"/>
                      </a:lnTo>
                      <a:lnTo>
                        <a:pt x="34" y="17"/>
                      </a:lnTo>
                      <a:lnTo>
                        <a:pt x="41" y="21"/>
                      </a:lnTo>
                      <a:lnTo>
                        <a:pt x="48" y="24"/>
                      </a:lnTo>
                      <a:lnTo>
                        <a:pt x="56" y="29"/>
                      </a:lnTo>
                      <a:lnTo>
                        <a:pt x="62" y="35"/>
                      </a:lnTo>
                      <a:lnTo>
                        <a:pt x="64" y="18"/>
                      </a:lnTo>
                      <a:lnTo>
                        <a:pt x="63" y="17"/>
                      </a:lnTo>
                      <a:lnTo>
                        <a:pt x="58" y="16"/>
                      </a:lnTo>
                      <a:lnTo>
                        <a:pt x="52" y="12"/>
                      </a:lnTo>
                      <a:lnTo>
                        <a:pt x="45" y="8"/>
                      </a:lnTo>
                      <a:lnTo>
                        <a:pt x="35" y="5"/>
                      </a:lnTo>
                      <a:lnTo>
                        <a:pt x="25" y="2"/>
                      </a:lnTo>
                      <a:lnTo>
                        <a:pt x="15" y="0"/>
                      </a:lnTo>
                      <a:lnTo>
                        <a:pt x="5" y="0"/>
                      </a:lnTo>
                      <a:lnTo>
                        <a:pt x="0" y="12"/>
                      </a:lnTo>
                      <a:close/>
                    </a:path>
                  </a:pathLst>
                </a:custGeom>
                <a:solidFill>
                  <a:srgbClr val="FFFFFF"/>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nvGrpSpPr>
              <p:cNvPr id="16" name="Group 64"/>
              <p:cNvGrpSpPr>
                <a:grpSpLocks/>
              </p:cNvGrpSpPr>
              <p:nvPr/>
            </p:nvGrpSpPr>
            <p:grpSpPr bwMode="auto">
              <a:xfrm flipH="1">
                <a:off x="2928" y="2952"/>
                <a:ext cx="848" cy="704"/>
                <a:chOff x="2320" y="1552"/>
                <a:chExt cx="848" cy="704"/>
              </a:xfrm>
            </p:grpSpPr>
            <p:sp>
              <p:nvSpPr>
                <p:cNvPr id="18475" name="Freeform 65"/>
                <p:cNvSpPr>
                  <a:spLocks/>
                </p:cNvSpPr>
                <p:nvPr/>
              </p:nvSpPr>
              <p:spPr bwMode="auto">
                <a:xfrm>
                  <a:off x="2327" y="1557"/>
                  <a:ext cx="417" cy="694"/>
                </a:xfrm>
                <a:custGeom>
                  <a:avLst/>
                  <a:gdLst>
                    <a:gd name="T0" fmla="*/ 183 w 417"/>
                    <a:gd name="T1" fmla="*/ 1 h 694"/>
                    <a:gd name="T2" fmla="*/ 137 w 417"/>
                    <a:gd name="T3" fmla="*/ 9 h 694"/>
                    <a:gd name="T4" fmla="*/ 96 w 417"/>
                    <a:gd name="T5" fmla="*/ 23 h 694"/>
                    <a:gd name="T6" fmla="*/ 64 w 417"/>
                    <a:gd name="T7" fmla="*/ 44 h 694"/>
                    <a:gd name="T8" fmla="*/ 39 w 417"/>
                    <a:gd name="T9" fmla="*/ 70 h 694"/>
                    <a:gd name="T10" fmla="*/ 19 w 417"/>
                    <a:gd name="T11" fmla="*/ 99 h 694"/>
                    <a:gd name="T12" fmla="*/ 7 w 417"/>
                    <a:gd name="T13" fmla="*/ 132 h 694"/>
                    <a:gd name="T14" fmla="*/ 1 w 417"/>
                    <a:gd name="T15" fmla="*/ 168 h 694"/>
                    <a:gd name="T16" fmla="*/ 3 w 417"/>
                    <a:gd name="T17" fmla="*/ 232 h 694"/>
                    <a:gd name="T18" fmla="*/ 25 w 417"/>
                    <a:gd name="T19" fmla="*/ 320 h 694"/>
                    <a:gd name="T20" fmla="*/ 66 w 417"/>
                    <a:gd name="T21" fmla="*/ 401 h 694"/>
                    <a:gd name="T22" fmla="*/ 118 w 417"/>
                    <a:gd name="T23" fmla="*/ 475 h 694"/>
                    <a:gd name="T24" fmla="*/ 180 w 417"/>
                    <a:gd name="T25" fmla="*/ 540 h 694"/>
                    <a:gd name="T26" fmla="*/ 243 w 417"/>
                    <a:gd name="T27" fmla="*/ 596 h 694"/>
                    <a:gd name="T28" fmla="*/ 303 w 417"/>
                    <a:gd name="T29" fmla="*/ 642 h 694"/>
                    <a:gd name="T30" fmla="*/ 357 w 417"/>
                    <a:gd name="T31" fmla="*/ 675 h 694"/>
                    <a:gd name="T32" fmla="*/ 383 w 417"/>
                    <a:gd name="T33" fmla="*/ 687 h 694"/>
                    <a:gd name="T34" fmla="*/ 392 w 417"/>
                    <a:gd name="T35" fmla="*/ 691 h 694"/>
                    <a:gd name="T36" fmla="*/ 401 w 417"/>
                    <a:gd name="T37" fmla="*/ 693 h 694"/>
                    <a:gd name="T38" fmla="*/ 412 w 417"/>
                    <a:gd name="T39" fmla="*/ 694 h 694"/>
                    <a:gd name="T40" fmla="*/ 417 w 417"/>
                    <a:gd name="T41" fmla="*/ 637 h 694"/>
                    <a:gd name="T42" fmla="*/ 400 w 417"/>
                    <a:gd name="T43" fmla="*/ 636 h 694"/>
                    <a:gd name="T44" fmla="*/ 387 w 417"/>
                    <a:gd name="T45" fmla="*/ 631 h 694"/>
                    <a:gd name="T46" fmla="*/ 347 w 417"/>
                    <a:gd name="T47" fmla="*/ 607 h 694"/>
                    <a:gd name="T48" fmla="*/ 300 w 417"/>
                    <a:gd name="T49" fmla="*/ 572 h 694"/>
                    <a:gd name="T50" fmla="*/ 246 w 417"/>
                    <a:gd name="T51" fmla="*/ 525 h 694"/>
                    <a:gd name="T52" fmla="*/ 192 w 417"/>
                    <a:gd name="T53" fmla="*/ 469 h 694"/>
                    <a:gd name="T54" fmla="*/ 142 w 417"/>
                    <a:gd name="T55" fmla="*/ 407 h 694"/>
                    <a:gd name="T56" fmla="*/ 100 w 417"/>
                    <a:gd name="T57" fmla="*/ 338 h 694"/>
                    <a:gd name="T58" fmla="*/ 72 w 417"/>
                    <a:gd name="T59" fmla="*/ 266 h 694"/>
                    <a:gd name="T60" fmla="*/ 62 w 417"/>
                    <a:gd name="T61" fmla="*/ 192 h 694"/>
                    <a:gd name="T62" fmla="*/ 72 w 417"/>
                    <a:gd name="T63" fmla="*/ 140 h 694"/>
                    <a:gd name="T64" fmla="*/ 99 w 417"/>
                    <a:gd name="T65" fmla="*/ 98 h 694"/>
                    <a:gd name="T66" fmla="*/ 145 w 417"/>
                    <a:gd name="T67" fmla="*/ 72 h 694"/>
                    <a:gd name="T68" fmla="*/ 209 w 417"/>
                    <a:gd name="T69" fmla="*/ 64 h 694"/>
                    <a:gd name="T70" fmla="*/ 262 w 417"/>
                    <a:gd name="T71" fmla="*/ 80 h 694"/>
                    <a:gd name="T72" fmla="*/ 309 w 417"/>
                    <a:gd name="T73" fmla="*/ 119 h 694"/>
                    <a:gd name="T74" fmla="*/ 350 w 417"/>
                    <a:gd name="T75" fmla="*/ 173 h 694"/>
                    <a:gd name="T76" fmla="*/ 383 w 417"/>
                    <a:gd name="T77" fmla="*/ 230 h 694"/>
                    <a:gd name="T78" fmla="*/ 399 w 417"/>
                    <a:gd name="T79" fmla="*/ 247 h 694"/>
                    <a:gd name="T80" fmla="*/ 417 w 417"/>
                    <a:gd name="T81" fmla="*/ 254 h 694"/>
                    <a:gd name="T82" fmla="*/ 416 w 417"/>
                    <a:gd name="T83" fmla="*/ 184 h 694"/>
                    <a:gd name="T84" fmla="*/ 410 w 417"/>
                    <a:gd name="T85" fmla="*/ 169 h 694"/>
                    <a:gd name="T86" fmla="*/ 398 w 417"/>
                    <a:gd name="T87" fmla="*/ 143 h 694"/>
                    <a:gd name="T88" fmla="*/ 379 w 417"/>
                    <a:gd name="T89" fmla="*/ 110 h 694"/>
                    <a:gd name="T90" fmla="*/ 354 w 417"/>
                    <a:gd name="T91" fmla="*/ 76 h 694"/>
                    <a:gd name="T92" fmla="*/ 322 w 417"/>
                    <a:gd name="T93" fmla="*/ 43 h 694"/>
                    <a:gd name="T94" fmla="*/ 282 w 417"/>
                    <a:gd name="T95" fmla="*/ 17 h 694"/>
                    <a:gd name="T96" fmla="*/ 235 w 417"/>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7"/>
                    <a:gd name="T148" fmla="*/ 0 h 694"/>
                    <a:gd name="T149" fmla="*/ 417 w 417"/>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7" h="694">
                      <a:moveTo>
                        <a:pt x="209" y="0"/>
                      </a:moveTo>
                      <a:lnTo>
                        <a:pt x="183" y="1"/>
                      </a:lnTo>
                      <a:lnTo>
                        <a:pt x="159" y="4"/>
                      </a:lnTo>
                      <a:lnTo>
                        <a:pt x="137" y="9"/>
                      </a:lnTo>
                      <a:lnTo>
                        <a:pt x="116" y="15"/>
                      </a:lnTo>
                      <a:lnTo>
                        <a:pt x="96" y="23"/>
                      </a:lnTo>
                      <a:lnTo>
                        <a:pt x="79" y="33"/>
                      </a:lnTo>
                      <a:lnTo>
                        <a:pt x="64" y="44"/>
                      </a:lnTo>
                      <a:lnTo>
                        <a:pt x="51" y="56"/>
                      </a:lnTo>
                      <a:lnTo>
                        <a:pt x="39" y="70"/>
                      </a:lnTo>
                      <a:lnTo>
                        <a:pt x="28" y="85"/>
                      </a:lnTo>
                      <a:lnTo>
                        <a:pt x="19" y="99"/>
                      </a:lnTo>
                      <a:lnTo>
                        <a:pt x="12" y="115"/>
                      </a:lnTo>
                      <a:lnTo>
                        <a:pt x="7" y="132"/>
                      </a:lnTo>
                      <a:lnTo>
                        <a:pt x="3" y="150"/>
                      </a:lnTo>
                      <a:lnTo>
                        <a:pt x="1" y="168"/>
                      </a:lnTo>
                      <a:lnTo>
                        <a:pt x="0" y="186"/>
                      </a:lnTo>
                      <a:lnTo>
                        <a:pt x="3" y="232"/>
                      </a:lnTo>
                      <a:lnTo>
                        <a:pt x="12" y="276"/>
                      </a:lnTo>
                      <a:lnTo>
                        <a:pt x="25" y="320"/>
                      </a:lnTo>
                      <a:lnTo>
                        <a:pt x="44" y="360"/>
                      </a:lnTo>
                      <a:lnTo>
                        <a:pt x="66" y="401"/>
                      </a:lnTo>
                      <a:lnTo>
                        <a:pt x="91" y="439"/>
                      </a:lnTo>
                      <a:lnTo>
                        <a:pt x="118" y="475"/>
                      </a:lnTo>
                      <a:lnTo>
                        <a:pt x="149" y="508"/>
                      </a:lnTo>
                      <a:lnTo>
                        <a:pt x="180" y="540"/>
                      </a:lnTo>
                      <a:lnTo>
                        <a:pt x="211" y="570"/>
                      </a:lnTo>
                      <a:lnTo>
                        <a:pt x="243" y="596"/>
                      </a:lnTo>
                      <a:lnTo>
                        <a:pt x="274" y="620"/>
                      </a:lnTo>
                      <a:lnTo>
                        <a:pt x="303" y="642"/>
                      </a:lnTo>
                      <a:lnTo>
                        <a:pt x="331" y="659"/>
                      </a:lnTo>
                      <a:lnTo>
                        <a:pt x="357" y="675"/>
                      </a:lnTo>
                      <a:lnTo>
                        <a:pt x="379" y="686"/>
                      </a:lnTo>
                      <a:lnTo>
                        <a:pt x="383" y="687"/>
                      </a:lnTo>
                      <a:lnTo>
                        <a:pt x="388" y="690"/>
                      </a:lnTo>
                      <a:lnTo>
                        <a:pt x="392" y="691"/>
                      </a:lnTo>
                      <a:lnTo>
                        <a:pt x="396" y="692"/>
                      </a:lnTo>
                      <a:lnTo>
                        <a:pt x="401" y="693"/>
                      </a:lnTo>
                      <a:lnTo>
                        <a:pt x="406" y="693"/>
                      </a:lnTo>
                      <a:lnTo>
                        <a:pt x="412" y="694"/>
                      </a:lnTo>
                      <a:lnTo>
                        <a:pt x="417" y="694"/>
                      </a:lnTo>
                      <a:lnTo>
                        <a:pt x="417" y="637"/>
                      </a:lnTo>
                      <a:lnTo>
                        <a:pt x="409" y="637"/>
                      </a:lnTo>
                      <a:lnTo>
                        <a:pt x="400" y="636"/>
                      </a:lnTo>
                      <a:lnTo>
                        <a:pt x="393" y="633"/>
                      </a:lnTo>
                      <a:lnTo>
                        <a:pt x="387" y="631"/>
                      </a:lnTo>
                      <a:lnTo>
                        <a:pt x="368" y="621"/>
                      </a:lnTo>
                      <a:lnTo>
                        <a:pt x="347" y="607"/>
                      </a:lnTo>
                      <a:lnTo>
                        <a:pt x="324" y="592"/>
                      </a:lnTo>
                      <a:lnTo>
                        <a:pt x="300" y="572"/>
                      </a:lnTo>
                      <a:lnTo>
                        <a:pt x="273" y="550"/>
                      </a:lnTo>
                      <a:lnTo>
                        <a:pt x="246" y="525"/>
                      </a:lnTo>
                      <a:lnTo>
                        <a:pt x="219" y="499"/>
                      </a:lnTo>
                      <a:lnTo>
                        <a:pt x="192" y="469"/>
                      </a:lnTo>
                      <a:lnTo>
                        <a:pt x="166" y="439"/>
                      </a:lnTo>
                      <a:lnTo>
                        <a:pt x="142" y="407"/>
                      </a:lnTo>
                      <a:lnTo>
                        <a:pt x="120" y="372"/>
                      </a:lnTo>
                      <a:lnTo>
                        <a:pt x="100" y="338"/>
                      </a:lnTo>
                      <a:lnTo>
                        <a:pt x="84" y="303"/>
                      </a:lnTo>
                      <a:lnTo>
                        <a:pt x="72" y="266"/>
                      </a:lnTo>
                      <a:lnTo>
                        <a:pt x="64" y="229"/>
                      </a:lnTo>
                      <a:lnTo>
                        <a:pt x="62" y="192"/>
                      </a:lnTo>
                      <a:lnTo>
                        <a:pt x="64" y="164"/>
                      </a:lnTo>
                      <a:lnTo>
                        <a:pt x="72" y="140"/>
                      </a:lnTo>
                      <a:lnTo>
                        <a:pt x="83" y="118"/>
                      </a:lnTo>
                      <a:lnTo>
                        <a:pt x="99" y="98"/>
                      </a:lnTo>
                      <a:lnTo>
                        <a:pt x="120" y="83"/>
                      </a:lnTo>
                      <a:lnTo>
                        <a:pt x="145" y="72"/>
                      </a:lnTo>
                      <a:lnTo>
                        <a:pt x="175" y="66"/>
                      </a:lnTo>
                      <a:lnTo>
                        <a:pt x="209" y="64"/>
                      </a:lnTo>
                      <a:lnTo>
                        <a:pt x="236" y="67"/>
                      </a:lnTo>
                      <a:lnTo>
                        <a:pt x="262" y="80"/>
                      </a:lnTo>
                      <a:lnTo>
                        <a:pt x="286" y="97"/>
                      </a:lnTo>
                      <a:lnTo>
                        <a:pt x="309" y="119"/>
                      </a:lnTo>
                      <a:lnTo>
                        <a:pt x="330" y="145"/>
                      </a:lnTo>
                      <a:lnTo>
                        <a:pt x="350" y="173"/>
                      </a:lnTo>
                      <a:lnTo>
                        <a:pt x="367" y="202"/>
                      </a:lnTo>
                      <a:lnTo>
                        <a:pt x="383" y="230"/>
                      </a:lnTo>
                      <a:lnTo>
                        <a:pt x="390" y="240"/>
                      </a:lnTo>
                      <a:lnTo>
                        <a:pt x="399" y="247"/>
                      </a:lnTo>
                      <a:lnTo>
                        <a:pt x="407" y="252"/>
                      </a:lnTo>
                      <a:lnTo>
                        <a:pt x="417" y="254"/>
                      </a:lnTo>
                      <a:lnTo>
                        <a:pt x="417" y="186"/>
                      </a:lnTo>
                      <a:lnTo>
                        <a:pt x="416" y="184"/>
                      </a:lnTo>
                      <a:lnTo>
                        <a:pt x="415" y="178"/>
                      </a:lnTo>
                      <a:lnTo>
                        <a:pt x="410" y="169"/>
                      </a:lnTo>
                      <a:lnTo>
                        <a:pt x="405" y="157"/>
                      </a:lnTo>
                      <a:lnTo>
                        <a:pt x="398" y="143"/>
                      </a:lnTo>
                      <a:lnTo>
                        <a:pt x="389" y="127"/>
                      </a:lnTo>
                      <a:lnTo>
                        <a:pt x="379" y="110"/>
                      </a:lnTo>
                      <a:lnTo>
                        <a:pt x="367" y="93"/>
                      </a:lnTo>
                      <a:lnTo>
                        <a:pt x="354" y="76"/>
                      </a:lnTo>
                      <a:lnTo>
                        <a:pt x="339" y="59"/>
                      </a:lnTo>
                      <a:lnTo>
                        <a:pt x="322" y="43"/>
                      </a:lnTo>
                      <a:lnTo>
                        <a:pt x="302" y="30"/>
                      </a:lnTo>
                      <a:lnTo>
                        <a:pt x="282" y="17"/>
                      </a:lnTo>
                      <a:lnTo>
                        <a:pt x="259" y="9"/>
                      </a:lnTo>
                      <a:lnTo>
                        <a:pt x="235" y="3"/>
                      </a:lnTo>
                      <a:lnTo>
                        <a:pt x="209" y="0"/>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76" name="Freeform 66"/>
                <p:cNvSpPr>
                  <a:spLocks/>
                </p:cNvSpPr>
                <p:nvPr/>
              </p:nvSpPr>
              <p:spPr bwMode="auto">
                <a:xfrm>
                  <a:off x="2742" y="1557"/>
                  <a:ext cx="419" cy="694"/>
                </a:xfrm>
                <a:custGeom>
                  <a:avLst/>
                  <a:gdLst>
                    <a:gd name="T0" fmla="*/ 234 w 419"/>
                    <a:gd name="T1" fmla="*/ 1 h 694"/>
                    <a:gd name="T2" fmla="*/ 281 w 419"/>
                    <a:gd name="T3" fmla="*/ 9 h 694"/>
                    <a:gd name="T4" fmla="*/ 321 w 419"/>
                    <a:gd name="T5" fmla="*/ 23 h 694"/>
                    <a:gd name="T6" fmla="*/ 354 w 419"/>
                    <a:gd name="T7" fmla="*/ 44 h 694"/>
                    <a:gd name="T8" fmla="*/ 380 w 419"/>
                    <a:gd name="T9" fmla="*/ 70 h 694"/>
                    <a:gd name="T10" fmla="*/ 400 w 419"/>
                    <a:gd name="T11" fmla="*/ 99 h 694"/>
                    <a:gd name="T12" fmla="*/ 412 w 419"/>
                    <a:gd name="T13" fmla="*/ 132 h 694"/>
                    <a:gd name="T14" fmla="*/ 418 w 419"/>
                    <a:gd name="T15" fmla="*/ 168 h 694"/>
                    <a:gd name="T16" fmla="*/ 415 w 419"/>
                    <a:gd name="T17" fmla="*/ 232 h 694"/>
                    <a:gd name="T18" fmla="*/ 393 w 419"/>
                    <a:gd name="T19" fmla="*/ 320 h 694"/>
                    <a:gd name="T20" fmla="*/ 353 w 419"/>
                    <a:gd name="T21" fmla="*/ 401 h 694"/>
                    <a:gd name="T22" fmla="*/ 299 w 419"/>
                    <a:gd name="T23" fmla="*/ 475 h 694"/>
                    <a:gd name="T24" fmla="*/ 238 w 419"/>
                    <a:gd name="T25" fmla="*/ 540 h 694"/>
                    <a:gd name="T26" fmla="*/ 174 w 419"/>
                    <a:gd name="T27" fmla="*/ 596 h 694"/>
                    <a:gd name="T28" fmla="*/ 113 w 419"/>
                    <a:gd name="T29" fmla="*/ 642 h 694"/>
                    <a:gd name="T30" fmla="*/ 60 w 419"/>
                    <a:gd name="T31" fmla="*/ 675 h 694"/>
                    <a:gd name="T32" fmla="*/ 35 w 419"/>
                    <a:gd name="T33" fmla="*/ 687 h 694"/>
                    <a:gd name="T34" fmla="*/ 25 w 419"/>
                    <a:gd name="T35" fmla="*/ 691 h 694"/>
                    <a:gd name="T36" fmla="*/ 15 w 419"/>
                    <a:gd name="T37" fmla="*/ 693 h 694"/>
                    <a:gd name="T38" fmla="*/ 5 w 419"/>
                    <a:gd name="T39" fmla="*/ 694 h 694"/>
                    <a:gd name="T40" fmla="*/ 0 w 419"/>
                    <a:gd name="T41" fmla="*/ 637 h 694"/>
                    <a:gd name="T42" fmla="*/ 16 w 419"/>
                    <a:gd name="T43" fmla="*/ 636 h 694"/>
                    <a:gd name="T44" fmla="*/ 30 w 419"/>
                    <a:gd name="T45" fmla="*/ 631 h 694"/>
                    <a:gd name="T46" fmla="*/ 69 w 419"/>
                    <a:gd name="T47" fmla="*/ 607 h 694"/>
                    <a:gd name="T48" fmla="*/ 118 w 419"/>
                    <a:gd name="T49" fmla="*/ 572 h 694"/>
                    <a:gd name="T50" fmla="*/ 170 w 419"/>
                    <a:gd name="T51" fmla="*/ 525 h 694"/>
                    <a:gd name="T52" fmla="*/ 226 w 419"/>
                    <a:gd name="T53" fmla="*/ 469 h 694"/>
                    <a:gd name="T54" fmla="*/ 276 w 419"/>
                    <a:gd name="T55" fmla="*/ 407 h 694"/>
                    <a:gd name="T56" fmla="*/ 316 w 419"/>
                    <a:gd name="T57" fmla="*/ 338 h 694"/>
                    <a:gd name="T58" fmla="*/ 344 w 419"/>
                    <a:gd name="T59" fmla="*/ 266 h 694"/>
                    <a:gd name="T60" fmla="*/ 355 w 419"/>
                    <a:gd name="T61" fmla="*/ 192 h 694"/>
                    <a:gd name="T62" fmla="*/ 346 w 419"/>
                    <a:gd name="T63" fmla="*/ 140 h 694"/>
                    <a:gd name="T64" fmla="*/ 319 w 419"/>
                    <a:gd name="T65" fmla="*/ 98 h 694"/>
                    <a:gd name="T66" fmla="*/ 272 w 419"/>
                    <a:gd name="T67" fmla="*/ 72 h 694"/>
                    <a:gd name="T68" fmla="*/ 207 w 419"/>
                    <a:gd name="T69" fmla="*/ 64 h 694"/>
                    <a:gd name="T70" fmla="*/ 155 w 419"/>
                    <a:gd name="T71" fmla="*/ 80 h 694"/>
                    <a:gd name="T72" fmla="*/ 108 w 419"/>
                    <a:gd name="T73" fmla="*/ 119 h 694"/>
                    <a:gd name="T74" fmla="*/ 66 w 419"/>
                    <a:gd name="T75" fmla="*/ 173 h 694"/>
                    <a:gd name="T76" fmla="*/ 35 w 419"/>
                    <a:gd name="T77" fmla="*/ 230 h 694"/>
                    <a:gd name="T78" fmla="*/ 19 w 419"/>
                    <a:gd name="T79" fmla="*/ 247 h 694"/>
                    <a:gd name="T80" fmla="*/ 0 w 419"/>
                    <a:gd name="T81" fmla="*/ 254 h 694"/>
                    <a:gd name="T82" fmla="*/ 1 w 419"/>
                    <a:gd name="T83" fmla="*/ 184 h 694"/>
                    <a:gd name="T84" fmla="*/ 6 w 419"/>
                    <a:gd name="T85" fmla="*/ 169 h 694"/>
                    <a:gd name="T86" fmla="*/ 19 w 419"/>
                    <a:gd name="T87" fmla="*/ 143 h 694"/>
                    <a:gd name="T88" fmla="*/ 38 w 419"/>
                    <a:gd name="T89" fmla="*/ 110 h 694"/>
                    <a:gd name="T90" fmla="*/ 63 w 419"/>
                    <a:gd name="T91" fmla="*/ 76 h 694"/>
                    <a:gd name="T92" fmla="*/ 96 w 419"/>
                    <a:gd name="T93" fmla="*/ 43 h 694"/>
                    <a:gd name="T94" fmla="*/ 135 w 419"/>
                    <a:gd name="T95" fmla="*/ 17 h 694"/>
                    <a:gd name="T96" fmla="*/ 181 w 419"/>
                    <a:gd name="T97" fmla="*/ 3 h 6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9"/>
                    <a:gd name="T148" fmla="*/ 0 h 694"/>
                    <a:gd name="T149" fmla="*/ 419 w 419"/>
                    <a:gd name="T150" fmla="*/ 694 h 6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9" h="694">
                      <a:moveTo>
                        <a:pt x="207" y="0"/>
                      </a:moveTo>
                      <a:lnTo>
                        <a:pt x="234" y="1"/>
                      </a:lnTo>
                      <a:lnTo>
                        <a:pt x="259" y="4"/>
                      </a:lnTo>
                      <a:lnTo>
                        <a:pt x="281" y="9"/>
                      </a:lnTo>
                      <a:lnTo>
                        <a:pt x="302" y="15"/>
                      </a:lnTo>
                      <a:lnTo>
                        <a:pt x="321" y="23"/>
                      </a:lnTo>
                      <a:lnTo>
                        <a:pt x="338" y="33"/>
                      </a:lnTo>
                      <a:lnTo>
                        <a:pt x="354" y="44"/>
                      </a:lnTo>
                      <a:lnTo>
                        <a:pt x="368" y="56"/>
                      </a:lnTo>
                      <a:lnTo>
                        <a:pt x="380" y="70"/>
                      </a:lnTo>
                      <a:lnTo>
                        <a:pt x="391" y="85"/>
                      </a:lnTo>
                      <a:lnTo>
                        <a:pt x="400" y="99"/>
                      </a:lnTo>
                      <a:lnTo>
                        <a:pt x="407" y="115"/>
                      </a:lnTo>
                      <a:lnTo>
                        <a:pt x="412" y="132"/>
                      </a:lnTo>
                      <a:lnTo>
                        <a:pt x="415" y="150"/>
                      </a:lnTo>
                      <a:lnTo>
                        <a:pt x="418" y="168"/>
                      </a:lnTo>
                      <a:lnTo>
                        <a:pt x="419" y="186"/>
                      </a:lnTo>
                      <a:lnTo>
                        <a:pt x="415" y="232"/>
                      </a:lnTo>
                      <a:lnTo>
                        <a:pt x="407" y="276"/>
                      </a:lnTo>
                      <a:lnTo>
                        <a:pt x="393" y="320"/>
                      </a:lnTo>
                      <a:lnTo>
                        <a:pt x="375" y="360"/>
                      </a:lnTo>
                      <a:lnTo>
                        <a:pt x="353" y="401"/>
                      </a:lnTo>
                      <a:lnTo>
                        <a:pt x="327" y="439"/>
                      </a:lnTo>
                      <a:lnTo>
                        <a:pt x="299" y="475"/>
                      </a:lnTo>
                      <a:lnTo>
                        <a:pt x="270" y="508"/>
                      </a:lnTo>
                      <a:lnTo>
                        <a:pt x="238" y="540"/>
                      </a:lnTo>
                      <a:lnTo>
                        <a:pt x="206" y="570"/>
                      </a:lnTo>
                      <a:lnTo>
                        <a:pt x="174" y="596"/>
                      </a:lnTo>
                      <a:lnTo>
                        <a:pt x="144" y="620"/>
                      </a:lnTo>
                      <a:lnTo>
                        <a:pt x="113" y="642"/>
                      </a:lnTo>
                      <a:lnTo>
                        <a:pt x="86" y="659"/>
                      </a:lnTo>
                      <a:lnTo>
                        <a:pt x="60" y="675"/>
                      </a:lnTo>
                      <a:lnTo>
                        <a:pt x="38" y="686"/>
                      </a:lnTo>
                      <a:lnTo>
                        <a:pt x="35" y="687"/>
                      </a:lnTo>
                      <a:lnTo>
                        <a:pt x="30" y="690"/>
                      </a:lnTo>
                      <a:lnTo>
                        <a:pt x="25" y="691"/>
                      </a:lnTo>
                      <a:lnTo>
                        <a:pt x="20" y="692"/>
                      </a:lnTo>
                      <a:lnTo>
                        <a:pt x="15" y="693"/>
                      </a:lnTo>
                      <a:lnTo>
                        <a:pt x="10" y="693"/>
                      </a:lnTo>
                      <a:lnTo>
                        <a:pt x="5" y="694"/>
                      </a:lnTo>
                      <a:lnTo>
                        <a:pt x="0" y="694"/>
                      </a:lnTo>
                      <a:lnTo>
                        <a:pt x="0" y="637"/>
                      </a:lnTo>
                      <a:lnTo>
                        <a:pt x="9" y="637"/>
                      </a:lnTo>
                      <a:lnTo>
                        <a:pt x="16" y="636"/>
                      </a:lnTo>
                      <a:lnTo>
                        <a:pt x="23" y="633"/>
                      </a:lnTo>
                      <a:lnTo>
                        <a:pt x="30" y="631"/>
                      </a:lnTo>
                      <a:lnTo>
                        <a:pt x="48" y="621"/>
                      </a:lnTo>
                      <a:lnTo>
                        <a:pt x="69" y="607"/>
                      </a:lnTo>
                      <a:lnTo>
                        <a:pt x="92" y="592"/>
                      </a:lnTo>
                      <a:lnTo>
                        <a:pt x="118" y="572"/>
                      </a:lnTo>
                      <a:lnTo>
                        <a:pt x="144" y="550"/>
                      </a:lnTo>
                      <a:lnTo>
                        <a:pt x="170" y="525"/>
                      </a:lnTo>
                      <a:lnTo>
                        <a:pt x="199" y="499"/>
                      </a:lnTo>
                      <a:lnTo>
                        <a:pt x="226" y="469"/>
                      </a:lnTo>
                      <a:lnTo>
                        <a:pt x="251" y="439"/>
                      </a:lnTo>
                      <a:lnTo>
                        <a:pt x="276" y="407"/>
                      </a:lnTo>
                      <a:lnTo>
                        <a:pt x="298" y="372"/>
                      </a:lnTo>
                      <a:lnTo>
                        <a:pt x="316" y="338"/>
                      </a:lnTo>
                      <a:lnTo>
                        <a:pt x="333" y="303"/>
                      </a:lnTo>
                      <a:lnTo>
                        <a:pt x="344" y="266"/>
                      </a:lnTo>
                      <a:lnTo>
                        <a:pt x="353" y="229"/>
                      </a:lnTo>
                      <a:lnTo>
                        <a:pt x="355" y="192"/>
                      </a:lnTo>
                      <a:lnTo>
                        <a:pt x="353" y="164"/>
                      </a:lnTo>
                      <a:lnTo>
                        <a:pt x="346" y="140"/>
                      </a:lnTo>
                      <a:lnTo>
                        <a:pt x="335" y="118"/>
                      </a:lnTo>
                      <a:lnTo>
                        <a:pt x="319" y="98"/>
                      </a:lnTo>
                      <a:lnTo>
                        <a:pt x="298" y="83"/>
                      </a:lnTo>
                      <a:lnTo>
                        <a:pt x="272" y="72"/>
                      </a:lnTo>
                      <a:lnTo>
                        <a:pt x="242" y="66"/>
                      </a:lnTo>
                      <a:lnTo>
                        <a:pt x="207" y="64"/>
                      </a:lnTo>
                      <a:lnTo>
                        <a:pt x="180" y="67"/>
                      </a:lnTo>
                      <a:lnTo>
                        <a:pt x="155" y="80"/>
                      </a:lnTo>
                      <a:lnTo>
                        <a:pt x="130" y="97"/>
                      </a:lnTo>
                      <a:lnTo>
                        <a:pt x="108" y="119"/>
                      </a:lnTo>
                      <a:lnTo>
                        <a:pt x="86" y="145"/>
                      </a:lnTo>
                      <a:lnTo>
                        <a:pt x="66" y="173"/>
                      </a:lnTo>
                      <a:lnTo>
                        <a:pt x="49" y="202"/>
                      </a:lnTo>
                      <a:lnTo>
                        <a:pt x="35" y="230"/>
                      </a:lnTo>
                      <a:lnTo>
                        <a:pt x="27" y="240"/>
                      </a:lnTo>
                      <a:lnTo>
                        <a:pt x="19" y="247"/>
                      </a:lnTo>
                      <a:lnTo>
                        <a:pt x="9" y="252"/>
                      </a:lnTo>
                      <a:lnTo>
                        <a:pt x="0" y="254"/>
                      </a:lnTo>
                      <a:lnTo>
                        <a:pt x="0" y="186"/>
                      </a:lnTo>
                      <a:lnTo>
                        <a:pt x="1" y="184"/>
                      </a:lnTo>
                      <a:lnTo>
                        <a:pt x="3" y="178"/>
                      </a:lnTo>
                      <a:lnTo>
                        <a:pt x="6" y="169"/>
                      </a:lnTo>
                      <a:lnTo>
                        <a:pt x="12" y="157"/>
                      </a:lnTo>
                      <a:lnTo>
                        <a:pt x="19" y="143"/>
                      </a:lnTo>
                      <a:lnTo>
                        <a:pt x="27" y="127"/>
                      </a:lnTo>
                      <a:lnTo>
                        <a:pt x="38" y="110"/>
                      </a:lnTo>
                      <a:lnTo>
                        <a:pt x="49" y="93"/>
                      </a:lnTo>
                      <a:lnTo>
                        <a:pt x="63" y="76"/>
                      </a:lnTo>
                      <a:lnTo>
                        <a:pt x="79" y="59"/>
                      </a:lnTo>
                      <a:lnTo>
                        <a:pt x="96" y="43"/>
                      </a:lnTo>
                      <a:lnTo>
                        <a:pt x="114" y="30"/>
                      </a:lnTo>
                      <a:lnTo>
                        <a:pt x="135" y="17"/>
                      </a:lnTo>
                      <a:lnTo>
                        <a:pt x="157" y="9"/>
                      </a:lnTo>
                      <a:lnTo>
                        <a:pt x="181" y="3"/>
                      </a:lnTo>
                      <a:lnTo>
                        <a:pt x="207" y="0"/>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77" name="Freeform 67"/>
                <p:cNvSpPr>
                  <a:spLocks/>
                </p:cNvSpPr>
                <p:nvPr/>
              </p:nvSpPr>
              <p:spPr bwMode="auto">
                <a:xfrm>
                  <a:off x="2551" y="1575"/>
                  <a:ext cx="63" cy="36"/>
                </a:xfrm>
                <a:custGeom>
                  <a:avLst/>
                  <a:gdLst>
                    <a:gd name="T0" fmla="*/ 0 w 63"/>
                    <a:gd name="T1" fmla="*/ 13 h 36"/>
                    <a:gd name="T2" fmla="*/ 8 w 63"/>
                    <a:gd name="T3" fmla="*/ 13 h 36"/>
                    <a:gd name="T4" fmla="*/ 16 w 63"/>
                    <a:gd name="T5" fmla="*/ 14 h 36"/>
                    <a:gd name="T6" fmla="*/ 24 w 63"/>
                    <a:gd name="T7" fmla="*/ 15 h 36"/>
                    <a:gd name="T8" fmla="*/ 33 w 63"/>
                    <a:gd name="T9" fmla="*/ 18 h 36"/>
                    <a:gd name="T10" fmla="*/ 40 w 63"/>
                    <a:gd name="T11" fmla="*/ 21 h 36"/>
                    <a:gd name="T12" fmla="*/ 47 w 63"/>
                    <a:gd name="T13" fmla="*/ 25 h 36"/>
                    <a:gd name="T14" fmla="*/ 55 w 63"/>
                    <a:gd name="T15" fmla="*/ 30 h 36"/>
                    <a:gd name="T16" fmla="*/ 61 w 63"/>
                    <a:gd name="T17" fmla="*/ 36 h 36"/>
                    <a:gd name="T18" fmla="*/ 63 w 63"/>
                    <a:gd name="T19" fmla="*/ 19 h 36"/>
                    <a:gd name="T20" fmla="*/ 62 w 63"/>
                    <a:gd name="T21" fmla="*/ 18 h 36"/>
                    <a:gd name="T22" fmla="*/ 57 w 63"/>
                    <a:gd name="T23" fmla="*/ 15 h 36"/>
                    <a:gd name="T24" fmla="*/ 51 w 63"/>
                    <a:gd name="T25" fmla="*/ 13 h 36"/>
                    <a:gd name="T26" fmla="*/ 44 w 63"/>
                    <a:gd name="T27" fmla="*/ 9 h 36"/>
                    <a:gd name="T28" fmla="*/ 34 w 63"/>
                    <a:gd name="T29" fmla="*/ 5 h 36"/>
                    <a:gd name="T30" fmla="*/ 24 w 63"/>
                    <a:gd name="T31" fmla="*/ 2 h 36"/>
                    <a:gd name="T32" fmla="*/ 14 w 63"/>
                    <a:gd name="T33" fmla="*/ 0 h 36"/>
                    <a:gd name="T34" fmla="*/ 5 w 63"/>
                    <a:gd name="T35" fmla="*/ 0 h 36"/>
                    <a:gd name="T36" fmla="*/ 0 w 63"/>
                    <a:gd name="T37" fmla="*/ 13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36"/>
                    <a:gd name="T59" fmla="*/ 63 w 63"/>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36">
                      <a:moveTo>
                        <a:pt x="0" y="13"/>
                      </a:moveTo>
                      <a:lnTo>
                        <a:pt x="8" y="13"/>
                      </a:lnTo>
                      <a:lnTo>
                        <a:pt x="16" y="14"/>
                      </a:lnTo>
                      <a:lnTo>
                        <a:pt x="24" y="15"/>
                      </a:lnTo>
                      <a:lnTo>
                        <a:pt x="33" y="18"/>
                      </a:lnTo>
                      <a:lnTo>
                        <a:pt x="40" y="21"/>
                      </a:lnTo>
                      <a:lnTo>
                        <a:pt x="47" y="25"/>
                      </a:lnTo>
                      <a:lnTo>
                        <a:pt x="55" y="30"/>
                      </a:lnTo>
                      <a:lnTo>
                        <a:pt x="61" y="36"/>
                      </a:lnTo>
                      <a:lnTo>
                        <a:pt x="63" y="19"/>
                      </a:lnTo>
                      <a:lnTo>
                        <a:pt x="62" y="18"/>
                      </a:lnTo>
                      <a:lnTo>
                        <a:pt x="57" y="15"/>
                      </a:lnTo>
                      <a:lnTo>
                        <a:pt x="51" y="13"/>
                      </a:lnTo>
                      <a:lnTo>
                        <a:pt x="44" y="9"/>
                      </a:lnTo>
                      <a:lnTo>
                        <a:pt x="34" y="5"/>
                      </a:lnTo>
                      <a:lnTo>
                        <a:pt x="24" y="2"/>
                      </a:lnTo>
                      <a:lnTo>
                        <a:pt x="14" y="0"/>
                      </a:lnTo>
                      <a:lnTo>
                        <a:pt x="5" y="0"/>
                      </a:lnTo>
                      <a:lnTo>
                        <a:pt x="0" y="13"/>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78" name="Freeform 68"/>
                <p:cNvSpPr>
                  <a:spLocks/>
                </p:cNvSpPr>
                <p:nvPr/>
              </p:nvSpPr>
              <p:spPr bwMode="auto">
                <a:xfrm>
                  <a:off x="3032" y="1590"/>
                  <a:ext cx="65" cy="43"/>
                </a:xfrm>
                <a:custGeom>
                  <a:avLst/>
                  <a:gdLst>
                    <a:gd name="T0" fmla="*/ 59 w 65"/>
                    <a:gd name="T1" fmla="*/ 43 h 43"/>
                    <a:gd name="T2" fmla="*/ 53 w 65"/>
                    <a:gd name="T3" fmla="*/ 37 h 43"/>
                    <a:gd name="T4" fmla="*/ 47 w 65"/>
                    <a:gd name="T5" fmla="*/ 32 h 43"/>
                    <a:gd name="T6" fmla="*/ 40 w 65"/>
                    <a:gd name="T7" fmla="*/ 27 h 43"/>
                    <a:gd name="T8" fmla="*/ 33 w 65"/>
                    <a:gd name="T9" fmla="*/ 22 h 43"/>
                    <a:gd name="T10" fmla="*/ 26 w 65"/>
                    <a:gd name="T11" fmla="*/ 19 h 43"/>
                    <a:gd name="T12" fmla="*/ 17 w 65"/>
                    <a:gd name="T13" fmla="*/ 15 h 43"/>
                    <a:gd name="T14" fmla="*/ 9 w 65"/>
                    <a:gd name="T15" fmla="*/ 14 h 43"/>
                    <a:gd name="T16" fmla="*/ 0 w 65"/>
                    <a:gd name="T17" fmla="*/ 12 h 43"/>
                    <a:gd name="T18" fmla="*/ 12 w 65"/>
                    <a:gd name="T19" fmla="*/ 0 h 43"/>
                    <a:gd name="T20" fmla="*/ 14 w 65"/>
                    <a:gd name="T21" fmla="*/ 0 h 43"/>
                    <a:gd name="T22" fmla="*/ 18 w 65"/>
                    <a:gd name="T23" fmla="*/ 3 h 43"/>
                    <a:gd name="T24" fmla="*/ 25 w 65"/>
                    <a:gd name="T25" fmla="*/ 5 h 43"/>
                    <a:gd name="T26" fmla="*/ 33 w 65"/>
                    <a:gd name="T27" fmla="*/ 8 h 43"/>
                    <a:gd name="T28" fmla="*/ 42 w 65"/>
                    <a:gd name="T29" fmla="*/ 12 h 43"/>
                    <a:gd name="T30" fmla="*/ 50 w 65"/>
                    <a:gd name="T31" fmla="*/ 17 h 43"/>
                    <a:gd name="T32" fmla="*/ 58 w 65"/>
                    <a:gd name="T33" fmla="*/ 23 h 43"/>
                    <a:gd name="T34" fmla="*/ 65 w 65"/>
                    <a:gd name="T35" fmla="*/ 31 h 43"/>
                    <a:gd name="T36" fmla="*/ 59 w 65"/>
                    <a:gd name="T37" fmla="*/ 43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43"/>
                    <a:gd name="T59" fmla="*/ 65 w 65"/>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43">
                      <a:moveTo>
                        <a:pt x="59" y="43"/>
                      </a:moveTo>
                      <a:lnTo>
                        <a:pt x="53" y="37"/>
                      </a:lnTo>
                      <a:lnTo>
                        <a:pt x="47" y="32"/>
                      </a:lnTo>
                      <a:lnTo>
                        <a:pt x="40" y="27"/>
                      </a:lnTo>
                      <a:lnTo>
                        <a:pt x="33" y="22"/>
                      </a:lnTo>
                      <a:lnTo>
                        <a:pt x="26" y="19"/>
                      </a:lnTo>
                      <a:lnTo>
                        <a:pt x="17" y="15"/>
                      </a:lnTo>
                      <a:lnTo>
                        <a:pt x="9" y="14"/>
                      </a:lnTo>
                      <a:lnTo>
                        <a:pt x="0" y="12"/>
                      </a:lnTo>
                      <a:lnTo>
                        <a:pt x="12" y="0"/>
                      </a:lnTo>
                      <a:lnTo>
                        <a:pt x="14" y="0"/>
                      </a:lnTo>
                      <a:lnTo>
                        <a:pt x="18" y="3"/>
                      </a:lnTo>
                      <a:lnTo>
                        <a:pt x="25" y="5"/>
                      </a:lnTo>
                      <a:lnTo>
                        <a:pt x="33" y="8"/>
                      </a:lnTo>
                      <a:lnTo>
                        <a:pt x="42" y="12"/>
                      </a:lnTo>
                      <a:lnTo>
                        <a:pt x="50" y="17"/>
                      </a:lnTo>
                      <a:lnTo>
                        <a:pt x="58" y="23"/>
                      </a:lnTo>
                      <a:lnTo>
                        <a:pt x="65" y="31"/>
                      </a:lnTo>
                      <a:lnTo>
                        <a:pt x="59" y="43"/>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79" name="Freeform 69"/>
                <p:cNvSpPr>
                  <a:spLocks/>
                </p:cNvSpPr>
                <p:nvPr/>
              </p:nvSpPr>
              <p:spPr bwMode="auto">
                <a:xfrm>
                  <a:off x="2320" y="1552"/>
                  <a:ext cx="425" cy="704"/>
                </a:xfrm>
                <a:custGeom>
                  <a:avLst/>
                  <a:gdLst>
                    <a:gd name="T0" fmla="*/ 424 w 425"/>
                    <a:gd name="T1" fmla="*/ 183 h 704"/>
                    <a:gd name="T2" fmla="*/ 418 w 425"/>
                    <a:gd name="T3" fmla="*/ 167 h 704"/>
                    <a:gd name="T4" fmla="*/ 406 w 425"/>
                    <a:gd name="T5" fmla="*/ 141 h 704"/>
                    <a:gd name="T6" fmla="*/ 387 w 425"/>
                    <a:gd name="T7" fmla="*/ 109 h 704"/>
                    <a:gd name="T8" fmla="*/ 362 w 425"/>
                    <a:gd name="T9" fmla="*/ 75 h 704"/>
                    <a:gd name="T10" fmla="*/ 330 w 425"/>
                    <a:gd name="T11" fmla="*/ 43 h 704"/>
                    <a:gd name="T12" fmla="*/ 289 w 425"/>
                    <a:gd name="T13" fmla="*/ 17 h 704"/>
                    <a:gd name="T14" fmla="*/ 243 w 425"/>
                    <a:gd name="T15" fmla="*/ 3 h 704"/>
                    <a:gd name="T16" fmla="*/ 188 w 425"/>
                    <a:gd name="T17" fmla="*/ 1 h 704"/>
                    <a:gd name="T18" fmla="*/ 136 w 425"/>
                    <a:gd name="T19" fmla="*/ 10 h 704"/>
                    <a:gd name="T20" fmla="*/ 96 w 425"/>
                    <a:gd name="T21" fmla="*/ 27 h 704"/>
                    <a:gd name="T22" fmla="*/ 62 w 425"/>
                    <a:gd name="T23" fmla="*/ 49 h 704"/>
                    <a:gd name="T24" fmla="*/ 37 w 425"/>
                    <a:gd name="T25" fmla="*/ 77 h 704"/>
                    <a:gd name="T26" fmla="*/ 19 w 425"/>
                    <a:gd name="T27" fmla="*/ 108 h 704"/>
                    <a:gd name="T28" fmla="*/ 7 w 425"/>
                    <a:gd name="T29" fmla="*/ 141 h 704"/>
                    <a:gd name="T30" fmla="*/ 2 w 425"/>
                    <a:gd name="T31" fmla="*/ 174 h 704"/>
                    <a:gd name="T32" fmla="*/ 3 w 425"/>
                    <a:gd name="T33" fmla="*/ 235 h 704"/>
                    <a:gd name="T34" fmla="*/ 25 w 425"/>
                    <a:gd name="T35" fmla="*/ 322 h 704"/>
                    <a:gd name="T36" fmla="*/ 64 w 425"/>
                    <a:gd name="T37" fmla="*/ 402 h 704"/>
                    <a:gd name="T38" fmla="*/ 116 w 425"/>
                    <a:gd name="T39" fmla="*/ 477 h 704"/>
                    <a:gd name="T40" fmla="*/ 176 w 425"/>
                    <a:gd name="T41" fmla="*/ 543 h 704"/>
                    <a:gd name="T42" fmla="*/ 239 w 425"/>
                    <a:gd name="T43" fmla="*/ 600 h 704"/>
                    <a:gd name="T44" fmla="*/ 302 w 425"/>
                    <a:gd name="T45" fmla="*/ 647 h 704"/>
                    <a:gd name="T46" fmla="*/ 359 w 425"/>
                    <a:gd name="T47" fmla="*/ 682 h 704"/>
                    <a:gd name="T48" fmla="*/ 389 w 425"/>
                    <a:gd name="T49" fmla="*/ 697 h 704"/>
                    <a:gd name="T50" fmla="*/ 397 w 425"/>
                    <a:gd name="T51" fmla="*/ 701 h 704"/>
                    <a:gd name="T52" fmla="*/ 408 w 425"/>
                    <a:gd name="T53" fmla="*/ 703 h 704"/>
                    <a:gd name="T54" fmla="*/ 419 w 425"/>
                    <a:gd name="T55" fmla="*/ 704 h 704"/>
                    <a:gd name="T56" fmla="*/ 424 w 425"/>
                    <a:gd name="T57" fmla="*/ 693 h 704"/>
                    <a:gd name="T58" fmla="*/ 405 w 425"/>
                    <a:gd name="T59" fmla="*/ 691 h 704"/>
                    <a:gd name="T60" fmla="*/ 389 w 425"/>
                    <a:gd name="T61" fmla="*/ 686 h 704"/>
                    <a:gd name="T62" fmla="*/ 337 w 425"/>
                    <a:gd name="T63" fmla="*/ 657 h 704"/>
                    <a:gd name="T64" fmla="*/ 277 w 425"/>
                    <a:gd name="T65" fmla="*/ 616 h 704"/>
                    <a:gd name="T66" fmla="*/ 215 w 425"/>
                    <a:gd name="T67" fmla="*/ 565 h 704"/>
                    <a:gd name="T68" fmla="*/ 154 w 425"/>
                    <a:gd name="T69" fmla="*/ 505 h 704"/>
                    <a:gd name="T70" fmla="*/ 98 w 425"/>
                    <a:gd name="T71" fmla="*/ 435 h 704"/>
                    <a:gd name="T72" fmla="*/ 53 w 425"/>
                    <a:gd name="T73" fmla="*/ 359 h 704"/>
                    <a:gd name="T74" fmla="*/ 22 w 425"/>
                    <a:gd name="T75" fmla="*/ 277 h 704"/>
                    <a:gd name="T76" fmla="*/ 11 w 425"/>
                    <a:gd name="T77" fmla="*/ 191 h 704"/>
                    <a:gd name="T78" fmla="*/ 15 w 425"/>
                    <a:gd name="T79" fmla="*/ 156 h 704"/>
                    <a:gd name="T80" fmla="*/ 24 w 425"/>
                    <a:gd name="T81" fmla="*/ 123 h 704"/>
                    <a:gd name="T82" fmla="*/ 40 w 425"/>
                    <a:gd name="T83" fmla="*/ 92 h 704"/>
                    <a:gd name="T84" fmla="*/ 60 w 425"/>
                    <a:gd name="T85" fmla="*/ 66 h 704"/>
                    <a:gd name="T86" fmla="*/ 91 w 425"/>
                    <a:gd name="T87" fmla="*/ 42 h 704"/>
                    <a:gd name="T88" fmla="*/ 128 w 425"/>
                    <a:gd name="T89" fmla="*/ 25 h 704"/>
                    <a:gd name="T90" fmla="*/ 169 w 425"/>
                    <a:gd name="T91" fmla="*/ 15 h 704"/>
                    <a:gd name="T92" fmla="*/ 216 w 425"/>
                    <a:gd name="T93" fmla="*/ 11 h 704"/>
                    <a:gd name="T94" fmla="*/ 265 w 425"/>
                    <a:gd name="T95" fmla="*/ 20 h 704"/>
                    <a:gd name="T96" fmla="*/ 307 w 425"/>
                    <a:gd name="T97" fmla="*/ 41 h 704"/>
                    <a:gd name="T98" fmla="*/ 343 w 425"/>
                    <a:gd name="T99" fmla="*/ 71 h 704"/>
                    <a:gd name="T100" fmla="*/ 373 w 425"/>
                    <a:gd name="T101" fmla="*/ 107 h 704"/>
                    <a:gd name="T102" fmla="*/ 395 w 425"/>
                    <a:gd name="T103" fmla="*/ 141 h 704"/>
                    <a:gd name="T104" fmla="*/ 412 w 425"/>
                    <a:gd name="T105" fmla="*/ 173 h 704"/>
                    <a:gd name="T106" fmla="*/ 422 w 425"/>
                    <a:gd name="T107" fmla="*/ 195 h 704"/>
                    <a:gd name="T108" fmla="*/ 425 w 425"/>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5"/>
                    <a:gd name="T166" fmla="*/ 0 h 704"/>
                    <a:gd name="T167" fmla="*/ 425 w 425"/>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5" h="704">
                      <a:moveTo>
                        <a:pt x="425" y="185"/>
                      </a:moveTo>
                      <a:lnTo>
                        <a:pt x="424" y="183"/>
                      </a:lnTo>
                      <a:lnTo>
                        <a:pt x="422" y="177"/>
                      </a:lnTo>
                      <a:lnTo>
                        <a:pt x="418" y="167"/>
                      </a:lnTo>
                      <a:lnTo>
                        <a:pt x="413" y="156"/>
                      </a:lnTo>
                      <a:lnTo>
                        <a:pt x="406" y="141"/>
                      </a:lnTo>
                      <a:lnTo>
                        <a:pt x="397" y="125"/>
                      </a:lnTo>
                      <a:lnTo>
                        <a:pt x="387" y="109"/>
                      </a:lnTo>
                      <a:lnTo>
                        <a:pt x="375" y="92"/>
                      </a:lnTo>
                      <a:lnTo>
                        <a:pt x="362" y="75"/>
                      </a:lnTo>
                      <a:lnTo>
                        <a:pt x="347" y="58"/>
                      </a:lnTo>
                      <a:lnTo>
                        <a:pt x="330" y="43"/>
                      </a:lnTo>
                      <a:lnTo>
                        <a:pt x="310" y="28"/>
                      </a:lnTo>
                      <a:lnTo>
                        <a:pt x="289" y="17"/>
                      </a:lnTo>
                      <a:lnTo>
                        <a:pt x="267" y="8"/>
                      </a:lnTo>
                      <a:lnTo>
                        <a:pt x="243" y="3"/>
                      </a:lnTo>
                      <a:lnTo>
                        <a:pt x="216" y="0"/>
                      </a:lnTo>
                      <a:lnTo>
                        <a:pt x="188" y="1"/>
                      </a:lnTo>
                      <a:lnTo>
                        <a:pt x="161" y="5"/>
                      </a:lnTo>
                      <a:lnTo>
                        <a:pt x="136" y="10"/>
                      </a:lnTo>
                      <a:lnTo>
                        <a:pt x="116" y="17"/>
                      </a:lnTo>
                      <a:lnTo>
                        <a:pt x="96" y="27"/>
                      </a:lnTo>
                      <a:lnTo>
                        <a:pt x="78" y="37"/>
                      </a:lnTo>
                      <a:lnTo>
                        <a:pt x="62" y="49"/>
                      </a:lnTo>
                      <a:lnTo>
                        <a:pt x="48" y="63"/>
                      </a:lnTo>
                      <a:lnTo>
                        <a:pt x="37" y="77"/>
                      </a:lnTo>
                      <a:lnTo>
                        <a:pt x="26" y="92"/>
                      </a:lnTo>
                      <a:lnTo>
                        <a:pt x="19" y="108"/>
                      </a:lnTo>
                      <a:lnTo>
                        <a:pt x="11" y="124"/>
                      </a:lnTo>
                      <a:lnTo>
                        <a:pt x="7" y="141"/>
                      </a:lnTo>
                      <a:lnTo>
                        <a:pt x="3" y="158"/>
                      </a:lnTo>
                      <a:lnTo>
                        <a:pt x="2" y="174"/>
                      </a:lnTo>
                      <a:lnTo>
                        <a:pt x="0" y="191"/>
                      </a:lnTo>
                      <a:lnTo>
                        <a:pt x="3" y="235"/>
                      </a:lnTo>
                      <a:lnTo>
                        <a:pt x="11" y="279"/>
                      </a:lnTo>
                      <a:lnTo>
                        <a:pt x="25" y="322"/>
                      </a:lnTo>
                      <a:lnTo>
                        <a:pt x="42" y="363"/>
                      </a:lnTo>
                      <a:lnTo>
                        <a:pt x="64" y="402"/>
                      </a:lnTo>
                      <a:lnTo>
                        <a:pt x="89" y="440"/>
                      </a:lnTo>
                      <a:lnTo>
                        <a:pt x="116" y="477"/>
                      </a:lnTo>
                      <a:lnTo>
                        <a:pt x="145" y="511"/>
                      </a:lnTo>
                      <a:lnTo>
                        <a:pt x="176" y="543"/>
                      </a:lnTo>
                      <a:lnTo>
                        <a:pt x="207" y="572"/>
                      </a:lnTo>
                      <a:lnTo>
                        <a:pt x="239" y="600"/>
                      </a:lnTo>
                      <a:lnTo>
                        <a:pt x="271" y="625"/>
                      </a:lnTo>
                      <a:lnTo>
                        <a:pt x="302" y="647"/>
                      </a:lnTo>
                      <a:lnTo>
                        <a:pt x="331" y="666"/>
                      </a:lnTo>
                      <a:lnTo>
                        <a:pt x="359" y="682"/>
                      </a:lnTo>
                      <a:lnTo>
                        <a:pt x="384" y="696"/>
                      </a:lnTo>
                      <a:lnTo>
                        <a:pt x="389" y="697"/>
                      </a:lnTo>
                      <a:lnTo>
                        <a:pt x="392" y="699"/>
                      </a:lnTo>
                      <a:lnTo>
                        <a:pt x="397" y="701"/>
                      </a:lnTo>
                      <a:lnTo>
                        <a:pt x="402" y="702"/>
                      </a:lnTo>
                      <a:lnTo>
                        <a:pt x="408" y="703"/>
                      </a:lnTo>
                      <a:lnTo>
                        <a:pt x="413" y="703"/>
                      </a:lnTo>
                      <a:lnTo>
                        <a:pt x="419" y="704"/>
                      </a:lnTo>
                      <a:lnTo>
                        <a:pt x="424" y="704"/>
                      </a:lnTo>
                      <a:lnTo>
                        <a:pt x="424" y="693"/>
                      </a:lnTo>
                      <a:lnTo>
                        <a:pt x="414" y="693"/>
                      </a:lnTo>
                      <a:lnTo>
                        <a:pt x="405" y="691"/>
                      </a:lnTo>
                      <a:lnTo>
                        <a:pt x="396" y="690"/>
                      </a:lnTo>
                      <a:lnTo>
                        <a:pt x="389" y="686"/>
                      </a:lnTo>
                      <a:lnTo>
                        <a:pt x="364" y="672"/>
                      </a:lnTo>
                      <a:lnTo>
                        <a:pt x="337" y="657"/>
                      </a:lnTo>
                      <a:lnTo>
                        <a:pt x="308" y="638"/>
                      </a:lnTo>
                      <a:lnTo>
                        <a:pt x="277" y="616"/>
                      </a:lnTo>
                      <a:lnTo>
                        <a:pt x="247" y="592"/>
                      </a:lnTo>
                      <a:lnTo>
                        <a:pt x="215" y="565"/>
                      </a:lnTo>
                      <a:lnTo>
                        <a:pt x="184" y="535"/>
                      </a:lnTo>
                      <a:lnTo>
                        <a:pt x="154" y="505"/>
                      </a:lnTo>
                      <a:lnTo>
                        <a:pt x="125" y="470"/>
                      </a:lnTo>
                      <a:lnTo>
                        <a:pt x="98" y="435"/>
                      </a:lnTo>
                      <a:lnTo>
                        <a:pt x="74" y="398"/>
                      </a:lnTo>
                      <a:lnTo>
                        <a:pt x="53" y="359"/>
                      </a:lnTo>
                      <a:lnTo>
                        <a:pt x="36" y="319"/>
                      </a:lnTo>
                      <a:lnTo>
                        <a:pt x="22" y="277"/>
                      </a:lnTo>
                      <a:lnTo>
                        <a:pt x="14" y="235"/>
                      </a:lnTo>
                      <a:lnTo>
                        <a:pt x="11" y="191"/>
                      </a:lnTo>
                      <a:lnTo>
                        <a:pt x="13" y="173"/>
                      </a:lnTo>
                      <a:lnTo>
                        <a:pt x="15" y="156"/>
                      </a:lnTo>
                      <a:lnTo>
                        <a:pt x="19" y="139"/>
                      </a:lnTo>
                      <a:lnTo>
                        <a:pt x="24" y="123"/>
                      </a:lnTo>
                      <a:lnTo>
                        <a:pt x="31" y="107"/>
                      </a:lnTo>
                      <a:lnTo>
                        <a:pt x="40" y="92"/>
                      </a:lnTo>
                      <a:lnTo>
                        <a:pt x="49" y="79"/>
                      </a:lnTo>
                      <a:lnTo>
                        <a:pt x="60" y="66"/>
                      </a:lnTo>
                      <a:lnTo>
                        <a:pt x="75" y="53"/>
                      </a:lnTo>
                      <a:lnTo>
                        <a:pt x="91" y="42"/>
                      </a:lnTo>
                      <a:lnTo>
                        <a:pt x="108" y="33"/>
                      </a:lnTo>
                      <a:lnTo>
                        <a:pt x="128" y="25"/>
                      </a:lnTo>
                      <a:lnTo>
                        <a:pt x="147" y="19"/>
                      </a:lnTo>
                      <a:lnTo>
                        <a:pt x="169" y="15"/>
                      </a:lnTo>
                      <a:lnTo>
                        <a:pt x="192" y="12"/>
                      </a:lnTo>
                      <a:lnTo>
                        <a:pt x="216" y="11"/>
                      </a:lnTo>
                      <a:lnTo>
                        <a:pt x="242" y="14"/>
                      </a:lnTo>
                      <a:lnTo>
                        <a:pt x="265" y="20"/>
                      </a:lnTo>
                      <a:lnTo>
                        <a:pt x="287" y="28"/>
                      </a:lnTo>
                      <a:lnTo>
                        <a:pt x="307" y="41"/>
                      </a:lnTo>
                      <a:lnTo>
                        <a:pt x="326" y="55"/>
                      </a:lnTo>
                      <a:lnTo>
                        <a:pt x="343" y="71"/>
                      </a:lnTo>
                      <a:lnTo>
                        <a:pt x="358" y="88"/>
                      </a:lnTo>
                      <a:lnTo>
                        <a:pt x="373" y="107"/>
                      </a:lnTo>
                      <a:lnTo>
                        <a:pt x="385" y="124"/>
                      </a:lnTo>
                      <a:lnTo>
                        <a:pt x="395" y="141"/>
                      </a:lnTo>
                      <a:lnTo>
                        <a:pt x="405" y="158"/>
                      </a:lnTo>
                      <a:lnTo>
                        <a:pt x="412" y="173"/>
                      </a:lnTo>
                      <a:lnTo>
                        <a:pt x="418" y="185"/>
                      </a:lnTo>
                      <a:lnTo>
                        <a:pt x="422" y="195"/>
                      </a:lnTo>
                      <a:lnTo>
                        <a:pt x="424" y="201"/>
                      </a:lnTo>
                      <a:lnTo>
                        <a:pt x="425" y="203"/>
                      </a:lnTo>
                      <a:lnTo>
                        <a:pt x="425" y="185"/>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0" name="Freeform 70"/>
                <p:cNvSpPr>
                  <a:spLocks/>
                </p:cNvSpPr>
                <p:nvPr/>
              </p:nvSpPr>
              <p:spPr bwMode="auto">
                <a:xfrm>
                  <a:off x="2383" y="1615"/>
                  <a:ext cx="361" cy="585"/>
                </a:xfrm>
                <a:custGeom>
                  <a:avLst/>
                  <a:gdLst>
                    <a:gd name="T0" fmla="*/ 353 w 361"/>
                    <a:gd name="T1" fmla="*/ 574 h 585"/>
                    <a:gd name="T2" fmla="*/ 339 w 361"/>
                    <a:gd name="T3" fmla="*/ 570 h 585"/>
                    <a:gd name="T4" fmla="*/ 315 w 361"/>
                    <a:gd name="T5" fmla="*/ 558 h 585"/>
                    <a:gd name="T6" fmla="*/ 271 w 361"/>
                    <a:gd name="T7" fmla="*/ 527 h 585"/>
                    <a:gd name="T8" fmla="*/ 219 w 361"/>
                    <a:gd name="T9" fmla="*/ 487 h 585"/>
                    <a:gd name="T10" fmla="*/ 165 w 361"/>
                    <a:gd name="T11" fmla="*/ 436 h 585"/>
                    <a:gd name="T12" fmla="*/ 114 w 361"/>
                    <a:gd name="T13" fmla="*/ 377 h 585"/>
                    <a:gd name="T14" fmla="*/ 68 w 361"/>
                    <a:gd name="T15" fmla="*/ 311 h 585"/>
                    <a:gd name="T16" fmla="*/ 34 w 361"/>
                    <a:gd name="T17" fmla="*/ 242 h 585"/>
                    <a:gd name="T18" fmla="*/ 15 w 361"/>
                    <a:gd name="T19" fmla="*/ 170 h 585"/>
                    <a:gd name="T20" fmla="*/ 15 w 361"/>
                    <a:gd name="T21" fmla="*/ 109 h 585"/>
                    <a:gd name="T22" fmla="*/ 29 w 361"/>
                    <a:gd name="T23" fmla="*/ 65 h 585"/>
                    <a:gd name="T24" fmla="*/ 53 w 361"/>
                    <a:gd name="T25" fmla="*/ 39 h 585"/>
                    <a:gd name="T26" fmla="*/ 76 w 361"/>
                    <a:gd name="T27" fmla="*/ 25 h 585"/>
                    <a:gd name="T28" fmla="*/ 103 w 361"/>
                    <a:gd name="T29" fmla="*/ 16 h 585"/>
                    <a:gd name="T30" fmla="*/ 135 w 361"/>
                    <a:gd name="T31" fmla="*/ 11 h 585"/>
                    <a:gd name="T32" fmla="*/ 182 w 361"/>
                    <a:gd name="T33" fmla="*/ 16 h 585"/>
                    <a:gd name="T34" fmla="*/ 235 w 361"/>
                    <a:gd name="T35" fmla="*/ 50 h 585"/>
                    <a:gd name="T36" fmla="*/ 278 w 361"/>
                    <a:gd name="T37" fmla="*/ 101 h 585"/>
                    <a:gd name="T38" fmla="*/ 310 w 361"/>
                    <a:gd name="T39" fmla="*/ 154 h 585"/>
                    <a:gd name="T40" fmla="*/ 324 w 361"/>
                    <a:gd name="T41" fmla="*/ 181 h 585"/>
                    <a:gd name="T42" fmla="*/ 334 w 361"/>
                    <a:gd name="T43" fmla="*/ 191 h 585"/>
                    <a:gd name="T44" fmla="*/ 344 w 361"/>
                    <a:gd name="T45" fmla="*/ 198 h 585"/>
                    <a:gd name="T46" fmla="*/ 355 w 361"/>
                    <a:gd name="T47" fmla="*/ 202 h 585"/>
                    <a:gd name="T48" fmla="*/ 361 w 361"/>
                    <a:gd name="T49" fmla="*/ 191 h 585"/>
                    <a:gd name="T50" fmla="*/ 344 w 361"/>
                    <a:gd name="T51" fmla="*/ 185 h 585"/>
                    <a:gd name="T52" fmla="*/ 331 w 361"/>
                    <a:gd name="T53" fmla="*/ 170 h 585"/>
                    <a:gd name="T54" fmla="*/ 305 w 361"/>
                    <a:gd name="T55" fmla="*/ 122 h 585"/>
                    <a:gd name="T56" fmla="*/ 264 w 361"/>
                    <a:gd name="T57" fmla="*/ 66 h 585"/>
                    <a:gd name="T58" fmla="*/ 213 w 361"/>
                    <a:gd name="T59" fmla="*/ 19 h 585"/>
                    <a:gd name="T60" fmla="*/ 153 w 361"/>
                    <a:gd name="T61" fmla="*/ 0 h 585"/>
                    <a:gd name="T62" fmla="*/ 88 w 361"/>
                    <a:gd name="T63" fmla="*/ 8 h 585"/>
                    <a:gd name="T64" fmla="*/ 40 w 361"/>
                    <a:gd name="T65" fmla="*/ 35 h 585"/>
                    <a:gd name="T66" fmla="*/ 10 w 361"/>
                    <a:gd name="T67" fmla="*/ 77 h 585"/>
                    <a:gd name="T68" fmla="*/ 0 w 361"/>
                    <a:gd name="T69" fmla="*/ 134 h 585"/>
                    <a:gd name="T70" fmla="*/ 10 w 361"/>
                    <a:gd name="T71" fmla="*/ 208 h 585"/>
                    <a:gd name="T72" fmla="*/ 38 w 361"/>
                    <a:gd name="T73" fmla="*/ 280 h 585"/>
                    <a:gd name="T74" fmla="*/ 80 w 361"/>
                    <a:gd name="T75" fmla="*/ 350 h 585"/>
                    <a:gd name="T76" fmla="*/ 130 w 361"/>
                    <a:gd name="T77" fmla="*/ 414 h 585"/>
                    <a:gd name="T78" fmla="*/ 185 w 361"/>
                    <a:gd name="T79" fmla="*/ 470 h 585"/>
                    <a:gd name="T80" fmla="*/ 239 w 361"/>
                    <a:gd name="T81" fmla="*/ 518 h 585"/>
                    <a:gd name="T82" fmla="*/ 288 w 361"/>
                    <a:gd name="T83" fmla="*/ 554 h 585"/>
                    <a:gd name="T84" fmla="*/ 328 w 361"/>
                    <a:gd name="T85" fmla="*/ 578 h 585"/>
                    <a:gd name="T86" fmla="*/ 343 w 361"/>
                    <a:gd name="T87" fmla="*/ 583 h 585"/>
                    <a:gd name="T88" fmla="*/ 361 w 361"/>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1"/>
                    <a:gd name="T136" fmla="*/ 0 h 585"/>
                    <a:gd name="T137" fmla="*/ 361 w 361"/>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1" h="585">
                      <a:moveTo>
                        <a:pt x="361" y="574"/>
                      </a:moveTo>
                      <a:lnTo>
                        <a:pt x="353" y="574"/>
                      </a:lnTo>
                      <a:lnTo>
                        <a:pt x="345" y="573"/>
                      </a:lnTo>
                      <a:lnTo>
                        <a:pt x="339" y="570"/>
                      </a:lnTo>
                      <a:lnTo>
                        <a:pt x="333" y="568"/>
                      </a:lnTo>
                      <a:lnTo>
                        <a:pt x="315" y="558"/>
                      </a:lnTo>
                      <a:lnTo>
                        <a:pt x="294" y="545"/>
                      </a:lnTo>
                      <a:lnTo>
                        <a:pt x="271" y="527"/>
                      </a:lnTo>
                      <a:lnTo>
                        <a:pt x="245" y="509"/>
                      </a:lnTo>
                      <a:lnTo>
                        <a:pt x="219" y="487"/>
                      </a:lnTo>
                      <a:lnTo>
                        <a:pt x="192" y="463"/>
                      </a:lnTo>
                      <a:lnTo>
                        <a:pt x="165" y="436"/>
                      </a:lnTo>
                      <a:lnTo>
                        <a:pt x="140" y="406"/>
                      </a:lnTo>
                      <a:lnTo>
                        <a:pt x="114" y="377"/>
                      </a:lnTo>
                      <a:lnTo>
                        <a:pt x="91" y="345"/>
                      </a:lnTo>
                      <a:lnTo>
                        <a:pt x="68" y="311"/>
                      </a:lnTo>
                      <a:lnTo>
                        <a:pt x="50" y="276"/>
                      </a:lnTo>
                      <a:lnTo>
                        <a:pt x="34" y="242"/>
                      </a:lnTo>
                      <a:lnTo>
                        <a:pt x="22" y="207"/>
                      </a:lnTo>
                      <a:lnTo>
                        <a:pt x="15" y="170"/>
                      </a:lnTo>
                      <a:lnTo>
                        <a:pt x="12" y="134"/>
                      </a:lnTo>
                      <a:lnTo>
                        <a:pt x="15" y="109"/>
                      </a:lnTo>
                      <a:lnTo>
                        <a:pt x="20" y="85"/>
                      </a:lnTo>
                      <a:lnTo>
                        <a:pt x="29" y="65"/>
                      </a:lnTo>
                      <a:lnTo>
                        <a:pt x="43" y="47"/>
                      </a:lnTo>
                      <a:lnTo>
                        <a:pt x="53" y="39"/>
                      </a:lnTo>
                      <a:lnTo>
                        <a:pt x="64" y="32"/>
                      </a:lnTo>
                      <a:lnTo>
                        <a:pt x="76" y="25"/>
                      </a:lnTo>
                      <a:lnTo>
                        <a:pt x="89" y="19"/>
                      </a:lnTo>
                      <a:lnTo>
                        <a:pt x="103" y="16"/>
                      </a:lnTo>
                      <a:lnTo>
                        <a:pt x="119" y="13"/>
                      </a:lnTo>
                      <a:lnTo>
                        <a:pt x="135" y="11"/>
                      </a:lnTo>
                      <a:lnTo>
                        <a:pt x="153" y="11"/>
                      </a:lnTo>
                      <a:lnTo>
                        <a:pt x="182" y="16"/>
                      </a:lnTo>
                      <a:lnTo>
                        <a:pt x="209" y="29"/>
                      </a:lnTo>
                      <a:lnTo>
                        <a:pt x="235" y="50"/>
                      </a:lnTo>
                      <a:lnTo>
                        <a:pt x="258" y="74"/>
                      </a:lnTo>
                      <a:lnTo>
                        <a:pt x="278" y="101"/>
                      </a:lnTo>
                      <a:lnTo>
                        <a:pt x="296" y="128"/>
                      </a:lnTo>
                      <a:lnTo>
                        <a:pt x="310" y="154"/>
                      </a:lnTo>
                      <a:lnTo>
                        <a:pt x="321" y="175"/>
                      </a:lnTo>
                      <a:lnTo>
                        <a:pt x="324" y="181"/>
                      </a:lnTo>
                      <a:lnTo>
                        <a:pt x="329" y="186"/>
                      </a:lnTo>
                      <a:lnTo>
                        <a:pt x="334" y="191"/>
                      </a:lnTo>
                      <a:lnTo>
                        <a:pt x="339" y="194"/>
                      </a:lnTo>
                      <a:lnTo>
                        <a:pt x="344" y="198"/>
                      </a:lnTo>
                      <a:lnTo>
                        <a:pt x="349" y="200"/>
                      </a:lnTo>
                      <a:lnTo>
                        <a:pt x="355" y="202"/>
                      </a:lnTo>
                      <a:lnTo>
                        <a:pt x="360" y="202"/>
                      </a:lnTo>
                      <a:lnTo>
                        <a:pt x="361" y="191"/>
                      </a:lnTo>
                      <a:lnTo>
                        <a:pt x="353" y="189"/>
                      </a:lnTo>
                      <a:lnTo>
                        <a:pt x="344" y="185"/>
                      </a:lnTo>
                      <a:lnTo>
                        <a:pt x="337" y="178"/>
                      </a:lnTo>
                      <a:lnTo>
                        <a:pt x="331" y="170"/>
                      </a:lnTo>
                      <a:lnTo>
                        <a:pt x="320" y="148"/>
                      </a:lnTo>
                      <a:lnTo>
                        <a:pt x="305" y="122"/>
                      </a:lnTo>
                      <a:lnTo>
                        <a:pt x="287" y="94"/>
                      </a:lnTo>
                      <a:lnTo>
                        <a:pt x="264" y="66"/>
                      </a:lnTo>
                      <a:lnTo>
                        <a:pt x="240" y="40"/>
                      </a:lnTo>
                      <a:lnTo>
                        <a:pt x="213" y="19"/>
                      </a:lnTo>
                      <a:lnTo>
                        <a:pt x="185" y="5"/>
                      </a:lnTo>
                      <a:lnTo>
                        <a:pt x="153" y="0"/>
                      </a:lnTo>
                      <a:lnTo>
                        <a:pt x="119" y="2"/>
                      </a:lnTo>
                      <a:lnTo>
                        <a:pt x="88" y="8"/>
                      </a:lnTo>
                      <a:lnTo>
                        <a:pt x="62" y="19"/>
                      </a:lnTo>
                      <a:lnTo>
                        <a:pt x="40" y="35"/>
                      </a:lnTo>
                      <a:lnTo>
                        <a:pt x="23" y="54"/>
                      </a:lnTo>
                      <a:lnTo>
                        <a:pt x="10" y="77"/>
                      </a:lnTo>
                      <a:lnTo>
                        <a:pt x="2" y="104"/>
                      </a:lnTo>
                      <a:lnTo>
                        <a:pt x="0" y="134"/>
                      </a:lnTo>
                      <a:lnTo>
                        <a:pt x="2" y="171"/>
                      </a:lnTo>
                      <a:lnTo>
                        <a:pt x="10" y="208"/>
                      </a:lnTo>
                      <a:lnTo>
                        <a:pt x="22" y="245"/>
                      </a:lnTo>
                      <a:lnTo>
                        <a:pt x="38" y="280"/>
                      </a:lnTo>
                      <a:lnTo>
                        <a:pt x="57" y="316"/>
                      </a:lnTo>
                      <a:lnTo>
                        <a:pt x="80" y="350"/>
                      </a:lnTo>
                      <a:lnTo>
                        <a:pt x="104" y="382"/>
                      </a:lnTo>
                      <a:lnTo>
                        <a:pt x="130" y="414"/>
                      </a:lnTo>
                      <a:lnTo>
                        <a:pt x="157" y="443"/>
                      </a:lnTo>
                      <a:lnTo>
                        <a:pt x="185" y="470"/>
                      </a:lnTo>
                      <a:lnTo>
                        <a:pt x="212" y="496"/>
                      </a:lnTo>
                      <a:lnTo>
                        <a:pt x="239" y="518"/>
                      </a:lnTo>
                      <a:lnTo>
                        <a:pt x="264" y="537"/>
                      </a:lnTo>
                      <a:lnTo>
                        <a:pt x="288" y="554"/>
                      </a:lnTo>
                      <a:lnTo>
                        <a:pt x="310" y="568"/>
                      </a:lnTo>
                      <a:lnTo>
                        <a:pt x="328" y="578"/>
                      </a:lnTo>
                      <a:lnTo>
                        <a:pt x="336" y="580"/>
                      </a:lnTo>
                      <a:lnTo>
                        <a:pt x="343" y="583"/>
                      </a:lnTo>
                      <a:lnTo>
                        <a:pt x="353" y="584"/>
                      </a:lnTo>
                      <a:lnTo>
                        <a:pt x="361" y="585"/>
                      </a:lnTo>
                      <a:lnTo>
                        <a:pt x="361" y="574"/>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1" name="Freeform 71"/>
                <p:cNvSpPr>
                  <a:spLocks/>
                </p:cNvSpPr>
                <p:nvPr/>
              </p:nvSpPr>
              <p:spPr bwMode="auto">
                <a:xfrm>
                  <a:off x="2742" y="1552"/>
                  <a:ext cx="426" cy="704"/>
                </a:xfrm>
                <a:custGeom>
                  <a:avLst/>
                  <a:gdLst>
                    <a:gd name="T0" fmla="*/ 1 w 426"/>
                    <a:gd name="T1" fmla="*/ 183 h 704"/>
                    <a:gd name="T2" fmla="*/ 7 w 426"/>
                    <a:gd name="T3" fmla="*/ 167 h 704"/>
                    <a:gd name="T4" fmla="*/ 19 w 426"/>
                    <a:gd name="T5" fmla="*/ 141 h 704"/>
                    <a:gd name="T6" fmla="*/ 38 w 426"/>
                    <a:gd name="T7" fmla="*/ 109 h 704"/>
                    <a:gd name="T8" fmla="*/ 63 w 426"/>
                    <a:gd name="T9" fmla="*/ 75 h 704"/>
                    <a:gd name="T10" fmla="*/ 95 w 426"/>
                    <a:gd name="T11" fmla="*/ 43 h 704"/>
                    <a:gd name="T12" fmla="*/ 136 w 426"/>
                    <a:gd name="T13" fmla="*/ 17 h 704"/>
                    <a:gd name="T14" fmla="*/ 182 w 426"/>
                    <a:gd name="T15" fmla="*/ 3 h 704"/>
                    <a:gd name="T16" fmla="*/ 239 w 426"/>
                    <a:gd name="T17" fmla="*/ 1 h 704"/>
                    <a:gd name="T18" fmla="*/ 289 w 426"/>
                    <a:gd name="T19" fmla="*/ 10 h 704"/>
                    <a:gd name="T20" fmla="*/ 330 w 426"/>
                    <a:gd name="T21" fmla="*/ 27 h 704"/>
                    <a:gd name="T22" fmla="*/ 364 w 426"/>
                    <a:gd name="T23" fmla="*/ 49 h 704"/>
                    <a:gd name="T24" fmla="*/ 389 w 426"/>
                    <a:gd name="T25" fmla="*/ 77 h 704"/>
                    <a:gd name="T26" fmla="*/ 408 w 426"/>
                    <a:gd name="T27" fmla="*/ 108 h 704"/>
                    <a:gd name="T28" fmla="*/ 420 w 426"/>
                    <a:gd name="T29" fmla="*/ 141 h 704"/>
                    <a:gd name="T30" fmla="*/ 425 w 426"/>
                    <a:gd name="T31" fmla="*/ 174 h 704"/>
                    <a:gd name="T32" fmla="*/ 424 w 426"/>
                    <a:gd name="T33" fmla="*/ 235 h 704"/>
                    <a:gd name="T34" fmla="*/ 402 w 426"/>
                    <a:gd name="T35" fmla="*/ 322 h 704"/>
                    <a:gd name="T36" fmla="*/ 362 w 426"/>
                    <a:gd name="T37" fmla="*/ 402 h 704"/>
                    <a:gd name="T38" fmla="*/ 311 w 426"/>
                    <a:gd name="T39" fmla="*/ 477 h 704"/>
                    <a:gd name="T40" fmla="*/ 251 w 426"/>
                    <a:gd name="T41" fmla="*/ 543 h 704"/>
                    <a:gd name="T42" fmla="*/ 187 w 426"/>
                    <a:gd name="T43" fmla="*/ 600 h 704"/>
                    <a:gd name="T44" fmla="*/ 125 w 426"/>
                    <a:gd name="T45" fmla="*/ 647 h 704"/>
                    <a:gd name="T46" fmla="*/ 67 w 426"/>
                    <a:gd name="T47" fmla="*/ 682 h 704"/>
                    <a:gd name="T48" fmla="*/ 38 w 426"/>
                    <a:gd name="T49" fmla="*/ 697 h 704"/>
                    <a:gd name="T50" fmla="*/ 28 w 426"/>
                    <a:gd name="T51" fmla="*/ 701 h 704"/>
                    <a:gd name="T52" fmla="*/ 18 w 426"/>
                    <a:gd name="T53" fmla="*/ 703 h 704"/>
                    <a:gd name="T54" fmla="*/ 7 w 426"/>
                    <a:gd name="T55" fmla="*/ 704 h 704"/>
                    <a:gd name="T56" fmla="*/ 2 w 426"/>
                    <a:gd name="T57" fmla="*/ 693 h 704"/>
                    <a:gd name="T58" fmla="*/ 21 w 426"/>
                    <a:gd name="T59" fmla="*/ 691 h 704"/>
                    <a:gd name="T60" fmla="*/ 38 w 426"/>
                    <a:gd name="T61" fmla="*/ 686 h 704"/>
                    <a:gd name="T62" fmla="*/ 89 w 426"/>
                    <a:gd name="T63" fmla="*/ 657 h 704"/>
                    <a:gd name="T64" fmla="*/ 148 w 426"/>
                    <a:gd name="T65" fmla="*/ 616 h 704"/>
                    <a:gd name="T66" fmla="*/ 210 w 426"/>
                    <a:gd name="T67" fmla="*/ 565 h 704"/>
                    <a:gd name="T68" fmla="*/ 273 w 426"/>
                    <a:gd name="T69" fmla="*/ 505 h 704"/>
                    <a:gd name="T70" fmla="*/ 328 w 426"/>
                    <a:gd name="T71" fmla="*/ 435 h 704"/>
                    <a:gd name="T72" fmla="*/ 373 w 426"/>
                    <a:gd name="T73" fmla="*/ 359 h 704"/>
                    <a:gd name="T74" fmla="*/ 404 w 426"/>
                    <a:gd name="T75" fmla="*/ 277 h 704"/>
                    <a:gd name="T76" fmla="*/ 415 w 426"/>
                    <a:gd name="T77" fmla="*/ 191 h 704"/>
                    <a:gd name="T78" fmla="*/ 411 w 426"/>
                    <a:gd name="T79" fmla="*/ 156 h 704"/>
                    <a:gd name="T80" fmla="*/ 403 w 426"/>
                    <a:gd name="T81" fmla="*/ 123 h 704"/>
                    <a:gd name="T82" fmla="*/ 387 w 426"/>
                    <a:gd name="T83" fmla="*/ 92 h 704"/>
                    <a:gd name="T84" fmla="*/ 366 w 426"/>
                    <a:gd name="T85" fmla="*/ 66 h 704"/>
                    <a:gd name="T86" fmla="*/ 335 w 426"/>
                    <a:gd name="T87" fmla="*/ 42 h 704"/>
                    <a:gd name="T88" fmla="*/ 299 w 426"/>
                    <a:gd name="T89" fmla="*/ 25 h 704"/>
                    <a:gd name="T90" fmla="*/ 257 w 426"/>
                    <a:gd name="T91" fmla="*/ 15 h 704"/>
                    <a:gd name="T92" fmla="*/ 209 w 426"/>
                    <a:gd name="T93" fmla="*/ 11 h 704"/>
                    <a:gd name="T94" fmla="*/ 160 w 426"/>
                    <a:gd name="T95" fmla="*/ 20 h 704"/>
                    <a:gd name="T96" fmla="*/ 119 w 426"/>
                    <a:gd name="T97" fmla="*/ 41 h 704"/>
                    <a:gd name="T98" fmla="*/ 83 w 426"/>
                    <a:gd name="T99" fmla="*/ 71 h 704"/>
                    <a:gd name="T100" fmla="*/ 54 w 426"/>
                    <a:gd name="T101" fmla="*/ 107 h 704"/>
                    <a:gd name="T102" fmla="*/ 30 w 426"/>
                    <a:gd name="T103" fmla="*/ 141 h 704"/>
                    <a:gd name="T104" fmla="*/ 14 w 426"/>
                    <a:gd name="T105" fmla="*/ 173 h 704"/>
                    <a:gd name="T106" fmla="*/ 5 w 426"/>
                    <a:gd name="T107" fmla="*/ 195 h 704"/>
                    <a:gd name="T108" fmla="*/ 1 w 426"/>
                    <a:gd name="T109" fmla="*/ 203 h 7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6"/>
                    <a:gd name="T166" fmla="*/ 0 h 704"/>
                    <a:gd name="T167" fmla="*/ 426 w 426"/>
                    <a:gd name="T168" fmla="*/ 704 h 7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6" h="704">
                      <a:moveTo>
                        <a:pt x="0" y="185"/>
                      </a:moveTo>
                      <a:lnTo>
                        <a:pt x="1" y="183"/>
                      </a:lnTo>
                      <a:lnTo>
                        <a:pt x="3" y="177"/>
                      </a:lnTo>
                      <a:lnTo>
                        <a:pt x="7" y="167"/>
                      </a:lnTo>
                      <a:lnTo>
                        <a:pt x="12" y="156"/>
                      </a:lnTo>
                      <a:lnTo>
                        <a:pt x="19" y="141"/>
                      </a:lnTo>
                      <a:lnTo>
                        <a:pt x="28" y="125"/>
                      </a:lnTo>
                      <a:lnTo>
                        <a:pt x="38" y="109"/>
                      </a:lnTo>
                      <a:lnTo>
                        <a:pt x="50" y="92"/>
                      </a:lnTo>
                      <a:lnTo>
                        <a:pt x="63" y="75"/>
                      </a:lnTo>
                      <a:lnTo>
                        <a:pt x="78" y="58"/>
                      </a:lnTo>
                      <a:lnTo>
                        <a:pt x="95" y="43"/>
                      </a:lnTo>
                      <a:lnTo>
                        <a:pt x="115" y="28"/>
                      </a:lnTo>
                      <a:lnTo>
                        <a:pt x="136" y="17"/>
                      </a:lnTo>
                      <a:lnTo>
                        <a:pt x="158" y="8"/>
                      </a:lnTo>
                      <a:lnTo>
                        <a:pt x="182" y="3"/>
                      </a:lnTo>
                      <a:lnTo>
                        <a:pt x="209" y="0"/>
                      </a:lnTo>
                      <a:lnTo>
                        <a:pt x="239" y="1"/>
                      </a:lnTo>
                      <a:lnTo>
                        <a:pt x="264" y="5"/>
                      </a:lnTo>
                      <a:lnTo>
                        <a:pt x="289" y="10"/>
                      </a:lnTo>
                      <a:lnTo>
                        <a:pt x="311" y="17"/>
                      </a:lnTo>
                      <a:lnTo>
                        <a:pt x="330" y="27"/>
                      </a:lnTo>
                      <a:lnTo>
                        <a:pt x="349" y="37"/>
                      </a:lnTo>
                      <a:lnTo>
                        <a:pt x="364" y="49"/>
                      </a:lnTo>
                      <a:lnTo>
                        <a:pt x="378" y="63"/>
                      </a:lnTo>
                      <a:lnTo>
                        <a:pt x="389" y="77"/>
                      </a:lnTo>
                      <a:lnTo>
                        <a:pt x="400" y="92"/>
                      </a:lnTo>
                      <a:lnTo>
                        <a:pt x="408" y="108"/>
                      </a:lnTo>
                      <a:lnTo>
                        <a:pt x="415" y="124"/>
                      </a:lnTo>
                      <a:lnTo>
                        <a:pt x="420" y="141"/>
                      </a:lnTo>
                      <a:lnTo>
                        <a:pt x="424" y="158"/>
                      </a:lnTo>
                      <a:lnTo>
                        <a:pt x="425" y="174"/>
                      </a:lnTo>
                      <a:lnTo>
                        <a:pt x="426" y="191"/>
                      </a:lnTo>
                      <a:lnTo>
                        <a:pt x="424" y="235"/>
                      </a:lnTo>
                      <a:lnTo>
                        <a:pt x="415" y="279"/>
                      </a:lnTo>
                      <a:lnTo>
                        <a:pt x="402" y="322"/>
                      </a:lnTo>
                      <a:lnTo>
                        <a:pt x="383" y="363"/>
                      </a:lnTo>
                      <a:lnTo>
                        <a:pt x="362" y="402"/>
                      </a:lnTo>
                      <a:lnTo>
                        <a:pt x="338" y="440"/>
                      </a:lnTo>
                      <a:lnTo>
                        <a:pt x="311" y="477"/>
                      </a:lnTo>
                      <a:lnTo>
                        <a:pt x="281" y="511"/>
                      </a:lnTo>
                      <a:lnTo>
                        <a:pt x="251" y="543"/>
                      </a:lnTo>
                      <a:lnTo>
                        <a:pt x="219" y="572"/>
                      </a:lnTo>
                      <a:lnTo>
                        <a:pt x="187" y="600"/>
                      </a:lnTo>
                      <a:lnTo>
                        <a:pt x="155" y="625"/>
                      </a:lnTo>
                      <a:lnTo>
                        <a:pt x="125" y="647"/>
                      </a:lnTo>
                      <a:lnTo>
                        <a:pt x="95" y="666"/>
                      </a:lnTo>
                      <a:lnTo>
                        <a:pt x="67" y="682"/>
                      </a:lnTo>
                      <a:lnTo>
                        <a:pt x="43" y="696"/>
                      </a:lnTo>
                      <a:lnTo>
                        <a:pt x="38" y="697"/>
                      </a:lnTo>
                      <a:lnTo>
                        <a:pt x="33" y="699"/>
                      </a:lnTo>
                      <a:lnTo>
                        <a:pt x="28" y="701"/>
                      </a:lnTo>
                      <a:lnTo>
                        <a:pt x="23" y="702"/>
                      </a:lnTo>
                      <a:lnTo>
                        <a:pt x="18" y="703"/>
                      </a:lnTo>
                      <a:lnTo>
                        <a:pt x="12" y="703"/>
                      </a:lnTo>
                      <a:lnTo>
                        <a:pt x="7" y="704"/>
                      </a:lnTo>
                      <a:lnTo>
                        <a:pt x="2" y="704"/>
                      </a:lnTo>
                      <a:lnTo>
                        <a:pt x="2" y="693"/>
                      </a:lnTo>
                      <a:lnTo>
                        <a:pt x="12" y="693"/>
                      </a:lnTo>
                      <a:lnTo>
                        <a:pt x="21" y="691"/>
                      </a:lnTo>
                      <a:lnTo>
                        <a:pt x="30" y="690"/>
                      </a:lnTo>
                      <a:lnTo>
                        <a:pt x="38" y="686"/>
                      </a:lnTo>
                      <a:lnTo>
                        <a:pt x="62" y="672"/>
                      </a:lnTo>
                      <a:lnTo>
                        <a:pt x="89" y="657"/>
                      </a:lnTo>
                      <a:lnTo>
                        <a:pt x="119" y="638"/>
                      </a:lnTo>
                      <a:lnTo>
                        <a:pt x="148" y="616"/>
                      </a:lnTo>
                      <a:lnTo>
                        <a:pt x="180" y="592"/>
                      </a:lnTo>
                      <a:lnTo>
                        <a:pt x="210" y="565"/>
                      </a:lnTo>
                      <a:lnTo>
                        <a:pt x="242" y="535"/>
                      </a:lnTo>
                      <a:lnTo>
                        <a:pt x="273" y="505"/>
                      </a:lnTo>
                      <a:lnTo>
                        <a:pt x="301" y="470"/>
                      </a:lnTo>
                      <a:lnTo>
                        <a:pt x="328" y="435"/>
                      </a:lnTo>
                      <a:lnTo>
                        <a:pt x="353" y="398"/>
                      </a:lnTo>
                      <a:lnTo>
                        <a:pt x="373" y="359"/>
                      </a:lnTo>
                      <a:lnTo>
                        <a:pt x="390" y="319"/>
                      </a:lnTo>
                      <a:lnTo>
                        <a:pt x="404" y="277"/>
                      </a:lnTo>
                      <a:lnTo>
                        <a:pt x="413" y="235"/>
                      </a:lnTo>
                      <a:lnTo>
                        <a:pt x="415" y="191"/>
                      </a:lnTo>
                      <a:lnTo>
                        <a:pt x="414" y="173"/>
                      </a:lnTo>
                      <a:lnTo>
                        <a:pt x="411" y="156"/>
                      </a:lnTo>
                      <a:lnTo>
                        <a:pt x="408" y="139"/>
                      </a:lnTo>
                      <a:lnTo>
                        <a:pt x="403" y="123"/>
                      </a:lnTo>
                      <a:lnTo>
                        <a:pt x="395" y="107"/>
                      </a:lnTo>
                      <a:lnTo>
                        <a:pt x="387" y="92"/>
                      </a:lnTo>
                      <a:lnTo>
                        <a:pt x="377" y="79"/>
                      </a:lnTo>
                      <a:lnTo>
                        <a:pt x="366" y="66"/>
                      </a:lnTo>
                      <a:lnTo>
                        <a:pt x="351" y="53"/>
                      </a:lnTo>
                      <a:lnTo>
                        <a:pt x="335" y="42"/>
                      </a:lnTo>
                      <a:lnTo>
                        <a:pt x="318" y="33"/>
                      </a:lnTo>
                      <a:lnTo>
                        <a:pt x="299" y="25"/>
                      </a:lnTo>
                      <a:lnTo>
                        <a:pt x="279" y="19"/>
                      </a:lnTo>
                      <a:lnTo>
                        <a:pt x="257" y="15"/>
                      </a:lnTo>
                      <a:lnTo>
                        <a:pt x="234" y="12"/>
                      </a:lnTo>
                      <a:lnTo>
                        <a:pt x="209" y="11"/>
                      </a:lnTo>
                      <a:lnTo>
                        <a:pt x="183" y="14"/>
                      </a:lnTo>
                      <a:lnTo>
                        <a:pt x="160" y="20"/>
                      </a:lnTo>
                      <a:lnTo>
                        <a:pt x="138" y="28"/>
                      </a:lnTo>
                      <a:lnTo>
                        <a:pt x="119" y="41"/>
                      </a:lnTo>
                      <a:lnTo>
                        <a:pt x="99" y="55"/>
                      </a:lnTo>
                      <a:lnTo>
                        <a:pt x="83" y="71"/>
                      </a:lnTo>
                      <a:lnTo>
                        <a:pt x="67" y="88"/>
                      </a:lnTo>
                      <a:lnTo>
                        <a:pt x="54" y="107"/>
                      </a:lnTo>
                      <a:lnTo>
                        <a:pt x="41" y="124"/>
                      </a:lnTo>
                      <a:lnTo>
                        <a:pt x="30" y="141"/>
                      </a:lnTo>
                      <a:lnTo>
                        <a:pt x="22" y="158"/>
                      </a:lnTo>
                      <a:lnTo>
                        <a:pt x="14" y="173"/>
                      </a:lnTo>
                      <a:lnTo>
                        <a:pt x="8" y="185"/>
                      </a:lnTo>
                      <a:lnTo>
                        <a:pt x="5" y="195"/>
                      </a:lnTo>
                      <a:lnTo>
                        <a:pt x="2" y="201"/>
                      </a:lnTo>
                      <a:lnTo>
                        <a:pt x="1" y="203"/>
                      </a:lnTo>
                      <a:lnTo>
                        <a:pt x="0" y="185"/>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2" name="Freeform 72"/>
                <p:cNvSpPr>
                  <a:spLocks/>
                </p:cNvSpPr>
                <p:nvPr/>
              </p:nvSpPr>
              <p:spPr bwMode="auto">
                <a:xfrm>
                  <a:off x="2744" y="1615"/>
                  <a:ext cx="362" cy="585"/>
                </a:xfrm>
                <a:custGeom>
                  <a:avLst/>
                  <a:gdLst>
                    <a:gd name="T0" fmla="*/ 8 w 362"/>
                    <a:gd name="T1" fmla="*/ 574 h 585"/>
                    <a:gd name="T2" fmla="*/ 21 w 362"/>
                    <a:gd name="T3" fmla="*/ 570 h 585"/>
                    <a:gd name="T4" fmla="*/ 46 w 362"/>
                    <a:gd name="T5" fmla="*/ 558 h 585"/>
                    <a:gd name="T6" fmla="*/ 90 w 362"/>
                    <a:gd name="T7" fmla="*/ 527 h 585"/>
                    <a:gd name="T8" fmla="*/ 142 w 362"/>
                    <a:gd name="T9" fmla="*/ 487 h 585"/>
                    <a:gd name="T10" fmla="*/ 196 w 362"/>
                    <a:gd name="T11" fmla="*/ 436 h 585"/>
                    <a:gd name="T12" fmla="*/ 248 w 362"/>
                    <a:gd name="T13" fmla="*/ 377 h 585"/>
                    <a:gd name="T14" fmla="*/ 293 w 362"/>
                    <a:gd name="T15" fmla="*/ 311 h 585"/>
                    <a:gd name="T16" fmla="*/ 328 w 362"/>
                    <a:gd name="T17" fmla="*/ 242 h 585"/>
                    <a:gd name="T18" fmla="*/ 348 w 362"/>
                    <a:gd name="T19" fmla="*/ 170 h 585"/>
                    <a:gd name="T20" fmla="*/ 348 w 362"/>
                    <a:gd name="T21" fmla="*/ 109 h 585"/>
                    <a:gd name="T22" fmla="*/ 332 w 362"/>
                    <a:gd name="T23" fmla="*/ 65 h 585"/>
                    <a:gd name="T24" fmla="*/ 309 w 362"/>
                    <a:gd name="T25" fmla="*/ 39 h 585"/>
                    <a:gd name="T26" fmla="*/ 286 w 362"/>
                    <a:gd name="T27" fmla="*/ 25 h 585"/>
                    <a:gd name="T28" fmla="*/ 257 w 362"/>
                    <a:gd name="T29" fmla="*/ 16 h 585"/>
                    <a:gd name="T30" fmla="*/ 226 w 362"/>
                    <a:gd name="T31" fmla="*/ 11 h 585"/>
                    <a:gd name="T32" fmla="*/ 179 w 362"/>
                    <a:gd name="T33" fmla="*/ 16 h 585"/>
                    <a:gd name="T34" fmla="*/ 126 w 362"/>
                    <a:gd name="T35" fmla="*/ 50 h 585"/>
                    <a:gd name="T36" fmla="*/ 82 w 362"/>
                    <a:gd name="T37" fmla="*/ 101 h 585"/>
                    <a:gd name="T38" fmla="*/ 50 w 362"/>
                    <a:gd name="T39" fmla="*/ 154 h 585"/>
                    <a:gd name="T40" fmla="*/ 36 w 362"/>
                    <a:gd name="T41" fmla="*/ 181 h 585"/>
                    <a:gd name="T42" fmla="*/ 27 w 362"/>
                    <a:gd name="T43" fmla="*/ 191 h 585"/>
                    <a:gd name="T44" fmla="*/ 16 w 362"/>
                    <a:gd name="T45" fmla="*/ 198 h 585"/>
                    <a:gd name="T46" fmla="*/ 5 w 362"/>
                    <a:gd name="T47" fmla="*/ 202 h 585"/>
                    <a:gd name="T48" fmla="*/ 0 w 362"/>
                    <a:gd name="T49" fmla="*/ 191 h 585"/>
                    <a:gd name="T50" fmla="*/ 16 w 362"/>
                    <a:gd name="T51" fmla="*/ 185 h 585"/>
                    <a:gd name="T52" fmla="*/ 30 w 362"/>
                    <a:gd name="T53" fmla="*/ 170 h 585"/>
                    <a:gd name="T54" fmla="*/ 55 w 362"/>
                    <a:gd name="T55" fmla="*/ 122 h 585"/>
                    <a:gd name="T56" fmla="*/ 96 w 362"/>
                    <a:gd name="T57" fmla="*/ 66 h 585"/>
                    <a:gd name="T58" fmla="*/ 147 w 362"/>
                    <a:gd name="T59" fmla="*/ 19 h 585"/>
                    <a:gd name="T60" fmla="*/ 207 w 362"/>
                    <a:gd name="T61" fmla="*/ 0 h 585"/>
                    <a:gd name="T62" fmla="*/ 272 w 362"/>
                    <a:gd name="T63" fmla="*/ 8 h 585"/>
                    <a:gd name="T64" fmla="*/ 321 w 362"/>
                    <a:gd name="T65" fmla="*/ 35 h 585"/>
                    <a:gd name="T66" fmla="*/ 352 w 362"/>
                    <a:gd name="T67" fmla="*/ 77 h 585"/>
                    <a:gd name="T68" fmla="*/ 362 w 362"/>
                    <a:gd name="T69" fmla="*/ 134 h 585"/>
                    <a:gd name="T70" fmla="*/ 351 w 362"/>
                    <a:gd name="T71" fmla="*/ 208 h 585"/>
                    <a:gd name="T72" fmla="*/ 322 w 362"/>
                    <a:gd name="T73" fmla="*/ 280 h 585"/>
                    <a:gd name="T74" fmla="*/ 281 w 362"/>
                    <a:gd name="T75" fmla="*/ 350 h 585"/>
                    <a:gd name="T76" fmla="*/ 230 w 362"/>
                    <a:gd name="T77" fmla="*/ 414 h 585"/>
                    <a:gd name="T78" fmla="*/ 177 w 362"/>
                    <a:gd name="T79" fmla="*/ 470 h 585"/>
                    <a:gd name="T80" fmla="*/ 121 w 362"/>
                    <a:gd name="T81" fmla="*/ 518 h 585"/>
                    <a:gd name="T82" fmla="*/ 72 w 362"/>
                    <a:gd name="T83" fmla="*/ 554 h 585"/>
                    <a:gd name="T84" fmla="*/ 32 w 362"/>
                    <a:gd name="T85" fmla="*/ 578 h 585"/>
                    <a:gd name="T86" fmla="*/ 17 w 362"/>
                    <a:gd name="T87" fmla="*/ 583 h 585"/>
                    <a:gd name="T88" fmla="*/ 0 w 362"/>
                    <a:gd name="T89" fmla="*/ 585 h 5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2"/>
                    <a:gd name="T136" fmla="*/ 0 h 585"/>
                    <a:gd name="T137" fmla="*/ 362 w 362"/>
                    <a:gd name="T138" fmla="*/ 585 h 5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2" h="585">
                      <a:moveTo>
                        <a:pt x="0" y="574"/>
                      </a:moveTo>
                      <a:lnTo>
                        <a:pt x="8" y="574"/>
                      </a:lnTo>
                      <a:lnTo>
                        <a:pt x="15" y="573"/>
                      </a:lnTo>
                      <a:lnTo>
                        <a:pt x="21" y="570"/>
                      </a:lnTo>
                      <a:lnTo>
                        <a:pt x="27" y="568"/>
                      </a:lnTo>
                      <a:lnTo>
                        <a:pt x="46" y="558"/>
                      </a:lnTo>
                      <a:lnTo>
                        <a:pt x="66" y="545"/>
                      </a:lnTo>
                      <a:lnTo>
                        <a:pt x="90" y="527"/>
                      </a:lnTo>
                      <a:lnTo>
                        <a:pt x="115" y="509"/>
                      </a:lnTo>
                      <a:lnTo>
                        <a:pt x="142" y="487"/>
                      </a:lnTo>
                      <a:lnTo>
                        <a:pt x="169" y="463"/>
                      </a:lnTo>
                      <a:lnTo>
                        <a:pt x="196" y="436"/>
                      </a:lnTo>
                      <a:lnTo>
                        <a:pt x="222" y="406"/>
                      </a:lnTo>
                      <a:lnTo>
                        <a:pt x="248" y="377"/>
                      </a:lnTo>
                      <a:lnTo>
                        <a:pt x="272" y="345"/>
                      </a:lnTo>
                      <a:lnTo>
                        <a:pt x="293" y="311"/>
                      </a:lnTo>
                      <a:lnTo>
                        <a:pt x="313" y="276"/>
                      </a:lnTo>
                      <a:lnTo>
                        <a:pt x="328" y="242"/>
                      </a:lnTo>
                      <a:lnTo>
                        <a:pt x="341" y="207"/>
                      </a:lnTo>
                      <a:lnTo>
                        <a:pt x="348" y="170"/>
                      </a:lnTo>
                      <a:lnTo>
                        <a:pt x="351" y="134"/>
                      </a:lnTo>
                      <a:lnTo>
                        <a:pt x="348" y="109"/>
                      </a:lnTo>
                      <a:lnTo>
                        <a:pt x="342" y="85"/>
                      </a:lnTo>
                      <a:lnTo>
                        <a:pt x="332" y="65"/>
                      </a:lnTo>
                      <a:lnTo>
                        <a:pt x="319" y="47"/>
                      </a:lnTo>
                      <a:lnTo>
                        <a:pt x="309" y="39"/>
                      </a:lnTo>
                      <a:lnTo>
                        <a:pt x="298" y="32"/>
                      </a:lnTo>
                      <a:lnTo>
                        <a:pt x="286" y="25"/>
                      </a:lnTo>
                      <a:lnTo>
                        <a:pt x="272" y="19"/>
                      </a:lnTo>
                      <a:lnTo>
                        <a:pt x="257" y="16"/>
                      </a:lnTo>
                      <a:lnTo>
                        <a:pt x="242" y="13"/>
                      </a:lnTo>
                      <a:lnTo>
                        <a:pt x="226" y="11"/>
                      </a:lnTo>
                      <a:lnTo>
                        <a:pt x="207" y="11"/>
                      </a:lnTo>
                      <a:lnTo>
                        <a:pt x="179" y="16"/>
                      </a:lnTo>
                      <a:lnTo>
                        <a:pt x="151" y="29"/>
                      </a:lnTo>
                      <a:lnTo>
                        <a:pt x="126" y="50"/>
                      </a:lnTo>
                      <a:lnTo>
                        <a:pt x="103" y="74"/>
                      </a:lnTo>
                      <a:lnTo>
                        <a:pt x="82" y="101"/>
                      </a:lnTo>
                      <a:lnTo>
                        <a:pt x="65" y="128"/>
                      </a:lnTo>
                      <a:lnTo>
                        <a:pt x="50" y="154"/>
                      </a:lnTo>
                      <a:lnTo>
                        <a:pt x="39" y="175"/>
                      </a:lnTo>
                      <a:lnTo>
                        <a:pt x="36" y="181"/>
                      </a:lnTo>
                      <a:lnTo>
                        <a:pt x="31" y="186"/>
                      </a:lnTo>
                      <a:lnTo>
                        <a:pt x="27" y="191"/>
                      </a:lnTo>
                      <a:lnTo>
                        <a:pt x="22" y="194"/>
                      </a:lnTo>
                      <a:lnTo>
                        <a:pt x="16" y="198"/>
                      </a:lnTo>
                      <a:lnTo>
                        <a:pt x="11" y="200"/>
                      </a:lnTo>
                      <a:lnTo>
                        <a:pt x="5" y="202"/>
                      </a:lnTo>
                      <a:lnTo>
                        <a:pt x="0" y="202"/>
                      </a:lnTo>
                      <a:lnTo>
                        <a:pt x="0" y="191"/>
                      </a:lnTo>
                      <a:lnTo>
                        <a:pt x="9" y="189"/>
                      </a:lnTo>
                      <a:lnTo>
                        <a:pt x="16" y="185"/>
                      </a:lnTo>
                      <a:lnTo>
                        <a:pt x="23" y="178"/>
                      </a:lnTo>
                      <a:lnTo>
                        <a:pt x="30" y="170"/>
                      </a:lnTo>
                      <a:lnTo>
                        <a:pt x="41" y="148"/>
                      </a:lnTo>
                      <a:lnTo>
                        <a:pt x="55" y="122"/>
                      </a:lnTo>
                      <a:lnTo>
                        <a:pt x="74" y="94"/>
                      </a:lnTo>
                      <a:lnTo>
                        <a:pt x="96" y="66"/>
                      </a:lnTo>
                      <a:lnTo>
                        <a:pt x="120" y="40"/>
                      </a:lnTo>
                      <a:lnTo>
                        <a:pt x="147" y="19"/>
                      </a:lnTo>
                      <a:lnTo>
                        <a:pt x="177" y="5"/>
                      </a:lnTo>
                      <a:lnTo>
                        <a:pt x="207" y="0"/>
                      </a:lnTo>
                      <a:lnTo>
                        <a:pt x="242" y="2"/>
                      </a:lnTo>
                      <a:lnTo>
                        <a:pt x="272" y="8"/>
                      </a:lnTo>
                      <a:lnTo>
                        <a:pt x="299" y="19"/>
                      </a:lnTo>
                      <a:lnTo>
                        <a:pt x="321" y="35"/>
                      </a:lnTo>
                      <a:lnTo>
                        <a:pt x="338" y="54"/>
                      </a:lnTo>
                      <a:lnTo>
                        <a:pt x="352" y="77"/>
                      </a:lnTo>
                      <a:lnTo>
                        <a:pt x="359" y="104"/>
                      </a:lnTo>
                      <a:lnTo>
                        <a:pt x="362" y="134"/>
                      </a:lnTo>
                      <a:lnTo>
                        <a:pt x="359" y="171"/>
                      </a:lnTo>
                      <a:lnTo>
                        <a:pt x="351" y="208"/>
                      </a:lnTo>
                      <a:lnTo>
                        <a:pt x="339" y="245"/>
                      </a:lnTo>
                      <a:lnTo>
                        <a:pt x="322" y="280"/>
                      </a:lnTo>
                      <a:lnTo>
                        <a:pt x="304" y="316"/>
                      </a:lnTo>
                      <a:lnTo>
                        <a:pt x="281" y="350"/>
                      </a:lnTo>
                      <a:lnTo>
                        <a:pt x="256" y="382"/>
                      </a:lnTo>
                      <a:lnTo>
                        <a:pt x="230" y="414"/>
                      </a:lnTo>
                      <a:lnTo>
                        <a:pt x="204" y="443"/>
                      </a:lnTo>
                      <a:lnTo>
                        <a:pt x="177" y="470"/>
                      </a:lnTo>
                      <a:lnTo>
                        <a:pt x="148" y="496"/>
                      </a:lnTo>
                      <a:lnTo>
                        <a:pt x="121" y="518"/>
                      </a:lnTo>
                      <a:lnTo>
                        <a:pt x="96" y="537"/>
                      </a:lnTo>
                      <a:lnTo>
                        <a:pt x="72" y="554"/>
                      </a:lnTo>
                      <a:lnTo>
                        <a:pt x="50" y="568"/>
                      </a:lnTo>
                      <a:lnTo>
                        <a:pt x="32" y="578"/>
                      </a:lnTo>
                      <a:lnTo>
                        <a:pt x="25" y="580"/>
                      </a:lnTo>
                      <a:lnTo>
                        <a:pt x="17" y="583"/>
                      </a:lnTo>
                      <a:lnTo>
                        <a:pt x="9" y="584"/>
                      </a:lnTo>
                      <a:lnTo>
                        <a:pt x="0" y="585"/>
                      </a:lnTo>
                      <a:lnTo>
                        <a:pt x="0" y="574"/>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83" name="Freeform 73"/>
                <p:cNvSpPr>
                  <a:spLocks/>
                </p:cNvSpPr>
                <p:nvPr/>
              </p:nvSpPr>
              <p:spPr bwMode="auto">
                <a:xfrm>
                  <a:off x="2369" y="1577"/>
                  <a:ext cx="64" cy="35"/>
                </a:xfrm>
                <a:custGeom>
                  <a:avLst/>
                  <a:gdLst>
                    <a:gd name="T0" fmla="*/ 0 w 64"/>
                    <a:gd name="T1" fmla="*/ 12 h 35"/>
                    <a:gd name="T2" fmla="*/ 9 w 64"/>
                    <a:gd name="T3" fmla="*/ 12 h 35"/>
                    <a:gd name="T4" fmla="*/ 16 w 64"/>
                    <a:gd name="T5" fmla="*/ 13 h 35"/>
                    <a:gd name="T6" fmla="*/ 25 w 64"/>
                    <a:gd name="T7" fmla="*/ 14 h 35"/>
                    <a:gd name="T8" fmla="*/ 34 w 64"/>
                    <a:gd name="T9" fmla="*/ 17 h 35"/>
                    <a:gd name="T10" fmla="*/ 41 w 64"/>
                    <a:gd name="T11" fmla="*/ 21 h 35"/>
                    <a:gd name="T12" fmla="*/ 48 w 64"/>
                    <a:gd name="T13" fmla="*/ 24 h 35"/>
                    <a:gd name="T14" fmla="*/ 56 w 64"/>
                    <a:gd name="T15" fmla="*/ 29 h 35"/>
                    <a:gd name="T16" fmla="*/ 62 w 64"/>
                    <a:gd name="T17" fmla="*/ 35 h 35"/>
                    <a:gd name="T18" fmla="*/ 64 w 64"/>
                    <a:gd name="T19" fmla="*/ 18 h 35"/>
                    <a:gd name="T20" fmla="*/ 63 w 64"/>
                    <a:gd name="T21" fmla="*/ 17 h 35"/>
                    <a:gd name="T22" fmla="*/ 58 w 64"/>
                    <a:gd name="T23" fmla="*/ 16 h 35"/>
                    <a:gd name="T24" fmla="*/ 52 w 64"/>
                    <a:gd name="T25" fmla="*/ 12 h 35"/>
                    <a:gd name="T26" fmla="*/ 45 w 64"/>
                    <a:gd name="T27" fmla="*/ 8 h 35"/>
                    <a:gd name="T28" fmla="*/ 35 w 64"/>
                    <a:gd name="T29" fmla="*/ 5 h 35"/>
                    <a:gd name="T30" fmla="*/ 25 w 64"/>
                    <a:gd name="T31" fmla="*/ 2 h 35"/>
                    <a:gd name="T32" fmla="*/ 15 w 64"/>
                    <a:gd name="T33" fmla="*/ 0 h 35"/>
                    <a:gd name="T34" fmla="*/ 5 w 64"/>
                    <a:gd name="T35" fmla="*/ 0 h 35"/>
                    <a:gd name="T36" fmla="*/ 0 w 64"/>
                    <a:gd name="T37" fmla="*/ 12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35"/>
                    <a:gd name="T59" fmla="*/ 64 w 64"/>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35">
                      <a:moveTo>
                        <a:pt x="0" y="12"/>
                      </a:moveTo>
                      <a:lnTo>
                        <a:pt x="9" y="12"/>
                      </a:lnTo>
                      <a:lnTo>
                        <a:pt x="16" y="13"/>
                      </a:lnTo>
                      <a:lnTo>
                        <a:pt x="25" y="14"/>
                      </a:lnTo>
                      <a:lnTo>
                        <a:pt x="34" y="17"/>
                      </a:lnTo>
                      <a:lnTo>
                        <a:pt x="41" y="21"/>
                      </a:lnTo>
                      <a:lnTo>
                        <a:pt x="48" y="24"/>
                      </a:lnTo>
                      <a:lnTo>
                        <a:pt x="56" y="29"/>
                      </a:lnTo>
                      <a:lnTo>
                        <a:pt x="62" y="35"/>
                      </a:lnTo>
                      <a:lnTo>
                        <a:pt x="64" y="18"/>
                      </a:lnTo>
                      <a:lnTo>
                        <a:pt x="63" y="17"/>
                      </a:lnTo>
                      <a:lnTo>
                        <a:pt x="58" y="16"/>
                      </a:lnTo>
                      <a:lnTo>
                        <a:pt x="52" y="12"/>
                      </a:lnTo>
                      <a:lnTo>
                        <a:pt x="45" y="8"/>
                      </a:lnTo>
                      <a:lnTo>
                        <a:pt x="35" y="5"/>
                      </a:lnTo>
                      <a:lnTo>
                        <a:pt x="25" y="2"/>
                      </a:lnTo>
                      <a:lnTo>
                        <a:pt x="15" y="0"/>
                      </a:lnTo>
                      <a:lnTo>
                        <a:pt x="5" y="0"/>
                      </a:lnTo>
                      <a:lnTo>
                        <a:pt x="0" y="12"/>
                      </a:lnTo>
                      <a:close/>
                    </a:path>
                  </a:pathLst>
                </a:custGeom>
                <a:solidFill>
                  <a:srgbClr val="CC0066"/>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18473" name="AutoShape 74"/>
              <p:cNvSpPr>
                <a:spLocks noChangeArrowheads="1"/>
              </p:cNvSpPr>
              <p:nvPr/>
            </p:nvSpPr>
            <p:spPr bwMode="auto">
              <a:xfrm>
                <a:off x="3504" y="2592"/>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8474" name="AutoShape 75"/>
              <p:cNvSpPr>
                <a:spLocks noChangeArrowheads="1"/>
              </p:cNvSpPr>
              <p:nvPr/>
            </p:nvSpPr>
            <p:spPr bwMode="auto">
              <a:xfrm>
                <a:off x="2268" y="2592"/>
                <a:ext cx="912"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988 h 21600"/>
                </a:gdLst>
                <a:ahLst/>
                <a:cxnLst>
                  <a:cxn ang="T8">
                    <a:pos x="T0" y="T1"/>
                  </a:cxn>
                  <a:cxn ang="T9">
                    <a:pos x="T2" y="T3"/>
                  </a:cxn>
                  <a:cxn ang="T10">
                    <a:pos x="T4" y="T5"/>
                  </a:cxn>
                  <a:cxn ang="T11">
                    <a:pos x="T6" y="T7"/>
                  </a:cxn>
                </a:cxnLst>
                <a:rect l="T12" t="T13" r="T14" b="T15"/>
                <a:pathLst>
                  <a:path w="21600" h="21600">
                    <a:moveTo>
                      <a:pt x="1800" y="11024"/>
                    </a:moveTo>
                    <a:cubicBezTo>
                      <a:pt x="1798" y="10950"/>
                      <a:pt x="1798" y="10875"/>
                      <a:pt x="1798" y="10800"/>
                    </a:cubicBezTo>
                    <a:cubicBezTo>
                      <a:pt x="1798" y="5828"/>
                      <a:pt x="5828" y="1798"/>
                      <a:pt x="10800" y="1798"/>
                    </a:cubicBezTo>
                    <a:cubicBezTo>
                      <a:pt x="15771" y="1798"/>
                      <a:pt x="19802" y="5828"/>
                      <a:pt x="19802" y="10800"/>
                    </a:cubicBezTo>
                    <a:cubicBezTo>
                      <a:pt x="19802" y="10875"/>
                      <a:pt x="19801" y="10950"/>
                      <a:pt x="19799" y="11024"/>
                    </a:cubicBezTo>
                    <a:lnTo>
                      <a:pt x="21596" y="11069"/>
                    </a:lnTo>
                    <a:cubicBezTo>
                      <a:pt x="21598" y="10979"/>
                      <a:pt x="21600" y="10889"/>
                      <a:pt x="21600" y="10800"/>
                    </a:cubicBezTo>
                    <a:cubicBezTo>
                      <a:pt x="21600" y="4835"/>
                      <a:pt x="16764" y="0"/>
                      <a:pt x="10800" y="0"/>
                    </a:cubicBezTo>
                    <a:cubicBezTo>
                      <a:pt x="4835" y="0"/>
                      <a:pt x="0" y="4835"/>
                      <a:pt x="0" y="10800"/>
                    </a:cubicBezTo>
                    <a:cubicBezTo>
                      <a:pt x="-1" y="10889"/>
                      <a:pt x="1" y="10979"/>
                      <a:pt x="3" y="11069"/>
                    </a:cubicBezTo>
                    <a:close/>
                  </a:path>
                </a:pathLst>
              </a:custGeom>
              <a:solidFill>
                <a:schemeClr val="accent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7" name="Group 76"/>
            <p:cNvGrpSpPr>
              <a:grpSpLocks/>
            </p:cNvGrpSpPr>
            <p:nvPr/>
          </p:nvGrpSpPr>
          <p:grpSpPr bwMode="auto">
            <a:xfrm rot="4638690">
              <a:off x="2873" y="2215"/>
              <a:ext cx="352" cy="241"/>
              <a:chOff x="4034" y="2080"/>
              <a:chExt cx="862" cy="452"/>
            </a:xfrm>
          </p:grpSpPr>
          <p:grpSp>
            <p:nvGrpSpPr>
              <p:cNvPr id="18" name="Group 77"/>
              <p:cNvGrpSpPr>
                <a:grpSpLocks/>
              </p:cNvGrpSpPr>
              <p:nvPr/>
            </p:nvGrpSpPr>
            <p:grpSpPr bwMode="auto">
              <a:xfrm>
                <a:off x="4034" y="2080"/>
                <a:ext cx="326" cy="452"/>
                <a:chOff x="4034" y="2080"/>
                <a:chExt cx="326" cy="452"/>
              </a:xfrm>
            </p:grpSpPr>
            <p:sp>
              <p:nvSpPr>
                <p:cNvPr id="18463" name="Oval 78"/>
                <p:cNvSpPr>
                  <a:spLocks noChangeArrowheads="1"/>
                </p:cNvSpPr>
                <p:nvPr/>
              </p:nvSpPr>
              <p:spPr bwMode="auto">
                <a:xfrm>
                  <a:off x="4034" y="2107"/>
                  <a:ext cx="326" cy="425"/>
                </a:xfrm>
                <a:prstGeom prst="ellipse">
                  <a:avLst/>
                </a:pr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4" name="Oval 79"/>
                <p:cNvSpPr>
                  <a:spLocks noChangeArrowheads="1"/>
                </p:cNvSpPr>
                <p:nvPr/>
              </p:nvSpPr>
              <p:spPr bwMode="auto">
                <a:xfrm>
                  <a:off x="4034" y="2080"/>
                  <a:ext cx="326" cy="424"/>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5" name="Oval 80"/>
                <p:cNvSpPr>
                  <a:spLocks noChangeArrowheads="1"/>
                </p:cNvSpPr>
                <p:nvPr/>
              </p:nvSpPr>
              <p:spPr bwMode="auto">
                <a:xfrm>
                  <a:off x="4048" y="2098"/>
                  <a:ext cx="298" cy="404"/>
                </a:xfrm>
                <a:prstGeom prst="ellipse">
                  <a:avLst/>
                </a:pr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19" name="Group 81"/>
                <p:cNvGrpSpPr>
                  <a:grpSpLocks/>
                </p:cNvGrpSpPr>
                <p:nvPr/>
              </p:nvGrpSpPr>
              <p:grpSpPr bwMode="auto">
                <a:xfrm>
                  <a:off x="4063" y="2243"/>
                  <a:ext cx="77" cy="118"/>
                  <a:chOff x="4063" y="2243"/>
                  <a:chExt cx="77" cy="118"/>
                </a:xfrm>
              </p:grpSpPr>
              <p:sp>
                <p:nvSpPr>
                  <p:cNvPr id="18467" name="Oval 82"/>
                  <p:cNvSpPr>
                    <a:spLocks noChangeArrowheads="1"/>
                  </p:cNvSpPr>
                  <p:nvPr/>
                </p:nvSpPr>
                <p:spPr bwMode="auto">
                  <a:xfrm>
                    <a:off x="4063" y="2243"/>
                    <a:ext cx="77" cy="118"/>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8" name="Oval 83"/>
                  <p:cNvSpPr>
                    <a:spLocks noChangeArrowheads="1"/>
                  </p:cNvSpPr>
                  <p:nvPr/>
                </p:nvSpPr>
                <p:spPr bwMode="auto">
                  <a:xfrm>
                    <a:off x="4071" y="2269"/>
                    <a:ext cx="61" cy="92"/>
                  </a:xfrm>
                  <a:prstGeom prst="ellipse">
                    <a:avLst/>
                  </a:prstGeom>
                  <a:solidFill>
                    <a:srgbClr val="60606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20" name="Group 84"/>
              <p:cNvGrpSpPr>
                <a:grpSpLocks/>
              </p:cNvGrpSpPr>
              <p:nvPr/>
            </p:nvGrpSpPr>
            <p:grpSpPr bwMode="auto">
              <a:xfrm>
                <a:off x="4334" y="2220"/>
                <a:ext cx="562" cy="172"/>
                <a:chOff x="4334" y="2220"/>
                <a:chExt cx="562" cy="172"/>
              </a:xfrm>
            </p:grpSpPr>
            <p:sp>
              <p:nvSpPr>
                <p:cNvPr id="18458" name="Freeform 85"/>
                <p:cNvSpPr>
                  <a:spLocks/>
                </p:cNvSpPr>
                <p:nvPr/>
              </p:nvSpPr>
              <p:spPr bwMode="auto">
                <a:xfrm>
                  <a:off x="4334" y="2243"/>
                  <a:ext cx="562" cy="149"/>
                </a:xfrm>
                <a:custGeom>
                  <a:avLst/>
                  <a:gdLst>
                    <a:gd name="T0" fmla="*/ 0 w 1124"/>
                    <a:gd name="T1" fmla="*/ 0 h 297"/>
                    <a:gd name="T2" fmla="*/ 141 w 1124"/>
                    <a:gd name="T3" fmla="*/ 13 h 297"/>
                    <a:gd name="T4" fmla="*/ 141 w 1124"/>
                    <a:gd name="T5" fmla="*/ 19 h 297"/>
                    <a:gd name="T6" fmla="*/ 132 w 1124"/>
                    <a:gd name="T7" fmla="*/ 38 h 297"/>
                    <a:gd name="T8" fmla="*/ 112 w 1124"/>
                    <a:gd name="T9" fmla="*/ 38 h 297"/>
                    <a:gd name="T10" fmla="*/ 112 w 1124"/>
                    <a:gd name="T11" fmla="*/ 28 h 297"/>
                    <a:gd name="T12" fmla="*/ 103 w 1124"/>
                    <a:gd name="T13" fmla="*/ 28 h 297"/>
                    <a:gd name="T14" fmla="*/ 103 w 1124"/>
                    <a:gd name="T15" fmla="*/ 38 h 297"/>
                    <a:gd name="T16" fmla="*/ 93 w 1124"/>
                    <a:gd name="T17" fmla="*/ 38 h 297"/>
                    <a:gd name="T18" fmla="*/ 93 w 1124"/>
                    <a:gd name="T19" fmla="*/ 28 h 297"/>
                    <a:gd name="T20" fmla="*/ 75 w 1124"/>
                    <a:gd name="T21" fmla="*/ 28 h 297"/>
                    <a:gd name="T22" fmla="*/ 75 w 1124"/>
                    <a:gd name="T23" fmla="*/ 38 h 297"/>
                    <a:gd name="T24" fmla="*/ 66 w 1124"/>
                    <a:gd name="T25" fmla="*/ 38 h 297"/>
                    <a:gd name="T26" fmla="*/ 56 w 1124"/>
                    <a:gd name="T27" fmla="*/ 28 h 297"/>
                    <a:gd name="T28" fmla="*/ 46 w 1124"/>
                    <a:gd name="T29" fmla="*/ 38 h 297"/>
                    <a:gd name="T30" fmla="*/ 37 w 1124"/>
                    <a:gd name="T31" fmla="*/ 28 h 297"/>
                    <a:gd name="T32" fmla="*/ 37 w 1124"/>
                    <a:gd name="T33" fmla="*/ 38 h 297"/>
                    <a:gd name="T34" fmla="*/ 28 w 1124"/>
                    <a:gd name="T35" fmla="*/ 38 h 297"/>
                    <a:gd name="T36" fmla="*/ 28 w 1124"/>
                    <a:gd name="T37" fmla="*/ 28 h 297"/>
                    <a:gd name="T38" fmla="*/ 18 w 1124"/>
                    <a:gd name="T39" fmla="*/ 28 h 297"/>
                    <a:gd name="T40" fmla="*/ 9 w 1124"/>
                    <a:gd name="T41" fmla="*/ 38 h 297"/>
                    <a:gd name="T42" fmla="*/ 0 w 1124"/>
                    <a:gd name="T43" fmla="*/ 38 h 297"/>
                    <a:gd name="T44" fmla="*/ 0 w 1124"/>
                    <a:gd name="T45" fmla="*/ 0 h 2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7"/>
                    <a:gd name="T71" fmla="*/ 1124 w 1124"/>
                    <a:gd name="T72" fmla="*/ 297 h 2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7">
                      <a:moveTo>
                        <a:pt x="0" y="0"/>
                      </a:moveTo>
                      <a:lnTo>
                        <a:pt x="1124" y="99"/>
                      </a:lnTo>
                      <a:lnTo>
                        <a:pt x="1124" y="149"/>
                      </a:lnTo>
                      <a:lnTo>
                        <a:pt x="1050" y="297"/>
                      </a:lnTo>
                      <a:lnTo>
                        <a:pt x="900" y="297"/>
                      </a:lnTo>
                      <a:lnTo>
                        <a:pt x="900" y="224"/>
                      </a:lnTo>
                      <a:lnTo>
                        <a:pt x="824" y="224"/>
                      </a:lnTo>
                      <a:lnTo>
                        <a:pt x="824" y="297"/>
                      </a:lnTo>
                      <a:lnTo>
                        <a:pt x="751" y="297"/>
                      </a:lnTo>
                      <a:lnTo>
                        <a:pt x="751" y="224"/>
                      </a:lnTo>
                      <a:lnTo>
                        <a:pt x="600" y="224"/>
                      </a:lnTo>
                      <a:lnTo>
                        <a:pt x="600" y="297"/>
                      </a:lnTo>
                      <a:lnTo>
                        <a:pt x="525" y="297"/>
                      </a:lnTo>
                      <a:lnTo>
                        <a:pt x="450" y="224"/>
                      </a:lnTo>
                      <a:lnTo>
                        <a:pt x="375" y="297"/>
                      </a:lnTo>
                      <a:lnTo>
                        <a:pt x="299" y="224"/>
                      </a:lnTo>
                      <a:lnTo>
                        <a:pt x="299" y="297"/>
                      </a:lnTo>
                      <a:lnTo>
                        <a:pt x="224" y="297"/>
                      </a:lnTo>
                      <a:lnTo>
                        <a:pt x="224" y="224"/>
                      </a:lnTo>
                      <a:lnTo>
                        <a:pt x="150" y="224"/>
                      </a:lnTo>
                      <a:lnTo>
                        <a:pt x="74" y="297"/>
                      </a:lnTo>
                      <a:lnTo>
                        <a:pt x="0" y="297"/>
                      </a:lnTo>
                      <a:lnTo>
                        <a:pt x="0" y="0"/>
                      </a:lnTo>
                      <a:close/>
                    </a:path>
                  </a:pathLst>
                </a:cu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59" name="Freeform 86"/>
                <p:cNvSpPr>
                  <a:spLocks/>
                </p:cNvSpPr>
                <p:nvPr/>
              </p:nvSpPr>
              <p:spPr bwMode="auto">
                <a:xfrm>
                  <a:off x="4334" y="2220"/>
                  <a:ext cx="562" cy="148"/>
                </a:xfrm>
                <a:custGeom>
                  <a:avLst/>
                  <a:gdLst>
                    <a:gd name="T0" fmla="*/ 0 w 1124"/>
                    <a:gd name="T1" fmla="*/ 0 h 296"/>
                    <a:gd name="T2" fmla="*/ 132 w 1124"/>
                    <a:gd name="T3" fmla="*/ 0 h 296"/>
                    <a:gd name="T4" fmla="*/ 141 w 1124"/>
                    <a:gd name="T5" fmla="*/ 19 h 296"/>
                    <a:gd name="T6" fmla="*/ 132 w 1124"/>
                    <a:gd name="T7" fmla="*/ 37 h 296"/>
                    <a:gd name="T8" fmla="*/ 112 w 1124"/>
                    <a:gd name="T9" fmla="*/ 37 h 296"/>
                    <a:gd name="T10" fmla="*/ 112 w 1124"/>
                    <a:gd name="T11" fmla="*/ 27 h 296"/>
                    <a:gd name="T12" fmla="*/ 103 w 1124"/>
                    <a:gd name="T13" fmla="*/ 27 h 296"/>
                    <a:gd name="T14" fmla="*/ 103 w 1124"/>
                    <a:gd name="T15" fmla="*/ 37 h 296"/>
                    <a:gd name="T16" fmla="*/ 93 w 1124"/>
                    <a:gd name="T17" fmla="*/ 37 h 296"/>
                    <a:gd name="T18" fmla="*/ 93 w 1124"/>
                    <a:gd name="T19" fmla="*/ 27 h 296"/>
                    <a:gd name="T20" fmla="*/ 75 w 1124"/>
                    <a:gd name="T21" fmla="*/ 27 h 296"/>
                    <a:gd name="T22" fmla="*/ 75 w 1124"/>
                    <a:gd name="T23" fmla="*/ 37 h 296"/>
                    <a:gd name="T24" fmla="*/ 66 w 1124"/>
                    <a:gd name="T25" fmla="*/ 37 h 296"/>
                    <a:gd name="T26" fmla="*/ 56 w 1124"/>
                    <a:gd name="T27" fmla="*/ 27 h 296"/>
                    <a:gd name="T28" fmla="*/ 46 w 1124"/>
                    <a:gd name="T29" fmla="*/ 37 h 296"/>
                    <a:gd name="T30" fmla="*/ 37 w 1124"/>
                    <a:gd name="T31" fmla="*/ 27 h 296"/>
                    <a:gd name="T32" fmla="*/ 37 w 1124"/>
                    <a:gd name="T33" fmla="*/ 37 h 296"/>
                    <a:gd name="T34" fmla="*/ 28 w 1124"/>
                    <a:gd name="T35" fmla="*/ 37 h 296"/>
                    <a:gd name="T36" fmla="*/ 28 w 1124"/>
                    <a:gd name="T37" fmla="*/ 27 h 296"/>
                    <a:gd name="T38" fmla="*/ 18 w 1124"/>
                    <a:gd name="T39" fmla="*/ 27 h 296"/>
                    <a:gd name="T40" fmla="*/ 9 w 1124"/>
                    <a:gd name="T41" fmla="*/ 37 h 296"/>
                    <a:gd name="T42" fmla="*/ 0 w 1124"/>
                    <a:gd name="T43" fmla="*/ 37 h 296"/>
                    <a:gd name="T44" fmla="*/ 0 w 1124"/>
                    <a:gd name="T45" fmla="*/ 0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6"/>
                    <a:gd name="T71" fmla="*/ 1124 w 1124"/>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6">
                      <a:moveTo>
                        <a:pt x="0" y="0"/>
                      </a:moveTo>
                      <a:lnTo>
                        <a:pt x="1050" y="0"/>
                      </a:lnTo>
                      <a:lnTo>
                        <a:pt x="1124" y="147"/>
                      </a:lnTo>
                      <a:lnTo>
                        <a:pt x="1050" y="296"/>
                      </a:lnTo>
                      <a:lnTo>
                        <a:pt x="900" y="296"/>
                      </a:lnTo>
                      <a:lnTo>
                        <a:pt x="900" y="222"/>
                      </a:lnTo>
                      <a:lnTo>
                        <a:pt x="824" y="222"/>
                      </a:lnTo>
                      <a:lnTo>
                        <a:pt x="824" y="296"/>
                      </a:lnTo>
                      <a:lnTo>
                        <a:pt x="751" y="296"/>
                      </a:lnTo>
                      <a:lnTo>
                        <a:pt x="751" y="222"/>
                      </a:lnTo>
                      <a:lnTo>
                        <a:pt x="600" y="222"/>
                      </a:lnTo>
                      <a:lnTo>
                        <a:pt x="600" y="296"/>
                      </a:lnTo>
                      <a:lnTo>
                        <a:pt x="525" y="296"/>
                      </a:lnTo>
                      <a:lnTo>
                        <a:pt x="450" y="222"/>
                      </a:lnTo>
                      <a:lnTo>
                        <a:pt x="375" y="296"/>
                      </a:lnTo>
                      <a:lnTo>
                        <a:pt x="299" y="222"/>
                      </a:lnTo>
                      <a:lnTo>
                        <a:pt x="299" y="296"/>
                      </a:lnTo>
                      <a:lnTo>
                        <a:pt x="224" y="296"/>
                      </a:lnTo>
                      <a:lnTo>
                        <a:pt x="224" y="222"/>
                      </a:lnTo>
                      <a:lnTo>
                        <a:pt x="150" y="222"/>
                      </a:lnTo>
                      <a:lnTo>
                        <a:pt x="74" y="296"/>
                      </a:lnTo>
                      <a:lnTo>
                        <a:pt x="0" y="296"/>
                      </a:lnTo>
                      <a:lnTo>
                        <a:pt x="0" y="0"/>
                      </a:lnTo>
                      <a:close/>
                    </a:path>
                  </a:pathLst>
                </a:cu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0" name="Freeform 87"/>
                <p:cNvSpPr>
                  <a:spLocks/>
                </p:cNvSpPr>
                <p:nvPr/>
              </p:nvSpPr>
              <p:spPr bwMode="auto">
                <a:xfrm>
                  <a:off x="4382" y="2256"/>
                  <a:ext cx="514" cy="38"/>
                </a:xfrm>
                <a:custGeom>
                  <a:avLst/>
                  <a:gdLst>
                    <a:gd name="T0" fmla="*/ 0 w 1029"/>
                    <a:gd name="T1" fmla="*/ 0 h 75"/>
                    <a:gd name="T2" fmla="*/ 124 w 1029"/>
                    <a:gd name="T3" fmla="*/ 0 h 75"/>
                    <a:gd name="T4" fmla="*/ 128 w 1029"/>
                    <a:gd name="T5" fmla="*/ 10 h 75"/>
                    <a:gd name="T6" fmla="*/ 0 w 1029"/>
                    <a:gd name="T7" fmla="*/ 10 h 75"/>
                    <a:gd name="T8" fmla="*/ 0 w 1029"/>
                    <a:gd name="T9" fmla="*/ 0 h 75"/>
                    <a:gd name="T10" fmla="*/ 0 60000 65536"/>
                    <a:gd name="T11" fmla="*/ 0 60000 65536"/>
                    <a:gd name="T12" fmla="*/ 0 60000 65536"/>
                    <a:gd name="T13" fmla="*/ 0 60000 65536"/>
                    <a:gd name="T14" fmla="*/ 0 60000 65536"/>
                    <a:gd name="T15" fmla="*/ 0 w 1029"/>
                    <a:gd name="T16" fmla="*/ 0 h 75"/>
                    <a:gd name="T17" fmla="*/ 1029 w 1029"/>
                    <a:gd name="T18" fmla="*/ 75 h 75"/>
                  </a:gdLst>
                  <a:ahLst/>
                  <a:cxnLst>
                    <a:cxn ang="T10">
                      <a:pos x="T0" y="T1"/>
                    </a:cxn>
                    <a:cxn ang="T11">
                      <a:pos x="T2" y="T3"/>
                    </a:cxn>
                    <a:cxn ang="T12">
                      <a:pos x="T4" y="T5"/>
                    </a:cxn>
                    <a:cxn ang="T13">
                      <a:pos x="T6" y="T7"/>
                    </a:cxn>
                    <a:cxn ang="T14">
                      <a:pos x="T8" y="T9"/>
                    </a:cxn>
                  </a:cxnLst>
                  <a:rect l="T15" t="T16" r="T17" b="T18"/>
                  <a:pathLst>
                    <a:path w="1029" h="75">
                      <a:moveTo>
                        <a:pt x="0" y="0"/>
                      </a:moveTo>
                      <a:lnTo>
                        <a:pt x="994" y="0"/>
                      </a:lnTo>
                      <a:lnTo>
                        <a:pt x="1029" y="75"/>
                      </a:lnTo>
                      <a:lnTo>
                        <a:pt x="0" y="75"/>
                      </a:lnTo>
                      <a:lnTo>
                        <a:pt x="0" y="0"/>
                      </a:lnTo>
                      <a:close/>
                    </a:path>
                  </a:pathLst>
                </a:custGeom>
                <a:solidFill>
                  <a:srgbClr val="808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1" name="Rectangle 88"/>
                <p:cNvSpPr>
                  <a:spLocks noChangeArrowheads="1"/>
                </p:cNvSpPr>
                <p:nvPr/>
              </p:nvSpPr>
              <p:spPr bwMode="auto">
                <a:xfrm>
                  <a:off x="4390" y="2319"/>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62" name="Rectangle 89"/>
                <p:cNvSpPr>
                  <a:spLocks noChangeArrowheads="1"/>
                </p:cNvSpPr>
                <p:nvPr/>
              </p:nvSpPr>
              <p:spPr bwMode="auto">
                <a:xfrm>
                  <a:off x="4373" y="2227"/>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21" name="Group 90"/>
            <p:cNvGrpSpPr>
              <a:grpSpLocks/>
            </p:cNvGrpSpPr>
            <p:nvPr/>
          </p:nvGrpSpPr>
          <p:grpSpPr bwMode="auto">
            <a:xfrm rot="4638690">
              <a:off x="3065" y="3463"/>
              <a:ext cx="352" cy="241"/>
              <a:chOff x="4034" y="2080"/>
              <a:chExt cx="862" cy="452"/>
            </a:xfrm>
          </p:grpSpPr>
          <p:grpSp>
            <p:nvGrpSpPr>
              <p:cNvPr id="22" name="Group 91"/>
              <p:cNvGrpSpPr>
                <a:grpSpLocks/>
              </p:cNvGrpSpPr>
              <p:nvPr/>
            </p:nvGrpSpPr>
            <p:grpSpPr bwMode="auto">
              <a:xfrm>
                <a:off x="4034" y="2080"/>
                <a:ext cx="326" cy="452"/>
                <a:chOff x="4034" y="2080"/>
                <a:chExt cx="326" cy="452"/>
              </a:xfrm>
            </p:grpSpPr>
            <p:sp>
              <p:nvSpPr>
                <p:cNvPr id="18450" name="Oval 92"/>
                <p:cNvSpPr>
                  <a:spLocks noChangeArrowheads="1"/>
                </p:cNvSpPr>
                <p:nvPr/>
              </p:nvSpPr>
              <p:spPr bwMode="auto">
                <a:xfrm>
                  <a:off x="4034" y="2107"/>
                  <a:ext cx="326" cy="425"/>
                </a:xfrm>
                <a:prstGeom prst="ellipse">
                  <a:avLst/>
                </a:pr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51" name="Oval 93"/>
                <p:cNvSpPr>
                  <a:spLocks noChangeArrowheads="1"/>
                </p:cNvSpPr>
                <p:nvPr/>
              </p:nvSpPr>
              <p:spPr bwMode="auto">
                <a:xfrm>
                  <a:off x="4034" y="2080"/>
                  <a:ext cx="326" cy="424"/>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52" name="Oval 94"/>
                <p:cNvSpPr>
                  <a:spLocks noChangeArrowheads="1"/>
                </p:cNvSpPr>
                <p:nvPr/>
              </p:nvSpPr>
              <p:spPr bwMode="auto">
                <a:xfrm>
                  <a:off x="4048" y="2098"/>
                  <a:ext cx="298" cy="404"/>
                </a:xfrm>
                <a:prstGeom prst="ellipse">
                  <a:avLst/>
                </a:pr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nvGrpSpPr>
                <p:cNvPr id="23" name="Group 95"/>
                <p:cNvGrpSpPr>
                  <a:grpSpLocks/>
                </p:cNvGrpSpPr>
                <p:nvPr/>
              </p:nvGrpSpPr>
              <p:grpSpPr bwMode="auto">
                <a:xfrm>
                  <a:off x="4063" y="2243"/>
                  <a:ext cx="77" cy="118"/>
                  <a:chOff x="4063" y="2243"/>
                  <a:chExt cx="77" cy="118"/>
                </a:xfrm>
              </p:grpSpPr>
              <p:sp>
                <p:nvSpPr>
                  <p:cNvPr id="18454" name="Oval 96"/>
                  <p:cNvSpPr>
                    <a:spLocks noChangeArrowheads="1"/>
                  </p:cNvSpPr>
                  <p:nvPr/>
                </p:nvSpPr>
                <p:spPr bwMode="auto">
                  <a:xfrm>
                    <a:off x="4063" y="2243"/>
                    <a:ext cx="77" cy="118"/>
                  </a:xfrm>
                  <a:prstGeom prst="ellipse">
                    <a:avLst/>
                  </a:prstGeom>
                  <a:solidFill>
                    <a:srgbClr val="FFFF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55" name="Oval 97"/>
                  <p:cNvSpPr>
                    <a:spLocks noChangeArrowheads="1"/>
                  </p:cNvSpPr>
                  <p:nvPr/>
                </p:nvSpPr>
                <p:spPr bwMode="auto">
                  <a:xfrm>
                    <a:off x="4071" y="2269"/>
                    <a:ext cx="61" cy="92"/>
                  </a:xfrm>
                  <a:prstGeom prst="ellipse">
                    <a:avLst/>
                  </a:prstGeom>
                  <a:solidFill>
                    <a:srgbClr val="60606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nvGrpSpPr>
              <p:cNvPr id="24" name="Group 98"/>
              <p:cNvGrpSpPr>
                <a:grpSpLocks/>
              </p:cNvGrpSpPr>
              <p:nvPr/>
            </p:nvGrpSpPr>
            <p:grpSpPr bwMode="auto">
              <a:xfrm>
                <a:off x="4334" y="2220"/>
                <a:ext cx="562" cy="172"/>
                <a:chOff x="4334" y="2220"/>
                <a:chExt cx="562" cy="172"/>
              </a:xfrm>
            </p:grpSpPr>
            <p:sp>
              <p:nvSpPr>
                <p:cNvPr id="18445" name="Freeform 99"/>
                <p:cNvSpPr>
                  <a:spLocks/>
                </p:cNvSpPr>
                <p:nvPr/>
              </p:nvSpPr>
              <p:spPr bwMode="auto">
                <a:xfrm>
                  <a:off x="4334" y="2243"/>
                  <a:ext cx="562" cy="149"/>
                </a:xfrm>
                <a:custGeom>
                  <a:avLst/>
                  <a:gdLst>
                    <a:gd name="T0" fmla="*/ 0 w 1124"/>
                    <a:gd name="T1" fmla="*/ 0 h 297"/>
                    <a:gd name="T2" fmla="*/ 141 w 1124"/>
                    <a:gd name="T3" fmla="*/ 13 h 297"/>
                    <a:gd name="T4" fmla="*/ 141 w 1124"/>
                    <a:gd name="T5" fmla="*/ 19 h 297"/>
                    <a:gd name="T6" fmla="*/ 132 w 1124"/>
                    <a:gd name="T7" fmla="*/ 38 h 297"/>
                    <a:gd name="T8" fmla="*/ 112 w 1124"/>
                    <a:gd name="T9" fmla="*/ 38 h 297"/>
                    <a:gd name="T10" fmla="*/ 112 w 1124"/>
                    <a:gd name="T11" fmla="*/ 28 h 297"/>
                    <a:gd name="T12" fmla="*/ 103 w 1124"/>
                    <a:gd name="T13" fmla="*/ 28 h 297"/>
                    <a:gd name="T14" fmla="*/ 103 w 1124"/>
                    <a:gd name="T15" fmla="*/ 38 h 297"/>
                    <a:gd name="T16" fmla="*/ 93 w 1124"/>
                    <a:gd name="T17" fmla="*/ 38 h 297"/>
                    <a:gd name="T18" fmla="*/ 93 w 1124"/>
                    <a:gd name="T19" fmla="*/ 28 h 297"/>
                    <a:gd name="T20" fmla="*/ 75 w 1124"/>
                    <a:gd name="T21" fmla="*/ 28 h 297"/>
                    <a:gd name="T22" fmla="*/ 75 w 1124"/>
                    <a:gd name="T23" fmla="*/ 38 h 297"/>
                    <a:gd name="T24" fmla="*/ 66 w 1124"/>
                    <a:gd name="T25" fmla="*/ 38 h 297"/>
                    <a:gd name="T26" fmla="*/ 56 w 1124"/>
                    <a:gd name="T27" fmla="*/ 28 h 297"/>
                    <a:gd name="T28" fmla="*/ 46 w 1124"/>
                    <a:gd name="T29" fmla="*/ 38 h 297"/>
                    <a:gd name="T30" fmla="*/ 37 w 1124"/>
                    <a:gd name="T31" fmla="*/ 28 h 297"/>
                    <a:gd name="T32" fmla="*/ 37 w 1124"/>
                    <a:gd name="T33" fmla="*/ 38 h 297"/>
                    <a:gd name="T34" fmla="*/ 28 w 1124"/>
                    <a:gd name="T35" fmla="*/ 38 h 297"/>
                    <a:gd name="T36" fmla="*/ 28 w 1124"/>
                    <a:gd name="T37" fmla="*/ 28 h 297"/>
                    <a:gd name="T38" fmla="*/ 18 w 1124"/>
                    <a:gd name="T39" fmla="*/ 28 h 297"/>
                    <a:gd name="T40" fmla="*/ 9 w 1124"/>
                    <a:gd name="T41" fmla="*/ 38 h 297"/>
                    <a:gd name="T42" fmla="*/ 0 w 1124"/>
                    <a:gd name="T43" fmla="*/ 38 h 297"/>
                    <a:gd name="T44" fmla="*/ 0 w 1124"/>
                    <a:gd name="T45" fmla="*/ 0 h 2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7"/>
                    <a:gd name="T71" fmla="*/ 1124 w 1124"/>
                    <a:gd name="T72" fmla="*/ 297 h 2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7">
                      <a:moveTo>
                        <a:pt x="0" y="0"/>
                      </a:moveTo>
                      <a:lnTo>
                        <a:pt x="1124" y="99"/>
                      </a:lnTo>
                      <a:lnTo>
                        <a:pt x="1124" y="149"/>
                      </a:lnTo>
                      <a:lnTo>
                        <a:pt x="1050" y="297"/>
                      </a:lnTo>
                      <a:lnTo>
                        <a:pt x="900" y="297"/>
                      </a:lnTo>
                      <a:lnTo>
                        <a:pt x="900" y="224"/>
                      </a:lnTo>
                      <a:lnTo>
                        <a:pt x="824" y="224"/>
                      </a:lnTo>
                      <a:lnTo>
                        <a:pt x="824" y="297"/>
                      </a:lnTo>
                      <a:lnTo>
                        <a:pt x="751" y="297"/>
                      </a:lnTo>
                      <a:lnTo>
                        <a:pt x="751" y="224"/>
                      </a:lnTo>
                      <a:lnTo>
                        <a:pt x="600" y="224"/>
                      </a:lnTo>
                      <a:lnTo>
                        <a:pt x="600" y="297"/>
                      </a:lnTo>
                      <a:lnTo>
                        <a:pt x="525" y="297"/>
                      </a:lnTo>
                      <a:lnTo>
                        <a:pt x="450" y="224"/>
                      </a:lnTo>
                      <a:lnTo>
                        <a:pt x="375" y="297"/>
                      </a:lnTo>
                      <a:lnTo>
                        <a:pt x="299" y="224"/>
                      </a:lnTo>
                      <a:lnTo>
                        <a:pt x="299" y="297"/>
                      </a:lnTo>
                      <a:lnTo>
                        <a:pt x="224" y="297"/>
                      </a:lnTo>
                      <a:lnTo>
                        <a:pt x="224" y="224"/>
                      </a:lnTo>
                      <a:lnTo>
                        <a:pt x="150" y="224"/>
                      </a:lnTo>
                      <a:lnTo>
                        <a:pt x="74" y="297"/>
                      </a:lnTo>
                      <a:lnTo>
                        <a:pt x="0" y="297"/>
                      </a:lnTo>
                      <a:lnTo>
                        <a:pt x="0" y="0"/>
                      </a:lnTo>
                      <a:close/>
                    </a:path>
                  </a:pathLst>
                </a:custGeom>
                <a:solidFill>
                  <a:srgbClr val="606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46" name="Freeform 100"/>
                <p:cNvSpPr>
                  <a:spLocks/>
                </p:cNvSpPr>
                <p:nvPr/>
              </p:nvSpPr>
              <p:spPr bwMode="auto">
                <a:xfrm>
                  <a:off x="4334" y="2220"/>
                  <a:ext cx="562" cy="148"/>
                </a:xfrm>
                <a:custGeom>
                  <a:avLst/>
                  <a:gdLst>
                    <a:gd name="T0" fmla="*/ 0 w 1124"/>
                    <a:gd name="T1" fmla="*/ 0 h 296"/>
                    <a:gd name="T2" fmla="*/ 132 w 1124"/>
                    <a:gd name="T3" fmla="*/ 0 h 296"/>
                    <a:gd name="T4" fmla="*/ 141 w 1124"/>
                    <a:gd name="T5" fmla="*/ 19 h 296"/>
                    <a:gd name="T6" fmla="*/ 132 w 1124"/>
                    <a:gd name="T7" fmla="*/ 37 h 296"/>
                    <a:gd name="T8" fmla="*/ 112 w 1124"/>
                    <a:gd name="T9" fmla="*/ 37 h 296"/>
                    <a:gd name="T10" fmla="*/ 112 w 1124"/>
                    <a:gd name="T11" fmla="*/ 27 h 296"/>
                    <a:gd name="T12" fmla="*/ 103 w 1124"/>
                    <a:gd name="T13" fmla="*/ 27 h 296"/>
                    <a:gd name="T14" fmla="*/ 103 w 1124"/>
                    <a:gd name="T15" fmla="*/ 37 h 296"/>
                    <a:gd name="T16" fmla="*/ 93 w 1124"/>
                    <a:gd name="T17" fmla="*/ 37 h 296"/>
                    <a:gd name="T18" fmla="*/ 93 w 1124"/>
                    <a:gd name="T19" fmla="*/ 27 h 296"/>
                    <a:gd name="T20" fmla="*/ 75 w 1124"/>
                    <a:gd name="T21" fmla="*/ 27 h 296"/>
                    <a:gd name="T22" fmla="*/ 75 w 1124"/>
                    <a:gd name="T23" fmla="*/ 37 h 296"/>
                    <a:gd name="T24" fmla="*/ 66 w 1124"/>
                    <a:gd name="T25" fmla="*/ 37 h 296"/>
                    <a:gd name="T26" fmla="*/ 56 w 1124"/>
                    <a:gd name="T27" fmla="*/ 27 h 296"/>
                    <a:gd name="T28" fmla="*/ 46 w 1124"/>
                    <a:gd name="T29" fmla="*/ 37 h 296"/>
                    <a:gd name="T30" fmla="*/ 37 w 1124"/>
                    <a:gd name="T31" fmla="*/ 27 h 296"/>
                    <a:gd name="T32" fmla="*/ 37 w 1124"/>
                    <a:gd name="T33" fmla="*/ 37 h 296"/>
                    <a:gd name="T34" fmla="*/ 28 w 1124"/>
                    <a:gd name="T35" fmla="*/ 37 h 296"/>
                    <a:gd name="T36" fmla="*/ 28 w 1124"/>
                    <a:gd name="T37" fmla="*/ 27 h 296"/>
                    <a:gd name="T38" fmla="*/ 18 w 1124"/>
                    <a:gd name="T39" fmla="*/ 27 h 296"/>
                    <a:gd name="T40" fmla="*/ 9 w 1124"/>
                    <a:gd name="T41" fmla="*/ 37 h 296"/>
                    <a:gd name="T42" fmla="*/ 0 w 1124"/>
                    <a:gd name="T43" fmla="*/ 37 h 296"/>
                    <a:gd name="T44" fmla="*/ 0 w 1124"/>
                    <a:gd name="T45" fmla="*/ 0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24"/>
                    <a:gd name="T70" fmla="*/ 0 h 296"/>
                    <a:gd name="T71" fmla="*/ 1124 w 1124"/>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24" h="296">
                      <a:moveTo>
                        <a:pt x="0" y="0"/>
                      </a:moveTo>
                      <a:lnTo>
                        <a:pt x="1050" y="0"/>
                      </a:lnTo>
                      <a:lnTo>
                        <a:pt x="1124" y="147"/>
                      </a:lnTo>
                      <a:lnTo>
                        <a:pt x="1050" y="296"/>
                      </a:lnTo>
                      <a:lnTo>
                        <a:pt x="900" y="296"/>
                      </a:lnTo>
                      <a:lnTo>
                        <a:pt x="900" y="222"/>
                      </a:lnTo>
                      <a:lnTo>
                        <a:pt x="824" y="222"/>
                      </a:lnTo>
                      <a:lnTo>
                        <a:pt x="824" y="296"/>
                      </a:lnTo>
                      <a:lnTo>
                        <a:pt x="751" y="296"/>
                      </a:lnTo>
                      <a:lnTo>
                        <a:pt x="751" y="222"/>
                      </a:lnTo>
                      <a:lnTo>
                        <a:pt x="600" y="222"/>
                      </a:lnTo>
                      <a:lnTo>
                        <a:pt x="600" y="296"/>
                      </a:lnTo>
                      <a:lnTo>
                        <a:pt x="525" y="296"/>
                      </a:lnTo>
                      <a:lnTo>
                        <a:pt x="450" y="222"/>
                      </a:lnTo>
                      <a:lnTo>
                        <a:pt x="375" y="296"/>
                      </a:lnTo>
                      <a:lnTo>
                        <a:pt x="299" y="222"/>
                      </a:lnTo>
                      <a:lnTo>
                        <a:pt x="299" y="296"/>
                      </a:lnTo>
                      <a:lnTo>
                        <a:pt x="224" y="296"/>
                      </a:lnTo>
                      <a:lnTo>
                        <a:pt x="224" y="222"/>
                      </a:lnTo>
                      <a:lnTo>
                        <a:pt x="150" y="222"/>
                      </a:lnTo>
                      <a:lnTo>
                        <a:pt x="74" y="296"/>
                      </a:lnTo>
                      <a:lnTo>
                        <a:pt x="0" y="296"/>
                      </a:lnTo>
                      <a:lnTo>
                        <a:pt x="0" y="0"/>
                      </a:lnTo>
                      <a:close/>
                    </a:path>
                  </a:pathLst>
                </a:custGeom>
                <a:solidFill>
                  <a:srgbClr val="A0A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47" name="Freeform 101"/>
                <p:cNvSpPr>
                  <a:spLocks/>
                </p:cNvSpPr>
                <p:nvPr/>
              </p:nvSpPr>
              <p:spPr bwMode="auto">
                <a:xfrm>
                  <a:off x="4382" y="2256"/>
                  <a:ext cx="514" cy="38"/>
                </a:xfrm>
                <a:custGeom>
                  <a:avLst/>
                  <a:gdLst>
                    <a:gd name="T0" fmla="*/ 0 w 1029"/>
                    <a:gd name="T1" fmla="*/ 0 h 75"/>
                    <a:gd name="T2" fmla="*/ 124 w 1029"/>
                    <a:gd name="T3" fmla="*/ 0 h 75"/>
                    <a:gd name="T4" fmla="*/ 128 w 1029"/>
                    <a:gd name="T5" fmla="*/ 10 h 75"/>
                    <a:gd name="T6" fmla="*/ 0 w 1029"/>
                    <a:gd name="T7" fmla="*/ 10 h 75"/>
                    <a:gd name="T8" fmla="*/ 0 w 1029"/>
                    <a:gd name="T9" fmla="*/ 0 h 75"/>
                    <a:gd name="T10" fmla="*/ 0 60000 65536"/>
                    <a:gd name="T11" fmla="*/ 0 60000 65536"/>
                    <a:gd name="T12" fmla="*/ 0 60000 65536"/>
                    <a:gd name="T13" fmla="*/ 0 60000 65536"/>
                    <a:gd name="T14" fmla="*/ 0 60000 65536"/>
                    <a:gd name="T15" fmla="*/ 0 w 1029"/>
                    <a:gd name="T16" fmla="*/ 0 h 75"/>
                    <a:gd name="T17" fmla="*/ 1029 w 1029"/>
                    <a:gd name="T18" fmla="*/ 75 h 75"/>
                  </a:gdLst>
                  <a:ahLst/>
                  <a:cxnLst>
                    <a:cxn ang="T10">
                      <a:pos x="T0" y="T1"/>
                    </a:cxn>
                    <a:cxn ang="T11">
                      <a:pos x="T2" y="T3"/>
                    </a:cxn>
                    <a:cxn ang="T12">
                      <a:pos x="T4" y="T5"/>
                    </a:cxn>
                    <a:cxn ang="T13">
                      <a:pos x="T6" y="T7"/>
                    </a:cxn>
                    <a:cxn ang="T14">
                      <a:pos x="T8" y="T9"/>
                    </a:cxn>
                  </a:cxnLst>
                  <a:rect l="T15" t="T16" r="T17" b="T18"/>
                  <a:pathLst>
                    <a:path w="1029" h="75">
                      <a:moveTo>
                        <a:pt x="0" y="0"/>
                      </a:moveTo>
                      <a:lnTo>
                        <a:pt x="994" y="0"/>
                      </a:lnTo>
                      <a:lnTo>
                        <a:pt x="1029" y="75"/>
                      </a:lnTo>
                      <a:lnTo>
                        <a:pt x="0" y="75"/>
                      </a:lnTo>
                      <a:lnTo>
                        <a:pt x="0" y="0"/>
                      </a:lnTo>
                      <a:close/>
                    </a:path>
                  </a:pathLst>
                </a:custGeom>
                <a:solidFill>
                  <a:srgbClr val="808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48" name="Rectangle 102"/>
                <p:cNvSpPr>
                  <a:spLocks noChangeArrowheads="1"/>
                </p:cNvSpPr>
                <p:nvPr/>
              </p:nvSpPr>
              <p:spPr bwMode="auto">
                <a:xfrm>
                  <a:off x="4390" y="2319"/>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8449" name="Rectangle 103"/>
                <p:cNvSpPr>
                  <a:spLocks noChangeArrowheads="1"/>
                </p:cNvSpPr>
                <p:nvPr/>
              </p:nvSpPr>
              <p:spPr bwMode="auto">
                <a:xfrm>
                  <a:off x="4373" y="2227"/>
                  <a:ext cx="486" cy="6"/>
                </a:xfrm>
                <a:prstGeom prst="rect">
                  <a:avLst/>
                </a:prstGeom>
                <a:solidFill>
                  <a:srgbClr val="808000"/>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grpSp>
      <p:sp>
        <p:nvSpPr>
          <p:cNvPr id="18436" name="Text Box 104"/>
          <p:cNvSpPr txBox="1">
            <a:spLocks noChangeArrowheads="1"/>
          </p:cNvSpPr>
          <p:nvPr/>
        </p:nvSpPr>
        <p:spPr bwMode="auto">
          <a:xfrm>
            <a:off x="1666875" y="6043613"/>
            <a:ext cx="2333625" cy="641350"/>
          </a:xfrm>
          <a:prstGeom prst="rect">
            <a:avLst/>
          </a:prstGeom>
          <a:noFill/>
          <a:ln w="9525">
            <a:noFill/>
            <a:miter lim="800000"/>
            <a:headEnd/>
            <a:tailEnd/>
          </a:ln>
        </p:spPr>
        <p:txBody>
          <a:bodyPr>
            <a:spAutoFit/>
          </a:bodyPr>
          <a:lstStyle/>
          <a:p>
            <a:pPr eaLnBrk="1" hangingPunct="1"/>
            <a:r>
              <a:rPr kumimoji="1" lang="zh-CN" altLang="en-US" sz="1800" smtClean="0">
                <a:solidFill>
                  <a:srgbClr val="000000"/>
                </a:solidFill>
                <a:latin typeface="华文宋体" pitchFamily="2" charset="-122"/>
                <a:ea typeface="华文宋体" pitchFamily="2" charset="-122"/>
              </a:rPr>
              <a:t>“</a:t>
            </a:r>
            <a:r>
              <a:rPr kumimoji="1" lang="zh-CN" altLang="en-US" sz="1800" smtClean="0">
                <a:solidFill>
                  <a:srgbClr val="000000"/>
                </a:solidFill>
                <a:latin typeface="Arial" charset="0"/>
                <a:ea typeface="华文宋体" pitchFamily="2" charset="-122"/>
              </a:rPr>
              <a:t>与</a:t>
            </a:r>
            <a:r>
              <a:rPr kumimoji="1" lang="zh-CN" altLang="en-US" sz="1800" smtClean="0">
                <a:solidFill>
                  <a:srgbClr val="000000"/>
                </a:solidFill>
                <a:latin typeface="华文宋体" pitchFamily="2" charset="-122"/>
                <a:ea typeface="华文宋体" pitchFamily="2" charset="-122"/>
              </a:rPr>
              <a:t>”</a:t>
            </a:r>
            <a:r>
              <a:rPr kumimoji="1" lang="zh-CN" altLang="en-US" sz="1800" smtClean="0">
                <a:solidFill>
                  <a:srgbClr val="000000"/>
                </a:solidFill>
                <a:latin typeface="Arial" charset="0"/>
                <a:ea typeface="华文宋体" pitchFamily="2" charset="-122"/>
              </a:rPr>
              <a:t>运算：两把钥匙都有才能开门</a:t>
            </a:r>
          </a:p>
        </p:txBody>
      </p:sp>
      <p:sp>
        <p:nvSpPr>
          <p:cNvPr id="18437" name="Text Box 105"/>
          <p:cNvSpPr txBox="1">
            <a:spLocks noChangeArrowheads="1"/>
          </p:cNvSpPr>
          <p:nvPr/>
        </p:nvSpPr>
        <p:spPr bwMode="auto">
          <a:xfrm>
            <a:off x="4979988" y="6043613"/>
            <a:ext cx="2698750" cy="641350"/>
          </a:xfrm>
          <a:prstGeom prst="rect">
            <a:avLst/>
          </a:prstGeom>
          <a:noFill/>
          <a:ln w="9525">
            <a:noFill/>
            <a:miter lim="800000"/>
            <a:headEnd/>
            <a:tailEnd/>
          </a:ln>
        </p:spPr>
        <p:txBody>
          <a:bodyPr>
            <a:spAutoFit/>
          </a:bodyPr>
          <a:lstStyle/>
          <a:p>
            <a:pPr eaLnBrk="1" hangingPunct="1"/>
            <a:r>
              <a:rPr kumimoji="1" lang="zh-CN" altLang="en-US" sz="1800" smtClean="0">
                <a:solidFill>
                  <a:srgbClr val="000000"/>
                </a:solidFill>
                <a:latin typeface="华文宋体" pitchFamily="2" charset="-122"/>
                <a:ea typeface="华文宋体" pitchFamily="2" charset="-122"/>
              </a:rPr>
              <a:t>“</a:t>
            </a:r>
            <a:r>
              <a:rPr kumimoji="1" lang="zh-CN" altLang="en-US" sz="1800" smtClean="0">
                <a:solidFill>
                  <a:srgbClr val="000000"/>
                </a:solidFill>
                <a:latin typeface="Arial" charset="0"/>
                <a:ea typeface="华文宋体" pitchFamily="2" charset="-122"/>
              </a:rPr>
              <a:t>或</a:t>
            </a:r>
            <a:r>
              <a:rPr kumimoji="1" lang="zh-CN" altLang="en-US" sz="1800" smtClean="0">
                <a:solidFill>
                  <a:srgbClr val="000000"/>
                </a:solidFill>
                <a:latin typeface="华文宋体" pitchFamily="2" charset="-122"/>
                <a:ea typeface="华文宋体" pitchFamily="2" charset="-122"/>
              </a:rPr>
              <a:t>”</a:t>
            </a:r>
            <a:r>
              <a:rPr kumimoji="1" lang="zh-CN" altLang="en-US" sz="1800" smtClean="0">
                <a:solidFill>
                  <a:srgbClr val="000000"/>
                </a:solidFill>
                <a:latin typeface="Arial" charset="0"/>
                <a:ea typeface="华文宋体" pitchFamily="2" charset="-122"/>
              </a:rPr>
              <a:t>运算：只要有任何一把钥匙便能开门</a:t>
            </a:r>
          </a:p>
        </p:txBody>
      </p:sp>
      <p:sp>
        <p:nvSpPr>
          <p:cNvPr id="18438" name="Text Box 106"/>
          <p:cNvSpPr txBox="1">
            <a:spLocks noChangeArrowheads="1"/>
          </p:cNvSpPr>
          <p:nvPr/>
        </p:nvSpPr>
        <p:spPr bwMode="auto">
          <a:xfrm>
            <a:off x="196850" y="1149350"/>
            <a:ext cx="8648700" cy="2947988"/>
          </a:xfrm>
          <a:prstGeom prst="rect">
            <a:avLst/>
          </a:prstGeom>
          <a:noFill/>
          <a:ln w="9525">
            <a:noFill/>
            <a:miter lim="800000"/>
            <a:headEnd/>
            <a:tailEnd/>
          </a:ln>
        </p:spPr>
        <p:txBody>
          <a:bodyPr>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思维的符号化及其计算</a:t>
            </a:r>
            <a:r>
              <a:rPr kumimoji="1" lang="en-US" altLang="zh-CN" b="1" smtClean="0">
                <a:solidFill>
                  <a:srgbClr val="000000"/>
                </a:solidFill>
                <a:latin typeface="Arial" charset="0"/>
                <a:ea typeface="华文宋体" pitchFamily="2" charset="-122"/>
              </a:rPr>
              <a:t>----</a:t>
            </a:r>
            <a:r>
              <a:rPr kumimoji="1" lang="zh-CN" altLang="en-US" b="1" smtClean="0">
                <a:solidFill>
                  <a:srgbClr val="000000"/>
                </a:solidFill>
                <a:latin typeface="Arial" charset="0"/>
                <a:ea typeface="华文宋体" pitchFamily="2" charset="-122"/>
              </a:rPr>
              <a:t>基本逻辑运算</a:t>
            </a:r>
          </a:p>
          <a:p>
            <a:pPr eaLnBrk="1" hangingPunct="1">
              <a:lnSpc>
                <a:spcPct val="130000"/>
              </a:lnSpc>
              <a:buClr>
                <a:srgbClr val="FF5050"/>
              </a:buClr>
              <a:buFont typeface="Wingdings" pitchFamily="2" charset="2"/>
              <a:buNone/>
            </a:pPr>
            <a:r>
              <a:rPr kumimoji="1" lang="zh-CN" altLang="en-US" sz="2000" b="1" smtClean="0">
                <a:solidFill>
                  <a:srgbClr val="3333CC"/>
                </a:solidFill>
                <a:latin typeface="Arial" charset="0"/>
                <a:ea typeface="华文宋体" pitchFamily="2" charset="-122"/>
              </a:rPr>
              <a:t>一个命题由</a:t>
            </a:r>
            <a:r>
              <a:rPr kumimoji="1" lang="en-US" altLang="zh-CN" sz="2000" b="1" smtClean="0">
                <a:solidFill>
                  <a:srgbClr val="3333CC"/>
                </a:solidFill>
                <a:latin typeface="Arial" charset="0"/>
                <a:ea typeface="华文宋体" pitchFamily="2" charset="-122"/>
              </a:rPr>
              <a:t>X, Y, Z</a:t>
            </a:r>
            <a:r>
              <a:rPr kumimoji="1" lang="zh-CN" altLang="en-US" sz="2000" b="1" smtClean="0">
                <a:solidFill>
                  <a:srgbClr val="3333CC"/>
                </a:solidFill>
                <a:latin typeface="Arial" charset="0"/>
                <a:ea typeface="华文宋体" pitchFamily="2" charset="-122"/>
              </a:rPr>
              <a:t>等表示，其值可能为</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真</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或为</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假</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 。</a:t>
            </a:r>
          </a:p>
          <a:p>
            <a:pPr eaLnBrk="1" hangingPunct="1">
              <a:lnSpc>
                <a:spcPct val="130000"/>
              </a:lnSpc>
              <a:buClr>
                <a:srgbClr val="FF5050"/>
              </a:buClr>
              <a:buFont typeface="Wingdings" pitchFamily="2" charset="2"/>
              <a:buNone/>
            </a:pPr>
            <a:r>
              <a:rPr lang="zh-CN" altLang="en-US" sz="2000" b="1" smtClean="0">
                <a:solidFill>
                  <a:srgbClr val="3333CC"/>
                </a:solidFill>
                <a:latin typeface="Arial" charset="0"/>
                <a:ea typeface="华文宋体" pitchFamily="2" charset="-122"/>
              </a:rPr>
              <a:t>则两个命题</a:t>
            </a:r>
            <a:r>
              <a:rPr lang="en-US" altLang="zh-CN" sz="2000" b="1" smtClean="0">
                <a:solidFill>
                  <a:srgbClr val="3333CC"/>
                </a:solidFill>
                <a:latin typeface="Arial" charset="0"/>
                <a:ea typeface="华文宋体" pitchFamily="2" charset="-122"/>
              </a:rPr>
              <a:t>X, Y</a:t>
            </a:r>
            <a:r>
              <a:rPr lang="zh-CN" altLang="en-US" sz="2000" b="1" smtClean="0">
                <a:solidFill>
                  <a:srgbClr val="3333CC"/>
                </a:solidFill>
                <a:latin typeface="Arial" charset="0"/>
                <a:ea typeface="华文宋体" pitchFamily="2" charset="-122"/>
              </a:rPr>
              <a:t>之间是可以进行运算的：</a:t>
            </a:r>
          </a:p>
          <a:p>
            <a:pPr eaLnBrk="1" hangingPunct="1">
              <a:lnSpc>
                <a:spcPct val="130000"/>
              </a:lnSpc>
              <a:buClr>
                <a:srgbClr val="000000"/>
              </a:buClr>
              <a:buFont typeface="Wingdings" pitchFamily="2" charset="2"/>
              <a:buChar char="p"/>
            </a:pP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与</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运算</a:t>
            </a:r>
            <a:r>
              <a:rPr kumimoji="1" lang="en-US" altLang="zh-CN" sz="2000" b="1" smtClean="0">
                <a:solidFill>
                  <a:srgbClr val="3333CC"/>
                </a:solidFill>
                <a:latin typeface="Arial" charset="0"/>
                <a:ea typeface="华文宋体" pitchFamily="2" charset="-122"/>
              </a:rPr>
              <a:t>(AND): </a:t>
            </a:r>
            <a:r>
              <a:rPr kumimoji="1" lang="zh-CN" altLang="en-US" sz="1600" smtClean="0">
                <a:solidFill>
                  <a:srgbClr val="000000"/>
                </a:solidFill>
                <a:latin typeface="Arial" charset="0"/>
                <a:ea typeface="华文宋体" pitchFamily="2" charset="-122"/>
              </a:rPr>
              <a:t>当</a:t>
            </a:r>
            <a:r>
              <a:rPr kumimoji="1" lang="en-US" altLang="zh-CN" sz="1600" smtClean="0">
                <a:solidFill>
                  <a:srgbClr val="000000"/>
                </a:solidFill>
                <a:latin typeface="Arial" charset="0"/>
                <a:ea typeface="华文宋体" pitchFamily="2" charset="-122"/>
              </a:rPr>
              <a:t>X</a:t>
            </a:r>
            <a:r>
              <a:rPr kumimoji="1" lang="zh-CN" altLang="en-US" sz="1600" smtClean="0">
                <a:solidFill>
                  <a:srgbClr val="000000"/>
                </a:solidFill>
                <a:latin typeface="Arial" charset="0"/>
                <a:ea typeface="华文宋体" pitchFamily="2" charset="-122"/>
              </a:rPr>
              <a:t>和</a:t>
            </a:r>
            <a:r>
              <a:rPr kumimoji="1" lang="en-US" altLang="zh-CN" sz="1600" smtClean="0">
                <a:solidFill>
                  <a:srgbClr val="000000"/>
                </a:solidFill>
                <a:latin typeface="Arial" charset="0"/>
                <a:ea typeface="华文宋体" pitchFamily="2" charset="-122"/>
              </a:rPr>
              <a:t>Y</a:t>
            </a:r>
            <a:r>
              <a:rPr kumimoji="1" lang="zh-CN" altLang="en-US" sz="1600" smtClean="0">
                <a:solidFill>
                  <a:srgbClr val="000000"/>
                </a:solidFill>
                <a:latin typeface="Arial" charset="0"/>
                <a:ea typeface="华文宋体" pitchFamily="2" charset="-122"/>
              </a:rPr>
              <a:t>都为真时</a:t>
            </a:r>
            <a:r>
              <a:rPr kumimoji="1" lang="en-US" altLang="zh-CN" sz="1600" smtClean="0">
                <a:solidFill>
                  <a:srgbClr val="000000"/>
                </a:solidFill>
                <a:latin typeface="Arial" charset="0"/>
                <a:ea typeface="华文宋体" pitchFamily="2" charset="-122"/>
              </a:rPr>
              <a:t>, X AND Y</a:t>
            </a:r>
            <a:r>
              <a:rPr kumimoji="1" lang="zh-CN" altLang="en-US" sz="1600" smtClean="0">
                <a:solidFill>
                  <a:srgbClr val="000000"/>
                </a:solidFill>
                <a:latin typeface="Arial" charset="0"/>
                <a:ea typeface="华文宋体" pitchFamily="2" charset="-122"/>
              </a:rPr>
              <a:t>也为真</a:t>
            </a:r>
            <a:r>
              <a:rPr kumimoji="1" lang="en-US" altLang="zh-CN" sz="1600" smtClean="0">
                <a:solidFill>
                  <a:srgbClr val="000000"/>
                </a:solidFill>
                <a:latin typeface="Arial" charset="0"/>
                <a:ea typeface="华文宋体" pitchFamily="2" charset="-122"/>
              </a:rPr>
              <a:t>; </a:t>
            </a:r>
            <a:r>
              <a:rPr kumimoji="1" lang="zh-CN" altLang="en-US" sz="1600" smtClean="0">
                <a:solidFill>
                  <a:srgbClr val="000000"/>
                </a:solidFill>
                <a:latin typeface="Arial" charset="0"/>
                <a:ea typeface="华文宋体" pitchFamily="2" charset="-122"/>
              </a:rPr>
              <a:t>其他情况</a:t>
            </a:r>
            <a:r>
              <a:rPr kumimoji="1" lang="en-US" altLang="zh-CN" sz="1600" smtClean="0">
                <a:solidFill>
                  <a:srgbClr val="000000"/>
                </a:solidFill>
                <a:latin typeface="Arial" charset="0"/>
                <a:ea typeface="华文宋体" pitchFamily="2" charset="-122"/>
              </a:rPr>
              <a:t>, X AND Y</a:t>
            </a:r>
            <a:r>
              <a:rPr kumimoji="1" lang="zh-CN" altLang="en-US" sz="1600" smtClean="0">
                <a:solidFill>
                  <a:srgbClr val="000000"/>
                </a:solidFill>
                <a:latin typeface="Arial" charset="0"/>
                <a:ea typeface="华文宋体" pitchFamily="2" charset="-122"/>
              </a:rPr>
              <a:t>均为假。 </a:t>
            </a:r>
            <a:endParaRPr kumimoji="1" lang="zh-CN" altLang="en-US" sz="2000" b="1" smtClean="0">
              <a:solidFill>
                <a:srgbClr val="3333CC"/>
              </a:solidFill>
              <a:latin typeface="Arial" charset="0"/>
              <a:ea typeface="华文宋体" pitchFamily="2" charset="-122"/>
            </a:endParaRPr>
          </a:p>
          <a:p>
            <a:pPr eaLnBrk="1" hangingPunct="1">
              <a:lnSpc>
                <a:spcPct val="130000"/>
              </a:lnSpc>
              <a:buClr>
                <a:srgbClr val="000000"/>
              </a:buClr>
              <a:buFont typeface="Wingdings" pitchFamily="2" charset="2"/>
              <a:buChar char="p"/>
            </a:pP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或</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运算</a:t>
            </a:r>
            <a:r>
              <a:rPr kumimoji="1" lang="en-US" altLang="zh-CN" sz="2000" b="1" smtClean="0">
                <a:solidFill>
                  <a:srgbClr val="3333CC"/>
                </a:solidFill>
                <a:latin typeface="Arial" charset="0"/>
                <a:ea typeface="华文宋体" pitchFamily="2" charset="-122"/>
              </a:rPr>
              <a:t>(OR): </a:t>
            </a:r>
            <a:r>
              <a:rPr kumimoji="1" lang="zh-CN" altLang="en-US" sz="1600" smtClean="0">
                <a:solidFill>
                  <a:srgbClr val="000000"/>
                </a:solidFill>
                <a:latin typeface="Arial" charset="0"/>
                <a:ea typeface="华文宋体" pitchFamily="2" charset="-122"/>
              </a:rPr>
              <a:t>当</a:t>
            </a:r>
            <a:r>
              <a:rPr kumimoji="1" lang="en-US" altLang="zh-CN" sz="1600" smtClean="0">
                <a:solidFill>
                  <a:srgbClr val="000000"/>
                </a:solidFill>
                <a:latin typeface="Arial" charset="0"/>
                <a:ea typeface="华文宋体" pitchFamily="2" charset="-122"/>
              </a:rPr>
              <a:t>X</a:t>
            </a:r>
            <a:r>
              <a:rPr kumimoji="1" lang="zh-CN" altLang="en-US" sz="1600" smtClean="0">
                <a:solidFill>
                  <a:srgbClr val="000000"/>
                </a:solidFill>
                <a:latin typeface="Arial" charset="0"/>
                <a:ea typeface="华文宋体" pitchFamily="2" charset="-122"/>
              </a:rPr>
              <a:t>和</a:t>
            </a:r>
            <a:r>
              <a:rPr kumimoji="1" lang="en-US" altLang="zh-CN" sz="1600" smtClean="0">
                <a:solidFill>
                  <a:srgbClr val="000000"/>
                </a:solidFill>
                <a:latin typeface="Arial" charset="0"/>
                <a:ea typeface="华文宋体" pitchFamily="2" charset="-122"/>
              </a:rPr>
              <a:t>Y</a:t>
            </a:r>
            <a:r>
              <a:rPr kumimoji="1" lang="zh-CN" altLang="en-US" sz="1600" smtClean="0">
                <a:solidFill>
                  <a:srgbClr val="000000"/>
                </a:solidFill>
                <a:latin typeface="Arial" charset="0"/>
                <a:ea typeface="华文宋体" pitchFamily="2" charset="-122"/>
              </a:rPr>
              <a:t>都为假时</a:t>
            </a:r>
            <a:r>
              <a:rPr kumimoji="1" lang="en-US" altLang="zh-CN" sz="1600" smtClean="0">
                <a:solidFill>
                  <a:srgbClr val="000000"/>
                </a:solidFill>
                <a:latin typeface="Arial" charset="0"/>
                <a:ea typeface="华文宋体" pitchFamily="2" charset="-122"/>
              </a:rPr>
              <a:t>, X OR Y</a:t>
            </a:r>
            <a:r>
              <a:rPr kumimoji="1" lang="zh-CN" altLang="en-US" sz="1600" smtClean="0">
                <a:solidFill>
                  <a:srgbClr val="000000"/>
                </a:solidFill>
                <a:latin typeface="Arial" charset="0"/>
                <a:ea typeface="华文宋体" pitchFamily="2" charset="-122"/>
              </a:rPr>
              <a:t>也为假</a:t>
            </a:r>
            <a:r>
              <a:rPr kumimoji="1" lang="en-US" altLang="zh-CN" sz="1600" smtClean="0">
                <a:solidFill>
                  <a:srgbClr val="000000"/>
                </a:solidFill>
                <a:latin typeface="Arial" charset="0"/>
                <a:ea typeface="华文宋体" pitchFamily="2" charset="-122"/>
              </a:rPr>
              <a:t>; </a:t>
            </a:r>
            <a:r>
              <a:rPr kumimoji="1" lang="zh-CN" altLang="en-US" sz="1600" smtClean="0">
                <a:solidFill>
                  <a:srgbClr val="000000"/>
                </a:solidFill>
                <a:latin typeface="Arial" charset="0"/>
                <a:ea typeface="华文宋体" pitchFamily="2" charset="-122"/>
              </a:rPr>
              <a:t>其他情况</a:t>
            </a:r>
            <a:r>
              <a:rPr kumimoji="1" lang="en-US" altLang="zh-CN" sz="1600" smtClean="0">
                <a:solidFill>
                  <a:srgbClr val="000000"/>
                </a:solidFill>
                <a:latin typeface="Arial" charset="0"/>
                <a:ea typeface="华文宋体" pitchFamily="2" charset="-122"/>
              </a:rPr>
              <a:t>, X OR Y</a:t>
            </a:r>
            <a:r>
              <a:rPr kumimoji="1" lang="zh-CN" altLang="en-US" sz="1600" smtClean="0">
                <a:solidFill>
                  <a:srgbClr val="000000"/>
                </a:solidFill>
                <a:latin typeface="Arial" charset="0"/>
                <a:ea typeface="华文宋体" pitchFamily="2" charset="-122"/>
              </a:rPr>
              <a:t>均为真。 </a:t>
            </a:r>
            <a:endParaRPr kumimoji="1" lang="zh-CN" altLang="en-US" sz="2000" b="1" smtClean="0">
              <a:solidFill>
                <a:srgbClr val="3333CC"/>
              </a:solidFill>
              <a:latin typeface="Arial" charset="0"/>
              <a:ea typeface="华文宋体" pitchFamily="2" charset="-122"/>
            </a:endParaRPr>
          </a:p>
          <a:p>
            <a:pPr eaLnBrk="1" hangingPunct="1">
              <a:lnSpc>
                <a:spcPct val="130000"/>
              </a:lnSpc>
              <a:buClr>
                <a:srgbClr val="000000"/>
              </a:buClr>
              <a:buFont typeface="Wingdings" pitchFamily="2" charset="2"/>
              <a:buChar char="p"/>
            </a:pP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非</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运算</a:t>
            </a:r>
            <a:r>
              <a:rPr kumimoji="1" lang="en-US" altLang="zh-CN" sz="2000" b="1" smtClean="0">
                <a:solidFill>
                  <a:srgbClr val="3333CC"/>
                </a:solidFill>
                <a:latin typeface="Arial" charset="0"/>
                <a:ea typeface="华文宋体" pitchFamily="2" charset="-122"/>
              </a:rPr>
              <a:t>(NOT): </a:t>
            </a:r>
            <a:r>
              <a:rPr kumimoji="1" lang="zh-CN" altLang="en-US" sz="1600" smtClean="0">
                <a:solidFill>
                  <a:srgbClr val="000000"/>
                </a:solidFill>
                <a:latin typeface="Arial" charset="0"/>
                <a:ea typeface="华文宋体" pitchFamily="2" charset="-122"/>
              </a:rPr>
              <a:t>当</a:t>
            </a:r>
            <a:r>
              <a:rPr kumimoji="1" lang="en-US" altLang="zh-CN" sz="1600" smtClean="0">
                <a:solidFill>
                  <a:srgbClr val="000000"/>
                </a:solidFill>
                <a:latin typeface="Arial" charset="0"/>
                <a:ea typeface="华文宋体" pitchFamily="2" charset="-122"/>
              </a:rPr>
              <a:t>X</a:t>
            </a:r>
            <a:r>
              <a:rPr kumimoji="1" lang="zh-CN" altLang="en-US" sz="1600" smtClean="0">
                <a:solidFill>
                  <a:srgbClr val="000000"/>
                </a:solidFill>
                <a:latin typeface="Arial" charset="0"/>
                <a:ea typeface="华文宋体" pitchFamily="2" charset="-122"/>
              </a:rPr>
              <a:t>为真时</a:t>
            </a:r>
            <a:r>
              <a:rPr kumimoji="1" lang="en-US" altLang="zh-CN" sz="1600" smtClean="0">
                <a:solidFill>
                  <a:srgbClr val="000000"/>
                </a:solidFill>
                <a:latin typeface="Arial" charset="0"/>
                <a:ea typeface="华文宋体" pitchFamily="2" charset="-122"/>
              </a:rPr>
              <a:t>, NOT X</a:t>
            </a:r>
            <a:r>
              <a:rPr kumimoji="1" lang="zh-CN" altLang="en-US" sz="1600" smtClean="0">
                <a:solidFill>
                  <a:srgbClr val="000000"/>
                </a:solidFill>
                <a:latin typeface="Arial" charset="0"/>
                <a:ea typeface="华文宋体" pitchFamily="2" charset="-122"/>
              </a:rPr>
              <a:t>为假</a:t>
            </a:r>
            <a:r>
              <a:rPr kumimoji="1" lang="en-US" altLang="zh-CN" sz="1600" smtClean="0">
                <a:solidFill>
                  <a:srgbClr val="000000"/>
                </a:solidFill>
                <a:latin typeface="Arial" charset="0"/>
                <a:ea typeface="华文宋体" pitchFamily="2" charset="-122"/>
              </a:rPr>
              <a:t>;</a:t>
            </a:r>
            <a:r>
              <a:rPr kumimoji="1" lang="zh-CN" altLang="en-US" sz="1600" smtClean="0">
                <a:solidFill>
                  <a:srgbClr val="000000"/>
                </a:solidFill>
                <a:latin typeface="Arial" charset="0"/>
                <a:ea typeface="华文宋体" pitchFamily="2" charset="-122"/>
              </a:rPr>
              <a:t>当</a:t>
            </a:r>
            <a:r>
              <a:rPr kumimoji="1" lang="en-US" altLang="zh-CN" sz="1600" smtClean="0">
                <a:solidFill>
                  <a:srgbClr val="000000"/>
                </a:solidFill>
                <a:latin typeface="Arial" charset="0"/>
                <a:ea typeface="华文宋体" pitchFamily="2" charset="-122"/>
              </a:rPr>
              <a:t>X</a:t>
            </a:r>
            <a:r>
              <a:rPr kumimoji="1" lang="zh-CN" altLang="en-US" sz="1600" smtClean="0">
                <a:solidFill>
                  <a:srgbClr val="000000"/>
                </a:solidFill>
                <a:latin typeface="Arial" charset="0"/>
                <a:ea typeface="华文宋体" pitchFamily="2" charset="-122"/>
              </a:rPr>
              <a:t>为假时</a:t>
            </a:r>
            <a:r>
              <a:rPr kumimoji="1" lang="en-US" altLang="zh-CN" sz="1600" smtClean="0">
                <a:solidFill>
                  <a:srgbClr val="000000"/>
                </a:solidFill>
                <a:latin typeface="Arial" charset="0"/>
                <a:ea typeface="华文宋体" pitchFamily="2" charset="-122"/>
              </a:rPr>
              <a:t>, NOT X</a:t>
            </a:r>
            <a:r>
              <a:rPr kumimoji="1" lang="zh-CN" altLang="en-US" sz="1600" smtClean="0">
                <a:solidFill>
                  <a:srgbClr val="000000"/>
                </a:solidFill>
                <a:latin typeface="Arial" charset="0"/>
                <a:ea typeface="华文宋体" pitchFamily="2" charset="-122"/>
              </a:rPr>
              <a:t>为真。 </a:t>
            </a:r>
            <a:endParaRPr kumimoji="1" lang="zh-CN" altLang="en-US" sz="2000" b="1" smtClean="0">
              <a:solidFill>
                <a:srgbClr val="3333CC"/>
              </a:solidFill>
              <a:latin typeface="Arial" charset="0"/>
              <a:ea typeface="华文宋体" pitchFamily="2" charset="-122"/>
            </a:endParaRPr>
          </a:p>
          <a:p>
            <a:pPr eaLnBrk="1" hangingPunct="1">
              <a:lnSpc>
                <a:spcPct val="130000"/>
              </a:lnSpc>
              <a:buClr>
                <a:srgbClr val="000000"/>
              </a:buClr>
              <a:buFont typeface="Wingdings" pitchFamily="2" charset="2"/>
              <a:buChar char="p"/>
            </a:pP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异或</a:t>
            </a:r>
            <a:r>
              <a:rPr kumimoji="1" lang="zh-CN" altLang="en-US" sz="2000" b="1" smtClean="0">
                <a:solidFill>
                  <a:srgbClr val="3333CC"/>
                </a:solidFill>
                <a:latin typeface="华文宋体" pitchFamily="2" charset="-122"/>
                <a:ea typeface="华文宋体" pitchFamily="2" charset="-122"/>
              </a:rPr>
              <a:t>”</a:t>
            </a:r>
            <a:r>
              <a:rPr kumimoji="1" lang="zh-CN" altLang="en-US" sz="2000" b="1" smtClean="0">
                <a:solidFill>
                  <a:srgbClr val="3333CC"/>
                </a:solidFill>
                <a:latin typeface="Arial" charset="0"/>
                <a:ea typeface="华文宋体" pitchFamily="2" charset="-122"/>
              </a:rPr>
              <a:t>运算</a:t>
            </a:r>
            <a:r>
              <a:rPr kumimoji="1" lang="en-US" altLang="zh-CN" sz="2000" b="1" smtClean="0">
                <a:solidFill>
                  <a:srgbClr val="3333CC"/>
                </a:solidFill>
                <a:latin typeface="Arial" charset="0"/>
                <a:ea typeface="华文宋体" pitchFamily="2" charset="-122"/>
              </a:rPr>
              <a:t>(XOR): </a:t>
            </a:r>
            <a:r>
              <a:rPr kumimoji="1" lang="zh-CN" altLang="en-US" sz="1600" smtClean="0">
                <a:solidFill>
                  <a:srgbClr val="000000"/>
                </a:solidFill>
                <a:latin typeface="Arial" charset="0"/>
                <a:ea typeface="华文宋体" pitchFamily="2" charset="-122"/>
              </a:rPr>
              <a:t>当</a:t>
            </a:r>
            <a:r>
              <a:rPr kumimoji="1" lang="en-US" altLang="zh-CN" sz="1600" smtClean="0">
                <a:solidFill>
                  <a:srgbClr val="000000"/>
                </a:solidFill>
                <a:latin typeface="Arial" charset="0"/>
                <a:ea typeface="华文宋体" pitchFamily="2" charset="-122"/>
              </a:rPr>
              <a:t>X</a:t>
            </a:r>
            <a:r>
              <a:rPr kumimoji="1" lang="zh-CN" altLang="en-US" sz="1600" smtClean="0">
                <a:solidFill>
                  <a:srgbClr val="000000"/>
                </a:solidFill>
                <a:latin typeface="Arial" charset="0"/>
                <a:ea typeface="华文宋体" pitchFamily="2" charset="-122"/>
              </a:rPr>
              <a:t>和</a:t>
            </a:r>
            <a:r>
              <a:rPr kumimoji="1" lang="en-US" altLang="zh-CN" sz="1600" smtClean="0">
                <a:solidFill>
                  <a:srgbClr val="000000"/>
                </a:solidFill>
                <a:latin typeface="Arial" charset="0"/>
                <a:ea typeface="华文宋体" pitchFamily="2" charset="-122"/>
              </a:rPr>
              <a:t>Y</a:t>
            </a:r>
            <a:r>
              <a:rPr kumimoji="1" lang="zh-CN" altLang="en-US" sz="1600" smtClean="0">
                <a:solidFill>
                  <a:srgbClr val="000000"/>
                </a:solidFill>
                <a:latin typeface="Arial" charset="0"/>
                <a:ea typeface="华文宋体" pitchFamily="2" charset="-122"/>
              </a:rPr>
              <a:t>都为真或都为假时</a:t>
            </a:r>
            <a:r>
              <a:rPr kumimoji="1" lang="en-US" altLang="zh-CN" sz="1600" smtClean="0">
                <a:solidFill>
                  <a:srgbClr val="000000"/>
                </a:solidFill>
                <a:latin typeface="Arial" charset="0"/>
                <a:ea typeface="华文宋体" pitchFamily="2" charset="-122"/>
              </a:rPr>
              <a:t>, X XOR Y</a:t>
            </a:r>
            <a:r>
              <a:rPr kumimoji="1" lang="zh-CN" altLang="en-US" sz="1600" smtClean="0">
                <a:solidFill>
                  <a:srgbClr val="000000"/>
                </a:solidFill>
                <a:latin typeface="Arial" charset="0"/>
                <a:ea typeface="华文宋体" pitchFamily="2" charset="-122"/>
              </a:rPr>
              <a:t>为假</a:t>
            </a:r>
            <a:r>
              <a:rPr kumimoji="1" lang="en-US" altLang="zh-CN" sz="1600" smtClean="0">
                <a:solidFill>
                  <a:srgbClr val="000000"/>
                </a:solidFill>
                <a:latin typeface="Arial" charset="0"/>
                <a:ea typeface="华文宋体" pitchFamily="2" charset="-122"/>
              </a:rPr>
              <a:t>; </a:t>
            </a:r>
            <a:r>
              <a:rPr kumimoji="1" lang="zh-CN" altLang="en-US" sz="1600" smtClean="0">
                <a:solidFill>
                  <a:srgbClr val="000000"/>
                </a:solidFill>
                <a:latin typeface="Arial" charset="0"/>
                <a:ea typeface="华文宋体" pitchFamily="2" charset="-122"/>
              </a:rPr>
              <a:t>否则</a:t>
            </a:r>
            <a:r>
              <a:rPr kumimoji="1" lang="en-US" altLang="zh-CN" sz="1600" smtClean="0">
                <a:solidFill>
                  <a:srgbClr val="000000"/>
                </a:solidFill>
                <a:latin typeface="Arial" charset="0"/>
                <a:ea typeface="华文宋体" pitchFamily="2" charset="-122"/>
              </a:rPr>
              <a:t>, X XOR Y</a:t>
            </a:r>
            <a:r>
              <a:rPr kumimoji="1" lang="zh-CN" altLang="en-US" sz="1600" smtClean="0">
                <a:solidFill>
                  <a:srgbClr val="000000"/>
                </a:solidFill>
                <a:latin typeface="Arial" charset="0"/>
                <a:ea typeface="华文宋体" pitchFamily="2" charset="-122"/>
              </a:rPr>
              <a:t>为真。 </a:t>
            </a:r>
          </a:p>
        </p:txBody>
      </p:sp>
      <p:sp>
        <p:nvSpPr>
          <p:cNvPr id="18439"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有哪些基本的逻辑运算操作</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285875"/>
            <a:ext cx="4271962" cy="4370388"/>
          </a:xfrm>
          <a:prstGeom prst="rect">
            <a:avLst/>
          </a:prstGeom>
          <a:noFill/>
          <a:ln w="9525">
            <a:noFill/>
            <a:miter lim="800000"/>
            <a:headEnd/>
            <a:tailEnd/>
          </a:ln>
        </p:spPr>
        <p:txBody>
          <a:bodyPr>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用</a:t>
            </a:r>
            <a:r>
              <a:rPr kumimoji="1" lang="en-US" altLang="zh-CN" b="1" smtClean="0">
                <a:solidFill>
                  <a:srgbClr val="000000"/>
                </a:solidFill>
                <a:latin typeface="Arial" charset="0"/>
                <a:ea typeface="华文宋体" pitchFamily="2" charset="-122"/>
              </a:rPr>
              <a:t>0</a:t>
            </a:r>
            <a:r>
              <a:rPr kumimoji="1" lang="zh-CN" altLang="en-US" b="1" smtClean="0">
                <a:solidFill>
                  <a:srgbClr val="000000"/>
                </a:solidFill>
                <a:latin typeface="Arial" charset="0"/>
                <a:ea typeface="华文宋体" pitchFamily="2" charset="-122"/>
              </a:rPr>
              <a:t>和</a:t>
            </a:r>
            <a:r>
              <a:rPr kumimoji="1" lang="en-US" altLang="zh-CN" b="1" smtClean="0">
                <a:solidFill>
                  <a:srgbClr val="000000"/>
                </a:solidFill>
                <a:latin typeface="Arial" charset="0"/>
                <a:ea typeface="华文宋体" pitchFamily="2" charset="-122"/>
              </a:rPr>
              <a:t>1</a:t>
            </a:r>
            <a:r>
              <a:rPr kumimoji="1" lang="zh-CN" altLang="en-US" b="1" smtClean="0">
                <a:solidFill>
                  <a:srgbClr val="000000"/>
                </a:solidFill>
                <a:latin typeface="Arial" charset="0"/>
                <a:ea typeface="华文宋体" pitchFamily="2" charset="-122"/>
              </a:rPr>
              <a:t>来表示逻辑运算</a:t>
            </a:r>
          </a:p>
          <a:p>
            <a:pPr eaLnBrk="1" hangingPunct="1">
              <a:lnSpc>
                <a:spcPct val="130000"/>
              </a:lnSpc>
              <a:buClr>
                <a:srgbClr val="FF5050"/>
              </a:buClr>
              <a:buFont typeface="Wingdings" pitchFamily="2" charset="2"/>
              <a:buChar char="n"/>
            </a:pPr>
            <a:endParaRPr kumimoji="1" lang="zh-CN" altLang="en-US" sz="1600" smtClean="0">
              <a:solidFill>
                <a:srgbClr val="000000"/>
              </a:solidFill>
              <a:latin typeface="Arial" charset="0"/>
              <a:ea typeface="华文宋体" pitchFamily="2" charset="-122"/>
            </a:endParaRPr>
          </a:p>
          <a:p>
            <a:pPr eaLnBrk="1" hangingPunct="1">
              <a:lnSpc>
                <a:spcPct val="130000"/>
              </a:lnSpc>
              <a:buClr>
                <a:srgbClr val="FF5050"/>
              </a:buClr>
              <a:buFont typeface="Wingdings" pitchFamily="2" charset="2"/>
              <a:buChar char="n"/>
            </a:pP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与</a:t>
            </a: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运算</a:t>
            </a:r>
            <a:r>
              <a:rPr kumimoji="1" lang="en-US" altLang="zh-CN" b="1" smtClean="0">
                <a:solidFill>
                  <a:srgbClr val="CC0066"/>
                </a:solidFill>
                <a:latin typeface="Arial" charset="0"/>
                <a:ea typeface="华文宋体" pitchFamily="2" charset="-122"/>
              </a:rPr>
              <a:t>AND</a:t>
            </a:r>
            <a:r>
              <a:rPr kumimoji="1" lang="zh-CN" altLang="en-US" sz="1600" smtClean="0">
                <a:solidFill>
                  <a:srgbClr val="000000"/>
                </a:solidFill>
                <a:latin typeface="Arial" charset="0"/>
                <a:ea typeface="华文宋体" pitchFamily="2" charset="-122"/>
              </a:rPr>
              <a:t>：</a:t>
            </a:r>
          </a:p>
          <a:p>
            <a:pPr lvl="1" eaLnBrk="1" hangingPunct="1">
              <a:lnSpc>
                <a:spcPct val="130000"/>
              </a:lnSpc>
              <a:buClr>
                <a:srgbClr val="FF5050"/>
              </a:buClr>
              <a:buFont typeface="Wingdings" pitchFamily="2" charset="2"/>
              <a:buNone/>
            </a:pPr>
            <a:r>
              <a:rPr kumimoji="1" lang="zh-CN" altLang="en-US" sz="2000" b="1" smtClean="0">
                <a:solidFill>
                  <a:srgbClr val="3333CC"/>
                </a:solidFill>
                <a:latin typeface="Arial" charset="0"/>
                <a:ea typeface="华文宋体" pitchFamily="2" charset="-122"/>
              </a:rPr>
              <a:t>有</a:t>
            </a:r>
            <a:r>
              <a:rPr kumimoji="1" lang="en-US" altLang="zh-CN" sz="2000" b="1" smtClean="0">
                <a:solidFill>
                  <a:srgbClr val="3333CC"/>
                </a:solidFill>
                <a:latin typeface="Arial" charset="0"/>
                <a:ea typeface="华文宋体" pitchFamily="2" charset="-122"/>
              </a:rPr>
              <a:t>0</a:t>
            </a:r>
            <a:r>
              <a:rPr kumimoji="1" lang="zh-CN" altLang="en-US" sz="2000" b="1" smtClean="0">
                <a:solidFill>
                  <a:srgbClr val="3333CC"/>
                </a:solidFill>
                <a:latin typeface="Arial" charset="0"/>
                <a:ea typeface="华文宋体" pitchFamily="2" charset="-122"/>
              </a:rPr>
              <a:t>为</a:t>
            </a:r>
            <a:r>
              <a:rPr kumimoji="1" lang="en-US" altLang="zh-CN" sz="2000" b="1" smtClean="0">
                <a:solidFill>
                  <a:srgbClr val="3333CC"/>
                </a:solidFill>
                <a:latin typeface="Arial" charset="0"/>
                <a:ea typeface="华文宋体" pitchFamily="2" charset="-122"/>
              </a:rPr>
              <a:t>0 </a:t>
            </a:r>
            <a:r>
              <a:rPr kumimoji="1" lang="zh-CN" altLang="en-US" sz="2000" b="1" smtClean="0">
                <a:solidFill>
                  <a:srgbClr val="3333CC"/>
                </a:solidFill>
                <a:latin typeface="Arial" charset="0"/>
                <a:ea typeface="华文宋体" pitchFamily="2" charset="-122"/>
              </a:rPr>
              <a:t>，全</a:t>
            </a:r>
            <a:r>
              <a:rPr kumimoji="1" lang="en-US" altLang="zh-CN" sz="2000" b="1" smtClean="0">
                <a:solidFill>
                  <a:srgbClr val="3333CC"/>
                </a:solidFill>
                <a:latin typeface="Arial" charset="0"/>
                <a:ea typeface="华文宋体" pitchFamily="2" charset="-122"/>
              </a:rPr>
              <a:t>1</a:t>
            </a:r>
            <a:r>
              <a:rPr kumimoji="1" lang="zh-CN" altLang="en-US" sz="2000" b="1" smtClean="0">
                <a:solidFill>
                  <a:srgbClr val="3333CC"/>
                </a:solidFill>
                <a:latin typeface="Arial" charset="0"/>
                <a:ea typeface="华文宋体" pitchFamily="2" charset="-122"/>
              </a:rPr>
              <a:t>为</a:t>
            </a:r>
            <a:r>
              <a:rPr kumimoji="1" lang="en-US" altLang="zh-CN" sz="2000" b="1" smtClean="0">
                <a:solidFill>
                  <a:srgbClr val="3333CC"/>
                </a:solidFill>
                <a:latin typeface="Arial" charset="0"/>
                <a:ea typeface="华文宋体" pitchFamily="2" charset="-122"/>
              </a:rPr>
              <a:t>1</a:t>
            </a:r>
          </a:p>
          <a:p>
            <a:pPr eaLnBrk="1" hangingPunct="1">
              <a:lnSpc>
                <a:spcPct val="130000"/>
              </a:lnSpc>
              <a:buClr>
                <a:srgbClr val="FF5050"/>
              </a:buClr>
              <a:buFont typeface="Wingdings" pitchFamily="2" charset="2"/>
              <a:buChar char="n"/>
            </a:pP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或</a:t>
            </a: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运算</a:t>
            </a:r>
            <a:r>
              <a:rPr kumimoji="1" lang="en-US" altLang="zh-CN" b="1" smtClean="0">
                <a:solidFill>
                  <a:srgbClr val="CC0066"/>
                </a:solidFill>
                <a:latin typeface="Arial" charset="0"/>
                <a:ea typeface="华文宋体" pitchFamily="2" charset="-122"/>
              </a:rPr>
              <a:t>OR</a:t>
            </a:r>
            <a:r>
              <a:rPr kumimoji="1" lang="zh-CN" altLang="en-US" sz="1600" smtClean="0">
                <a:solidFill>
                  <a:srgbClr val="000000"/>
                </a:solidFill>
                <a:latin typeface="Arial" charset="0"/>
                <a:ea typeface="华文宋体" pitchFamily="2" charset="-122"/>
              </a:rPr>
              <a:t>：</a:t>
            </a:r>
          </a:p>
          <a:p>
            <a:pPr lvl="1" eaLnBrk="1" hangingPunct="1">
              <a:lnSpc>
                <a:spcPct val="130000"/>
              </a:lnSpc>
              <a:buClr>
                <a:srgbClr val="FF5050"/>
              </a:buClr>
              <a:buFont typeface="Wingdings" pitchFamily="2" charset="2"/>
              <a:buNone/>
            </a:pPr>
            <a:r>
              <a:rPr kumimoji="1" lang="zh-CN" altLang="en-US" sz="2000" b="1" smtClean="0">
                <a:solidFill>
                  <a:srgbClr val="3333CC"/>
                </a:solidFill>
                <a:latin typeface="Arial" charset="0"/>
                <a:ea typeface="华文宋体" pitchFamily="2" charset="-122"/>
              </a:rPr>
              <a:t>有</a:t>
            </a:r>
            <a:r>
              <a:rPr kumimoji="1" lang="en-US" altLang="zh-CN" sz="2000" b="1" smtClean="0">
                <a:solidFill>
                  <a:srgbClr val="3333CC"/>
                </a:solidFill>
                <a:latin typeface="Arial" charset="0"/>
                <a:ea typeface="华文宋体" pitchFamily="2" charset="-122"/>
              </a:rPr>
              <a:t>1</a:t>
            </a:r>
            <a:r>
              <a:rPr kumimoji="1" lang="zh-CN" altLang="en-US" sz="2000" b="1" smtClean="0">
                <a:solidFill>
                  <a:srgbClr val="3333CC"/>
                </a:solidFill>
                <a:latin typeface="Arial" charset="0"/>
                <a:ea typeface="华文宋体" pitchFamily="2" charset="-122"/>
              </a:rPr>
              <a:t>为</a:t>
            </a:r>
            <a:r>
              <a:rPr kumimoji="1" lang="en-US" altLang="zh-CN" sz="2000" b="1" smtClean="0">
                <a:solidFill>
                  <a:srgbClr val="3333CC"/>
                </a:solidFill>
                <a:latin typeface="Arial" charset="0"/>
                <a:ea typeface="华文宋体" pitchFamily="2" charset="-122"/>
              </a:rPr>
              <a:t>1</a:t>
            </a:r>
            <a:r>
              <a:rPr kumimoji="1" lang="zh-CN" altLang="en-US" sz="2000" b="1" smtClean="0">
                <a:solidFill>
                  <a:srgbClr val="3333CC"/>
                </a:solidFill>
                <a:latin typeface="Arial" charset="0"/>
                <a:ea typeface="华文宋体" pitchFamily="2" charset="-122"/>
              </a:rPr>
              <a:t>，全</a:t>
            </a:r>
            <a:r>
              <a:rPr kumimoji="1" lang="en-US" altLang="zh-CN" sz="2000" b="1" smtClean="0">
                <a:solidFill>
                  <a:srgbClr val="3333CC"/>
                </a:solidFill>
                <a:latin typeface="Arial" charset="0"/>
                <a:ea typeface="华文宋体" pitchFamily="2" charset="-122"/>
              </a:rPr>
              <a:t>0</a:t>
            </a:r>
            <a:r>
              <a:rPr kumimoji="1" lang="zh-CN" altLang="en-US" sz="2000" b="1" smtClean="0">
                <a:solidFill>
                  <a:srgbClr val="3333CC"/>
                </a:solidFill>
                <a:latin typeface="Arial" charset="0"/>
                <a:ea typeface="华文宋体" pitchFamily="2" charset="-122"/>
              </a:rPr>
              <a:t>为</a:t>
            </a:r>
            <a:r>
              <a:rPr kumimoji="1" lang="en-US" altLang="zh-CN" sz="2000" b="1" smtClean="0">
                <a:solidFill>
                  <a:srgbClr val="3333CC"/>
                </a:solidFill>
                <a:latin typeface="Arial" charset="0"/>
                <a:ea typeface="华文宋体" pitchFamily="2" charset="-122"/>
              </a:rPr>
              <a:t>0</a:t>
            </a:r>
          </a:p>
          <a:p>
            <a:pPr eaLnBrk="1" hangingPunct="1">
              <a:lnSpc>
                <a:spcPct val="130000"/>
              </a:lnSpc>
              <a:buClr>
                <a:srgbClr val="FF5050"/>
              </a:buClr>
              <a:buFont typeface="Wingdings" pitchFamily="2" charset="2"/>
              <a:buChar char="n"/>
            </a:pP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非</a:t>
            </a: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运算</a:t>
            </a:r>
            <a:r>
              <a:rPr kumimoji="1" lang="en-US" altLang="zh-CN" b="1" smtClean="0">
                <a:solidFill>
                  <a:srgbClr val="CC0066"/>
                </a:solidFill>
                <a:latin typeface="Arial" charset="0"/>
                <a:ea typeface="华文宋体" pitchFamily="2" charset="-122"/>
              </a:rPr>
              <a:t>NOT</a:t>
            </a:r>
            <a:r>
              <a:rPr kumimoji="1" lang="zh-CN" altLang="en-US" sz="1600" smtClean="0">
                <a:solidFill>
                  <a:srgbClr val="000000"/>
                </a:solidFill>
                <a:latin typeface="Arial" charset="0"/>
                <a:ea typeface="华文宋体" pitchFamily="2" charset="-122"/>
              </a:rPr>
              <a:t>：</a:t>
            </a:r>
          </a:p>
          <a:p>
            <a:pPr lvl="1" eaLnBrk="1" hangingPunct="1">
              <a:lnSpc>
                <a:spcPct val="130000"/>
              </a:lnSpc>
              <a:buClr>
                <a:srgbClr val="FF5050"/>
              </a:buClr>
              <a:buFont typeface="Wingdings" pitchFamily="2" charset="2"/>
              <a:buNone/>
            </a:pPr>
            <a:r>
              <a:rPr kumimoji="1" lang="zh-CN" altLang="en-US" sz="2000" b="1" smtClean="0">
                <a:solidFill>
                  <a:srgbClr val="3333CC"/>
                </a:solidFill>
                <a:latin typeface="Arial" charset="0"/>
                <a:ea typeface="华文宋体" pitchFamily="2" charset="-122"/>
              </a:rPr>
              <a:t>非</a:t>
            </a:r>
            <a:r>
              <a:rPr kumimoji="1" lang="en-US" altLang="zh-CN" sz="2000" b="1" smtClean="0">
                <a:solidFill>
                  <a:srgbClr val="3333CC"/>
                </a:solidFill>
                <a:latin typeface="Arial" charset="0"/>
                <a:ea typeface="华文宋体" pitchFamily="2" charset="-122"/>
              </a:rPr>
              <a:t>0</a:t>
            </a:r>
            <a:r>
              <a:rPr kumimoji="1" lang="zh-CN" altLang="en-US" sz="2000" b="1" smtClean="0">
                <a:solidFill>
                  <a:srgbClr val="3333CC"/>
                </a:solidFill>
                <a:latin typeface="Arial" charset="0"/>
                <a:ea typeface="华文宋体" pitchFamily="2" charset="-122"/>
              </a:rPr>
              <a:t>则</a:t>
            </a:r>
            <a:r>
              <a:rPr kumimoji="1" lang="en-US" altLang="zh-CN" sz="2000" b="1" smtClean="0">
                <a:solidFill>
                  <a:srgbClr val="3333CC"/>
                </a:solidFill>
                <a:latin typeface="Arial" charset="0"/>
                <a:ea typeface="华文宋体" pitchFamily="2" charset="-122"/>
              </a:rPr>
              <a:t>1</a:t>
            </a:r>
            <a:r>
              <a:rPr kumimoji="1" lang="zh-CN" altLang="en-US" sz="2000" b="1" smtClean="0">
                <a:solidFill>
                  <a:srgbClr val="3333CC"/>
                </a:solidFill>
                <a:latin typeface="Arial" charset="0"/>
                <a:ea typeface="华文宋体" pitchFamily="2" charset="-122"/>
              </a:rPr>
              <a:t>，非</a:t>
            </a:r>
            <a:r>
              <a:rPr kumimoji="1" lang="en-US" altLang="zh-CN" sz="2000" b="1" smtClean="0">
                <a:solidFill>
                  <a:srgbClr val="3333CC"/>
                </a:solidFill>
                <a:latin typeface="Arial" charset="0"/>
                <a:ea typeface="华文宋体" pitchFamily="2" charset="-122"/>
              </a:rPr>
              <a:t>1</a:t>
            </a:r>
            <a:r>
              <a:rPr kumimoji="1" lang="zh-CN" altLang="en-US" sz="2000" b="1" smtClean="0">
                <a:solidFill>
                  <a:srgbClr val="3333CC"/>
                </a:solidFill>
                <a:latin typeface="Arial" charset="0"/>
                <a:ea typeface="华文宋体" pitchFamily="2" charset="-122"/>
              </a:rPr>
              <a:t>则</a:t>
            </a:r>
            <a:r>
              <a:rPr kumimoji="1" lang="en-US" altLang="zh-CN" sz="2000" b="1" smtClean="0">
                <a:solidFill>
                  <a:srgbClr val="3333CC"/>
                </a:solidFill>
                <a:latin typeface="Arial" charset="0"/>
                <a:ea typeface="华文宋体" pitchFamily="2" charset="-122"/>
              </a:rPr>
              <a:t>0</a:t>
            </a:r>
          </a:p>
          <a:p>
            <a:pPr eaLnBrk="1" hangingPunct="1">
              <a:lnSpc>
                <a:spcPct val="130000"/>
              </a:lnSpc>
              <a:buClr>
                <a:srgbClr val="FF5050"/>
              </a:buClr>
              <a:buFont typeface="Wingdings" pitchFamily="2" charset="2"/>
              <a:buChar char="n"/>
            </a:pPr>
            <a:r>
              <a:rPr kumimoji="1" lang="en-US" altLang="zh-CN" sz="1600" smtClean="0">
                <a:solidFill>
                  <a:srgbClr val="000000"/>
                </a:solidFill>
                <a:latin typeface="Arial" charset="0"/>
                <a:ea typeface="华文宋体" pitchFamily="2" charset="-122"/>
              </a:rPr>
              <a:t> </a:t>
            </a:r>
            <a:r>
              <a:rPr kumimoji="1" lang="en-US" altLang="zh-CN"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异或</a:t>
            </a:r>
            <a:r>
              <a:rPr kumimoji="1" lang="zh-CN" altLang="en-US" sz="1600" smtClean="0">
                <a:solidFill>
                  <a:srgbClr val="000000"/>
                </a:solidFill>
                <a:latin typeface="华文宋体" pitchFamily="2" charset="-122"/>
                <a:ea typeface="华文宋体" pitchFamily="2" charset="-122"/>
              </a:rPr>
              <a:t>”</a:t>
            </a:r>
            <a:r>
              <a:rPr kumimoji="1" lang="zh-CN" altLang="en-US" sz="1600" smtClean="0">
                <a:solidFill>
                  <a:srgbClr val="000000"/>
                </a:solidFill>
                <a:latin typeface="Arial" charset="0"/>
                <a:ea typeface="华文宋体" pitchFamily="2" charset="-122"/>
              </a:rPr>
              <a:t>运算</a:t>
            </a:r>
            <a:r>
              <a:rPr kumimoji="1" lang="en-US" altLang="zh-CN" b="1" smtClean="0">
                <a:solidFill>
                  <a:srgbClr val="CC0066"/>
                </a:solidFill>
                <a:latin typeface="Arial" charset="0"/>
                <a:ea typeface="华文宋体" pitchFamily="2" charset="-122"/>
              </a:rPr>
              <a:t>XOR</a:t>
            </a:r>
            <a:r>
              <a:rPr kumimoji="1" lang="zh-CN" altLang="en-US" sz="1600" smtClean="0">
                <a:solidFill>
                  <a:srgbClr val="000000"/>
                </a:solidFill>
                <a:latin typeface="Arial" charset="0"/>
                <a:ea typeface="华文宋体" pitchFamily="2" charset="-122"/>
              </a:rPr>
              <a:t>：</a:t>
            </a:r>
          </a:p>
          <a:p>
            <a:pPr lvl="1" eaLnBrk="1" hangingPunct="1">
              <a:lnSpc>
                <a:spcPct val="130000"/>
              </a:lnSpc>
              <a:buClr>
                <a:srgbClr val="FF5050"/>
              </a:buClr>
              <a:buFont typeface="Wingdings" pitchFamily="2" charset="2"/>
              <a:buNone/>
            </a:pPr>
            <a:r>
              <a:rPr kumimoji="1" lang="zh-CN" altLang="en-US" sz="2000" b="1" smtClean="0">
                <a:solidFill>
                  <a:srgbClr val="3333CC"/>
                </a:solidFill>
                <a:latin typeface="Arial" charset="0"/>
                <a:ea typeface="华文宋体" pitchFamily="2" charset="-122"/>
              </a:rPr>
              <a:t>相同为</a:t>
            </a:r>
            <a:r>
              <a:rPr kumimoji="1" lang="en-US" altLang="zh-CN" sz="2000" b="1" smtClean="0">
                <a:solidFill>
                  <a:srgbClr val="3333CC"/>
                </a:solidFill>
                <a:latin typeface="Arial" charset="0"/>
                <a:ea typeface="华文宋体" pitchFamily="2" charset="-122"/>
              </a:rPr>
              <a:t>0</a:t>
            </a:r>
            <a:r>
              <a:rPr kumimoji="1" lang="zh-CN" altLang="en-US" sz="2000" b="1" smtClean="0">
                <a:solidFill>
                  <a:srgbClr val="3333CC"/>
                </a:solidFill>
                <a:latin typeface="Arial" charset="0"/>
                <a:ea typeface="华文宋体" pitchFamily="2" charset="-122"/>
              </a:rPr>
              <a:t>，不同为</a:t>
            </a:r>
            <a:r>
              <a:rPr kumimoji="1" lang="en-US" altLang="zh-CN" sz="2000" b="1" smtClean="0">
                <a:solidFill>
                  <a:srgbClr val="3333CC"/>
                </a:solidFill>
                <a:latin typeface="Arial" charset="0"/>
                <a:ea typeface="华文宋体" pitchFamily="2" charset="-122"/>
              </a:rPr>
              <a:t>1</a:t>
            </a:r>
          </a:p>
        </p:txBody>
      </p:sp>
      <p:sp>
        <p:nvSpPr>
          <p:cNvPr id="19459" name="Text Box 3"/>
          <p:cNvSpPr txBox="1">
            <a:spLocks noChangeArrowheads="1"/>
          </p:cNvSpPr>
          <p:nvPr/>
        </p:nvSpPr>
        <p:spPr bwMode="auto">
          <a:xfrm>
            <a:off x="5260975" y="1903413"/>
            <a:ext cx="2520950" cy="366712"/>
          </a:xfrm>
          <a:prstGeom prst="rect">
            <a:avLst/>
          </a:prstGeom>
          <a:noFill/>
          <a:ln w="9525">
            <a:noFill/>
            <a:miter lim="800000"/>
            <a:headEnd/>
            <a:tailEnd/>
          </a:ln>
        </p:spPr>
        <p:txBody>
          <a:bodyPr wrap="none">
            <a:spAutoFit/>
          </a:bodyPr>
          <a:lstStyle/>
          <a:p>
            <a:pPr eaLnBrk="1" hangingPunct="1"/>
            <a:r>
              <a:rPr kumimoji="1" lang="zh-CN" altLang="en-US" sz="1800" smtClean="0">
                <a:solidFill>
                  <a:srgbClr val="000000"/>
                </a:solidFill>
                <a:latin typeface="Arial" charset="0"/>
                <a:ea typeface="华文宋体" pitchFamily="2" charset="-122"/>
              </a:rPr>
              <a:t>注</a:t>
            </a:r>
            <a:r>
              <a:rPr kumimoji="1" lang="en-US" altLang="zh-CN" sz="1800" smtClean="0">
                <a:solidFill>
                  <a:srgbClr val="000000"/>
                </a:solidFill>
                <a:latin typeface="Arial" charset="0"/>
                <a:ea typeface="华文宋体" pitchFamily="2" charset="-122"/>
              </a:rPr>
              <a:t>: 1</a:t>
            </a:r>
            <a:r>
              <a:rPr kumimoji="1" lang="zh-CN" altLang="en-US" sz="1800" smtClean="0">
                <a:solidFill>
                  <a:srgbClr val="000000"/>
                </a:solidFill>
                <a:latin typeface="Arial" charset="0"/>
                <a:ea typeface="华文宋体" pitchFamily="2" charset="-122"/>
              </a:rPr>
              <a:t>表示 </a:t>
            </a:r>
            <a:r>
              <a:rPr kumimoji="1" lang="zh-CN" altLang="en-US" sz="1800" b="1" smtClean="0">
                <a:solidFill>
                  <a:srgbClr val="3333CC"/>
                </a:solidFill>
                <a:latin typeface="Arial" charset="0"/>
                <a:ea typeface="华文宋体" pitchFamily="2" charset="-122"/>
              </a:rPr>
              <a:t>真</a:t>
            </a:r>
            <a:r>
              <a:rPr kumimoji="1" lang="zh-CN" altLang="en-US" sz="1800" smtClean="0">
                <a:solidFill>
                  <a:srgbClr val="000000"/>
                </a:solidFill>
                <a:latin typeface="Arial" charset="0"/>
                <a:ea typeface="华文宋体" pitchFamily="2" charset="-122"/>
              </a:rPr>
              <a:t>，</a:t>
            </a:r>
            <a:r>
              <a:rPr kumimoji="1" lang="en-US" altLang="zh-CN" sz="1800" smtClean="0">
                <a:solidFill>
                  <a:srgbClr val="000000"/>
                </a:solidFill>
                <a:latin typeface="Arial" charset="0"/>
                <a:ea typeface="华文宋体" pitchFamily="2" charset="-122"/>
              </a:rPr>
              <a:t>0</a:t>
            </a:r>
            <a:r>
              <a:rPr kumimoji="1" lang="zh-CN" altLang="en-US" sz="1800" smtClean="0">
                <a:solidFill>
                  <a:srgbClr val="000000"/>
                </a:solidFill>
                <a:latin typeface="Arial" charset="0"/>
                <a:ea typeface="华文宋体" pitchFamily="2" charset="-122"/>
              </a:rPr>
              <a:t>表示</a:t>
            </a:r>
            <a:r>
              <a:rPr kumimoji="1" lang="en-US" altLang="zh-CN" sz="1800" smtClean="0">
                <a:solidFill>
                  <a:srgbClr val="000000"/>
                </a:solidFill>
                <a:latin typeface="Arial" charset="0"/>
                <a:ea typeface="华文宋体" pitchFamily="2" charset="-122"/>
              </a:rPr>
              <a:t> </a:t>
            </a:r>
            <a:r>
              <a:rPr kumimoji="1" lang="zh-CN" altLang="en-US" sz="1800" b="1" smtClean="0">
                <a:solidFill>
                  <a:srgbClr val="3333CC"/>
                </a:solidFill>
                <a:latin typeface="Arial" charset="0"/>
                <a:ea typeface="华文宋体" pitchFamily="2" charset="-122"/>
              </a:rPr>
              <a:t>假</a:t>
            </a:r>
            <a:endParaRPr kumimoji="1" lang="en-US" altLang="zh-CN" sz="1800" b="1" smtClean="0">
              <a:solidFill>
                <a:srgbClr val="3333CC"/>
              </a:solidFill>
              <a:latin typeface="Arial" charset="0"/>
              <a:ea typeface="华文宋体" pitchFamily="2" charset="-122"/>
            </a:endParaRPr>
          </a:p>
        </p:txBody>
      </p:sp>
      <p:grpSp>
        <p:nvGrpSpPr>
          <p:cNvPr id="2" name="Group 4"/>
          <p:cNvGrpSpPr>
            <a:grpSpLocks/>
          </p:cNvGrpSpPr>
          <p:nvPr/>
        </p:nvGrpSpPr>
        <p:grpSpPr bwMode="auto">
          <a:xfrm>
            <a:off x="3124200" y="2416175"/>
            <a:ext cx="5799138" cy="876300"/>
            <a:chOff x="2023" y="1687"/>
            <a:chExt cx="3653" cy="552"/>
          </a:xfrm>
        </p:grpSpPr>
        <p:grpSp>
          <p:nvGrpSpPr>
            <p:cNvPr id="3" name="Group 5"/>
            <p:cNvGrpSpPr>
              <a:grpSpLocks/>
            </p:cNvGrpSpPr>
            <p:nvPr/>
          </p:nvGrpSpPr>
          <p:grpSpPr bwMode="auto">
            <a:xfrm>
              <a:off x="2023" y="1719"/>
              <a:ext cx="892" cy="520"/>
              <a:chOff x="2023" y="1719"/>
              <a:chExt cx="892" cy="520"/>
            </a:xfrm>
          </p:grpSpPr>
          <p:sp>
            <p:nvSpPr>
              <p:cNvPr id="19505" name="Text Box 6"/>
              <p:cNvSpPr txBox="1">
                <a:spLocks noChangeArrowheads="1"/>
              </p:cNvSpPr>
              <p:nvPr/>
            </p:nvSpPr>
            <p:spPr bwMode="auto">
              <a:xfrm>
                <a:off x="2023" y="1719"/>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0</a:t>
                </a:r>
              </a:p>
              <a:p>
                <a:pPr eaLnBrk="1" hangingPunct="1"/>
                <a:r>
                  <a:rPr kumimoji="1" lang="en-US" altLang="zh-CN" sz="1600" b="1" smtClean="0">
                    <a:solidFill>
                      <a:srgbClr val="000000"/>
                    </a:solidFill>
                    <a:latin typeface="Arial" charset="0"/>
                    <a:ea typeface="宋体" charset="-122"/>
                  </a:rPr>
                  <a:t>   AND     	0</a:t>
                </a:r>
              </a:p>
              <a:p>
                <a:pPr eaLnBrk="1" hangingPunct="1"/>
                <a:r>
                  <a:rPr kumimoji="1" lang="en-US" altLang="zh-CN" sz="1600" b="1" smtClean="0">
                    <a:solidFill>
                      <a:srgbClr val="000000"/>
                    </a:solidFill>
                    <a:latin typeface="Arial" charset="0"/>
                    <a:ea typeface="宋体" charset="-122"/>
                  </a:rPr>
                  <a:t>            	0</a:t>
                </a:r>
              </a:p>
            </p:txBody>
          </p:sp>
          <p:sp>
            <p:nvSpPr>
              <p:cNvPr id="19506" name="Freeform 7"/>
              <p:cNvSpPr>
                <a:spLocks/>
              </p:cNvSpPr>
              <p:nvPr/>
            </p:nvSpPr>
            <p:spPr bwMode="auto">
              <a:xfrm flipV="1">
                <a:off x="2106" y="2050"/>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4" name="Group 8"/>
            <p:cNvGrpSpPr>
              <a:grpSpLocks/>
            </p:cNvGrpSpPr>
            <p:nvPr/>
          </p:nvGrpSpPr>
          <p:grpSpPr bwMode="auto">
            <a:xfrm>
              <a:off x="3031" y="1703"/>
              <a:ext cx="809" cy="520"/>
              <a:chOff x="3040" y="1703"/>
              <a:chExt cx="809" cy="520"/>
            </a:xfrm>
          </p:grpSpPr>
          <p:sp>
            <p:nvSpPr>
              <p:cNvPr id="19503" name="Text Box 9"/>
              <p:cNvSpPr txBox="1">
                <a:spLocks noChangeArrowheads="1"/>
              </p:cNvSpPr>
              <p:nvPr/>
            </p:nvSpPr>
            <p:spPr bwMode="auto">
              <a:xfrm>
                <a:off x="3043" y="1703"/>
                <a:ext cx="763" cy="520"/>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	0</a:t>
                </a:r>
              </a:p>
              <a:p>
                <a:pPr eaLnBrk="1" hangingPunct="1"/>
                <a:r>
                  <a:rPr kumimoji="1" lang="en-US" altLang="zh-CN" sz="1600" b="1" smtClean="0">
                    <a:solidFill>
                      <a:srgbClr val="000000"/>
                    </a:solidFill>
                    <a:latin typeface="Arial" charset="0"/>
                    <a:ea typeface="宋体" charset="-122"/>
                  </a:rPr>
                  <a:t>    AND    	1</a:t>
                </a:r>
              </a:p>
              <a:p>
                <a:pPr eaLnBrk="1" hangingPunct="1"/>
                <a:r>
                  <a:rPr kumimoji="1" lang="en-US" altLang="zh-CN" sz="1600" b="1" smtClean="0">
                    <a:solidFill>
                      <a:srgbClr val="000000"/>
                    </a:solidFill>
                    <a:latin typeface="Arial" charset="0"/>
                    <a:ea typeface="宋体" charset="-122"/>
                  </a:rPr>
                  <a:t>            	0</a:t>
                </a:r>
              </a:p>
            </p:txBody>
          </p:sp>
          <p:sp>
            <p:nvSpPr>
              <p:cNvPr id="19504" name="Freeform 10"/>
              <p:cNvSpPr>
                <a:spLocks/>
              </p:cNvSpPr>
              <p:nvPr/>
            </p:nvSpPr>
            <p:spPr bwMode="auto">
              <a:xfrm flipV="1">
                <a:off x="3040" y="2038"/>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5" name="Group 11"/>
            <p:cNvGrpSpPr>
              <a:grpSpLocks/>
            </p:cNvGrpSpPr>
            <p:nvPr/>
          </p:nvGrpSpPr>
          <p:grpSpPr bwMode="auto">
            <a:xfrm>
              <a:off x="3943" y="1687"/>
              <a:ext cx="809" cy="520"/>
              <a:chOff x="3962" y="1687"/>
              <a:chExt cx="809" cy="520"/>
            </a:xfrm>
          </p:grpSpPr>
          <p:sp>
            <p:nvSpPr>
              <p:cNvPr id="19501" name="Text Box 12"/>
              <p:cNvSpPr txBox="1">
                <a:spLocks noChangeArrowheads="1"/>
              </p:cNvSpPr>
              <p:nvPr/>
            </p:nvSpPr>
            <p:spPr bwMode="auto">
              <a:xfrm>
                <a:off x="3967" y="1687"/>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1</a:t>
                </a:r>
              </a:p>
              <a:p>
                <a:pPr eaLnBrk="1" hangingPunct="1"/>
                <a:r>
                  <a:rPr kumimoji="1" lang="en-US" altLang="zh-CN" sz="1600" b="1" smtClean="0">
                    <a:solidFill>
                      <a:srgbClr val="000000"/>
                    </a:solidFill>
                    <a:latin typeface="Arial" charset="0"/>
                    <a:ea typeface="宋体" charset="-122"/>
                  </a:rPr>
                  <a:t>     AND 	0</a:t>
                </a:r>
              </a:p>
              <a:p>
                <a:pPr eaLnBrk="1" hangingPunct="1"/>
                <a:r>
                  <a:rPr kumimoji="1" lang="en-US" altLang="zh-CN" sz="1600" b="1" smtClean="0">
                    <a:solidFill>
                      <a:srgbClr val="000000"/>
                    </a:solidFill>
                    <a:latin typeface="Arial" charset="0"/>
                    <a:ea typeface="宋体" charset="-122"/>
                  </a:rPr>
                  <a:t>         	0</a:t>
                </a:r>
              </a:p>
            </p:txBody>
          </p:sp>
          <p:sp>
            <p:nvSpPr>
              <p:cNvPr id="19502" name="Freeform 13"/>
              <p:cNvSpPr>
                <a:spLocks/>
              </p:cNvSpPr>
              <p:nvPr/>
            </p:nvSpPr>
            <p:spPr bwMode="auto">
              <a:xfrm flipV="1">
                <a:off x="3962" y="2030"/>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6" name="Group 14"/>
            <p:cNvGrpSpPr>
              <a:grpSpLocks/>
            </p:cNvGrpSpPr>
            <p:nvPr/>
          </p:nvGrpSpPr>
          <p:grpSpPr bwMode="auto">
            <a:xfrm>
              <a:off x="4823" y="1687"/>
              <a:ext cx="853" cy="520"/>
              <a:chOff x="4823" y="1687"/>
              <a:chExt cx="853" cy="520"/>
            </a:xfrm>
          </p:grpSpPr>
          <p:sp>
            <p:nvSpPr>
              <p:cNvPr id="19499" name="Text Box 15"/>
              <p:cNvSpPr txBox="1">
                <a:spLocks noChangeArrowheads="1"/>
              </p:cNvSpPr>
              <p:nvPr/>
            </p:nvSpPr>
            <p:spPr bwMode="auto">
              <a:xfrm>
                <a:off x="4823" y="1687"/>
                <a:ext cx="763" cy="520"/>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	1</a:t>
                </a:r>
              </a:p>
              <a:p>
                <a:pPr eaLnBrk="1" hangingPunct="1"/>
                <a:r>
                  <a:rPr kumimoji="1" lang="en-US" altLang="zh-CN" sz="1600" b="1" smtClean="0">
                    <a:solidFill>
                      <a:srgbClr val="000000"/>
                    </a:solidFill>
                    <a:latin typeface="Arial" charset="0"/>
                    <a:ea typeface="宋体" charset="-122"/>
                  </a:rPr>
                  <a:t>    AND    	1</a:t>
                </a:r>
              </a:p>
              <a:p>
                <a:pPr eaLnBrk="1" hangingPunct="1"/>
                <a:r>
                  <a:rPr kumimoji="1" lang="en-US" altLang="zh-CN" sz="1600" b="1" smtClean="0">
                    <a:solidFill>
                      <a:srgbClr val="000000"/>
                    </a:solidFill>
                    <a:latin typeface="Arial" charset="0"/>
                    <a:ea typeface="宋体" charset="-122"/>
                  </a:rPr>
                  <a:t>            	1</a:t>
                </a:r>
              </a:p>
            </p:txBody>
          </p:sp>
          <p:sp>
            <p:nvSpPr>
              <p:cNvPr id="19500" name="Freeform 16"/>
              <p:cNvSpPr>
                <a:spLocks/>
              </p:cNvSpPr>
              <p:nvPr/>
            </p:nvSpPr>
            <p:spPr bwMode="auto">
              <a:xfrm flipV="1">
                <a:off x="4867" y="2022"/>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grpSp>
        <p:nvGrpSpPr>
          <p:cNvPr id="7" name="Group 17"/>
          <p:cNvGrpSpPr>
            <a:grpSpLocks/>
          </p:cNvGrpSpPr>
          <p:nvPr/>
        </p:nvGrpSpPr>
        <p:grpSpPr bwMode="auto">
          <a:xfrm>
            <a:off x="3040063" y="3467100"/>
            <a:ext cx="5770562" cy="825500"/>
            <a:chOff x="2023" y="2307"/>
            <a:chExt cx="3635" cy="520"/>
          </a:xfrm>
        </p:grpSpPr>
        <p:grpSp>
          <p:nvGrpSpPr>
            <p:cNvPr id="8" name="Group 18"/>
            <p:cNvGrpSpPr>
              <a:grpSpLocks/>
            </p:cNvGrpSpPr>
            <p:nvPr/>
          </p:nvGrpSpPr>
          <p:grpSpPr bwMode="auto">
            <a:xfrm>
              <a:off x="4823" y="2307"/>
              <a:ext cx="835" cy="520"/>
              <a:chOff x="4859" y="2307"/>
              <a:chExt cx="835" cy="520"/>
            </a:xfrm>
          </p:grpSpPr>
          <p:sp>
            <p:nvSpPr>
              <p:cNvPr id="19493" name="Text Box 19"/>
              <p:cNvSpPr txBox="1">
                <a:spLocks noChangeArrowheads="1"/>
              </p:cNvSpPr>
              <p:nvPr/>
            </p:nvSpPr>
            <p:spPr bwMode="auto">
              <a:xfrm>
                <a:off x="4859" y="2307"/>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1</a:t>
                </a:r>
              </a:p>
              <a:p>
                <a:pPr eaLnBrk="1" hangingPunct="1"/>
                <a:r>
                  <a:rPr kumimoji="1" lang="en-US" altLang="zh-CN" sz="1600" b="1" smtClean="0">
                    <a:solidFill>
                      <a:srgbClr val="000000"/>
                    </a:solidFill>
                    <a:latin typeface="Arial" charset="0"/>
                    <a:ea typeface="宋体" charset="-122"/>
                  </a:rPr>
                  <a:t>      OR    	1</a:t>
                </a:r>
              </a:p>
              <a:p>
                <a:pPr eaLnBrk="1" hangingPunct="1"/>
                <a:r>
                  <a:rPr kumimoji="1" lang="en-US" altLang="zh-CN" sz="1600" b="1" smtClean="0">
                    <a:solidFill>
                      <a:srgbClr val="000000"/>
                    </a:solidFill>
                    <a:latin typeface="Arial" charset="0"/>
                    <a:ea typeface="宋体" charset="-122"/>
                  </a:rPr>
                  <a:t>            	1</a:t>
                </a:r>
              </a:p>
            </p:txBody>
          </p:sp>
          <p:sp>
            <p:nvSpPr>
              <p:cNvPr id="19494" name="Freeform 20"/>
              <p:cNvSpPr>
                <a:spLocks/>
              </p:cNvSpPr>
              <p:nvPr/>
            </p:nvSpPr>
            <p:spPr bwMode="auto">
              <a:xfrm flipV="1">
                <a:off x="4885" y="2643"/>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9" name="Group 21"/>
            <p:cNvGrpSpPr>
              <a:grpSpLocks/>
            </p:cNvGrpSpPr>
            <p:nvPr/>
          </p:nvGrpSpPr>
          <p:grpSpPr bwMode="auto">
            <a:xfrm>
              <a:off x="3943" y="2307"/>
              <a:ext cx="847" cy="520"/>
              <a:chOff x="3943" y="2307"/>
              <a:chExt cx="847" cy="520"/>
            </a:xfrm>
          </p:grpSpPr>
          <p:sp>
            <p:nvSpPr>
              <p:cNvPr id="19491" name="Text Box 22"/>
              <p:cNvSpPr txBox="1">
                <a:spLocks noChangeArrowheads="1"/>
              </p:cNvSpPr>
              <p:nvPr/>
            </p:nvSpPr>
            <p:spPr bwMode="auto">
              <a:xfrm>
                <a:off x="3943" y="2307"/>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1</a:t>
                </a:r>
              </a:p>
              <a:p>
                <a:pPr eaLnBrk="1" hangingPunct="1"/>
                <a:r>
                  <a:rPr kumimoji="1" lang="en-US" altLang="zh-CN" sz="1600" b="1" smtClean="0">
                    <a:solidFill>
                      <a:srgbClr val="000000"/>
                    </a:solidFill>
                    <a:latin typeface="Arial" charset="0"/>
                    <a:ea typeface="宋体" charset="-122"/>
                  </a:rPr>
                  <a:t>       OR	0</a:t>
                </a:r>
              </a:p>
              <a:p>
                <a:pPr eaLnBrk="1" hangingPunct="1"/>
                <a:r>
                  <a:rPr kumimoji="1" lang="en-US" altLang="zh-CN" sz="1600" b="1" smtClean="0">
                    <a:solidFill>
                      <a:srgbClr val="000000"/>
                    </a:solidFill>
                    <a:latin typeface="Arial" charset="0"/>
                    <a:ea typeface="宋体" charset="-122"/>
                  </a:rPr>
                  <a:t>            	1</a:t>
                </a:r>
              </a:p>
            </p:txBody>
          </p:sp>
          <p:sp>
            <p:nvSpPr>
              <p:cNvPr id="19492" name="Freeform 23"/>
              <p:cNvSpPr>
                <a:spLocks/>
              </p:cNvSpPr>
              <p:nvPr/>
            </p:nvSpPr>
            <p:spPr bwMode="auto">
              <a:xfrm flipV="1">
                <a:off x="3981" y="2643"/>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0" name="Group 24"/>
            <p:cNvGrpSpPr>
              <a:grpSpLocks/>
            </p:cNvGrpSpPr>
            <p:nvPr/>
          </p:nvGrpSpPr>
          <p:grpSpPr bwMode="auto">
            <a:xfrm>
              <a:off x="3031" y="2307"/>
              <a:ext cx="839" cy="520"/>
              <a:chOff x="3031" y="2307"/>
              <a:chExt cx="839" cy="520"/>
            </a:xfrm>
          </p:grpSpPr>
          <p:sp>
            <p:nvSpPr>
              <p:cNvPr id="19489" name="Text Box 25"/>
              <p:cNvSpPr txBox="1">
                <a:spLocks noChangeArrowheads="1"/>
              </p:cNvSpPr>
              <p:nvPr/>
            </p:nvSpPr>
            <p:spPr bwMode="auto">
              <a:xfrm>
                <a:off x="3031" y="2307"/>
                <a:ext cx="763" cy="520"/>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	0</a:t>
                </a:r>
              </a:p>
              <a:p>
                <a:pPr eaLnBrk="1" hangingPunct="1"/>
                <a:r>
                  <a:rPr kumimoji="1" lang="en-US" altLang="zh-CN" sz="1600" b="1" smtClean="0">
                    <a:solidFill>
                      <a:srgbClr val="000000"/>
                    </a:solidFill>
                    <a:latin typeface="Arial" charset="0"/>
                    <a:ea typeface="宋体" charset="-122"/>
                  </a:rPr>
                  <a:t>       OR	1</a:t>
                </a:r>
              </a:p>
              <a:p>
                <a:pPr eaLnBrk="1" hangingPunct="1"/>
                <a:r>
                  <a:rPr kumimoji="1" lang="en-US" altLang="zh-CN" sz="1600" b="1" smtClean="0">
                    <a:solidFill>
                      <a:srgbClr val="000000"/>
                    </a:solidFill>
                    <a:latin typeface="Arial" charset="0"/>
                    <a:ea typeface="宋体" charset="-122"/>
                  </a:rPr>
                  <a:t>            	1</a:t>
                </a:r>
              </a:p>
            </p:txBody>
          </p:sp>
          <p:sp>
            <p:nvSpPr>
              <p:cNvPr id="19490" name="Freeform 26"/>
              <p:cNvSpPr>
                <a:spLocks/>
              </p:cNvSpPr>
              <p:nvPr/>
            </p:nvSpPr>
            <p:spPr bwMode="auto">
              <a:xfrm flipV="1">
                <a:off x="3061" y="2643"/>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1" name="Group 27"/>
            <p:cNvGrpSpPr>
              <a:grpSpLocks/>
            </p:cNvGrpSpPr>
            <p:nvPr/>
          </p:nvGrpSpPr>
          <p:grpSpPr bwMode="auto">
            <a:xfrm>
              <a:off x="2023" y="2307"/>
              <a:ext cx="839" cy="520"/>
              <a:chOff x="2055" y="2307"/>
              <a:chExt cx="839" cy="520"/>
            </a:xfrm>
          </p:grpSpPr>
          <p:sp>
            <p:nvSpPr>
              <p:cNvPr id="19487" name="Text Box 28"/>
              <p:cNvSpPr txBox="1">
                <a:spLocks noChangeArrowheads="1"/>
              </p:cNvSpPr>
              <p:nvPr/>
            </p:nvSpPr>
            <p:spPr bwMode="auto">
              <a:xfrm>
                <a:off x="2055" y="2307"/>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0</a:t>
                </a:r>
              </a:p>
              <a:p>
                <a:pPr eaLnBrk="1" hangingPunct="1"/>
                <a:r>
                  <a:rPr kumimoji="1" lang="en-US" altLang="zh-CN" sz="1600" b="1" smtClean="0">
                    <a:solidFill>
                      <a:srgbClr val="000000"/>
                    </a:solidFill>
                    <a:latin typeface="Arial" charset="0"/>
                    <a:ea typeface="宋体" charset="-122"/>
                  </a:rPr>
                  <a:t>      OR	0</a:t>
                </a:r>
              </a:p>
              <a:p>
                <a:pPr eaLnBrk="1" hangingPunct="1"/>
                <a:r>
                  <a:rPr kumimoji="1" lang="en-US" altLang="zh-CN" sz="1600" b="1" smtClean="0">
                    <a:solidFill>
                      <a:srgbClr val="000000"/>
                    </a:solidFill>
                    <a:latin typeface="Arial" charset="0"/>
                    <a:ea typeface="宋体" charset="-122"/>
                  </a:rPr>
                  <a:t>           	0</a:t>
                </a:r>
              </a:p>
            </p:txBody>
          </p:sp>
          <p:sp>
            <p:nvSpPr>
              <p:cNvPr id="19488" name="Freeform 29"/>
              <p:cNvSpPr>
                <a:spLocks/>
              </p:cNvSpPr>
              <p:nvPr/>
            </p:nvSpPr>
            <p:spPr bwMode="auto">
              <a:xfrm flipV="1">
                <a:off x="2085" y="2643"/>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grpSp>
        <p:nvGrpSpPr>
          <p:cNvPr id="12" name="Group 30"/>
          <p:cNvGrpSpPr>
            <a:grpSpLocks/>
          </p:cNvGrpSpPr>
          <p:nvPr/>
        </p:nvGrpSpPr>
        <p:grpSpPr bwMode="auto">
          <a:xfrm>
            <a:off x="3124200" y="4543425"/>
            <a:ext cx="4337050" cy="606425"/>
            <a:chOff x="2023" y="3027"/>
            <a:chExt cx="2732" cy="382"/>
          </a:xfrm>
        </p:grpSpPr>
        <p:grpSp>
          <p:nvGrpSpPr>
            <p:cNvPr id="13" name="Group 31"/>
            <p:cNvGrpSpPr>
              <a:grpSpLocks/>
            </p:cNvGrpSpPr>
            <p:nvPr/>
          </p:nvGrpSpPr>
          <p:grpSpPr bwMode="auto">
            <a:xfrm>
              <a:off x="2023" y="3043"/>
              <a:ext cx="870" cy="366"/>
              <a:chOff x="2037" y="3043"/>
              <a:chExt cx="870" cy="366"/>
            </a:xfrm>
          </p:grpSpPr>
          <p:sp>
            <p:nvSpPr>
              <p:cNvPr id="19481" name="Text Box 32"/>
              <p:cNvSpPr txBox="1">
                <a:spLocks noChangeArrowheads="1"/>
              </p:cNvSpPr>
              <p:nvPr/>
            </p:nvSpPr>
            <p:spPr bwMode="auto">
              <a:xfrm>
                <a:off x="2037" y="3043"/>
                <a:ext cx="763" cy="366"/>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      NOT  	0</a:t>
                </a:r>
              </a:p>
              <a:p>
                <a:pPr eaLnBrk="1" hangingPunct="1"/>
                <a:r>
                  <a:rPr kumimoji="1" lang="en-US" altLang="zh-CN" sz="1600" b="1" smtClean="0">
                    <a:solidFill>
                      <a:srgbClr val="000000"/>
                    </a:solidFill>
                    <a:latin typeface="Arial" charset="0"/>
                    <a:ea typeface="宋体" charset="-122"/>
                  </a:rPr>
                  <a:t>         	1</a:t>
                </a:r>
              </a:p>
            </p:txBody>
          </p:sp>
          <p:sp>
            <p:nvSpPr>
              <p:cNvPr id="19482" name="Freeform 33"/>
              <p:cNvSpPr>
                <a:spLocks/>
              </p:cNvSpPr>
              <p:nvPr/>
            </p:nvSpPr>
            <p:spPr bwMode="auto">
              <a:xfrm>
                <a:off x="2195" y="3226"/>
                <a:ext cx="712" cy="1"/>
              </a:xfrm>
              <a:custGeom>
                <a:avLst/>
                <a:gdLst>
                  <a:gd name="T0" fmla="*/ 0 w 712"/>
                  <a:gd name="T1" fmla="*/ 0 h 1"/>
                  <a:gd name="T2" fmla="*/ 712 w 712"/>
                  <a:gd name="T3" fmla="*/ 0 h 1"/>
                  <a:gd name="T4" fmla="*/ 0 60000 65536"/>
                  <a:gd name="T5" fmla="*/ 0 60000 65536"/>
                  <a:gd name="T6" fmla="*/ 0 w 712"/>
                  <a:gd name="T7" fmla="*/ 0 h 1"/>
                  <a:gd name="T8" fmla="*/ 712 w 712"/>
                  <a:gd name="T9" fmla="*/ 1 h 1"/>
                </a:gdLst>
                <a:ahLst/>
                <a:cxnLst>
                  <a:cxn ang="T4">
                    <a:pos x="T0" y="T1"/>
                  </a:cxn>
                  <a:cxn ang="T5">
                    <a:pos x="T2" y="T3"/>
                  </a:cxn>
                </a:cxnLst>
                <a:rect l="T6" t="T7" r="T8" b="T9"/>
                <a:pathLst>
                  <a:path w="712" h="1">
                    <a:moveTo>
                      <a:pt x="0" y="0"/>
                    </a:moveTo>
                    <a:lnTo>
                      <a:pt x="712" y="0"/>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4" name="Group 34"/>
            <p:cNvGrpSpPr>
              <a:grpSpLocks/>
            </p:cNvGrpSpPr>
            <p:nvPr/>
          </p:nvGrpSpPr>
          <p:grpSpPr bwMode="auto">
            <a:xfrm>
              <a:off x="3943" y="3027"/>
              <a:ext cx="812" cy="366"/>
              <a:chOff x="3951" y="3027"/>
              <a:chExt cx="812" cy="366"/>
            </a:xfrm>
          </p:grpSpPr>
          <p:sp>
            <p:nvSpPr>
              <p:cNvPr id="19479" name="Text Box 35"/>
              <p:cNvSpPr txBox="1">
                <a:spLocks noChangeArrowheads="1"/>
              </p:cNvSpPr>
              <p:nvPr/>
            </p:nvSpPr>
            <p:spPr bwMode="auto">
              <a:xfrm>
                <a:off x="3951" y="3027"/>
                <a:ext cx="763" cy="366"/>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     NOT 	1</a:t>
                </a:r>
              </a:p>
              <a:p>
                <a:pPr eaLnBrk="1" hangingPunct="1"/>
                <a:r>
                  <a:rPr kumimoji="1" lang="en-US" altLang="zh-CN" sz="1600" b="1" smtClean="0">
                    <a:solidFill>
                      <a:srgbClr val="000000"/>
                    </a:solidFill>
                    <a:latin typeface="Arial" charset="0"/>
                    <a:ea typeface="宋体" charset="-122"/>
                  </a:rPr>
                  <a:t>            	0</a:t>
                </a:r>
              </a:p>
            </p:txBody>
          </p:sp>
          <p:sp>
            <p:nvSpPr>
              <p:cNvPr id="19480" name="Freeform 36"/>
              <p:cNvSpPr>
                <a:spLocks/>
              </p:cNvSpPr>
              <p:nvPr/>
            </p:nvSpPr>
            <p:spPr bwMode="auto">
              <a:xfrm>
                <a:off x="4051" y="3210"/>
                <a:ext cx="712" cy="1"/>
              </a:xfrm>
              <a:custGeom>
                <a:avLst/>
                <a:gdLst>
                  <a:gd name="T0" fmla="*/ 0 w 712"/>
                  <a:gd name="T1" fmla="*/ 0 h 1"/>
                  <a:gd name="T2" fmla="*/ 712 w 712"/>
                  <a:gd name="T3" fmla="*/ 0 h 1"/>
                  <a:gd name="T4" fmla="*/ 0 60000 65536"/>
                  <a:gd name="T5" fmla="*/ 0 60000 65536"/>
                  <a:gd name="T6" fmla="*/ 0 w 712"/>
                  <a:gd name="T7" fmla="*/ 0 h 1"/>
                  <a:gd name="T8" fmla="*/ 712 w 712"/>
                  <a:gd name="T9" fmla="*/ 1 h 1"/>
                </a:gdLst>
                <a:ahLst/>
                <a:cxnLst>
                  <a:cxn ang="T4">
                    <a:pos x="T0" y="T1"/>
                  </a:cxn>
                  <a:cxn ang="T5">
                    <a:pos x="T2" y="T3"/>
                  </a:cxn>
                </a:cxnLst>
                <a:rect l="T6" t="T7" r="T8" b="T9"/>
                <a:pathLst>
                  <a:path w="712" h="1">
                    <a:moveTo>
                      <a:pt x="0" y="0"/>
                    </a:moveTo>
                    <a:lnTo>
                      <a:pt x="712" y="0"/>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grpSp>
        <p:nvGrpSpPr>
          <p:cNvPr id="15" name="Group 37"/>
          <p:cNvGrpSpPr>
            <a:grpSpLocks/>
          </p:cNvGrpSpPr>
          <p:nvPr/>
        </p:nvGrpSpPr>
        <p:grpSpPr bwMode="auto">
          <a:xfrm>
            <a:off x="3124200" y="5254625"/>
            <a:ext cx="5822950" cy="887413"/>
            <a:chOff x="2023" y="3475"/>
            <a:chExt cx="3668" cy="559"/>
          </a:xfrm>
        </p:grpSpPr>
        <p:grpSp>
          <p:nvGrpSpPr>
            <p:cNvPr id="16" name="Group 38"/>
            <p:cNvGrpSpPr>
              <a:grpSpLocks/>
            </p:cNvGrpSpPr>
            <p:nvPr/>
          </p:nvGrpSpPr>
          <p:grpSpPr bwMode="auto">
            <a:xfrm>
              <a:off x="4823" y="3475"/>
              <a:ext cx="868" cy="520"/>
              <a:chOff x="4859" y="3475"/>
              <a:chExt cx="868" cy="520"/>
            </a:xfrm>
          </p:grpSpPr>
          <p:sp>
            <p:nvSpPr>
              <p:cNvPr id="19475" name="Text Box 39"/>
              <p:cNvSpPr txBox="1">
                <a:spLocks noChangeArrowheads="1"/>
              </p:cNvSpPr>
              <p:nvPr/>
            </p:nvSpPr>
            <p:spPr bwMode="auto">
              <a:xfrm>
                <a:off x="4859" y="3475"/>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1</a:t>
                </a:r>
              </a:p>
              <a:p>
                <a:pPr eaLnBrk="1" hangingPunct="1"/>
                <a:r>
                  <a:rPr kumimoji="1" lang="en-US" altLang="zh-CN" sz="1600" b="1" smtClean="0">
                    <a:solidFill>
                      <a:srgbClr val="000000"/>
                    </a:solidFill>
                    <a:latin typeface="Arial" charset="0"/>
                    <a:ea typeface="宋体" charset="-122"/>
                  </a:rPr>
                  <a:t>    XOR    	1</a:t>
                </a:r>
              </a:p>
              <a:p>
                <a:pPr eaLnBrk="1" hangingPunct="1"/>
                <a:r>
                  <a:rPr kumimoji="1" lang="en-US" altLang="zh-CN" sz="1600" b="1" smtClean="0">
                    <a:solidFill>
                      <a:srgbClr val="000000"/>
                    </a:solidFill>
                    <a:latin typeface="Arial" charset="0"/>
                    <a:ea typeface="宋体" charset="-122"/>
                  </a:rPr>
                  <a:t>            	0</a:t>
                </a:r>
              </a:p>
            </p:txBody>
          </p:sp>
          <p:sp>
            <p:nvSpPr>
              <p:cNvPr id="19476" name="Freeform 40"/>
              <p:cNvSpPr>
                <a:spLocks/>
              </p:cNvSpPr>
              <p:nvPr/>
            </p:nvSpPr>
            <p:spPr bwMode="auto">
              <a:xfrm flipV="1">
                <a:off x="4918" y="3806"/>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7" name="Group 41"/>
            <p:cNvGrpSpPr>
              <a:grpSpLocks/>
            </p:cNvGrpSpPr>
            <p:nvPr/>
          </p:nvGrpSpPr>
          <p:grpSpPr bwMode="auto">
            <a:xfrm>
              <a:off x="3943" y="3491"/>
              <a:ext cx="880" cy="520"/>
              <a:chOff x="3943" y="3491"/>
              <a:chExt cx="880" cy="520"/>
            </a:xfrm>
          </p:grpSpPr>
          <p:sp>
            <p:nvSpPr>
              <p:cNvPr id="19473" name="Text Box 42"/>
              <p:cNvSpPr txBox="1">
                <a:spLocks noChangeArrowheads="1"/>
              </p:cNvSpPr>
              <p:nvPr/>
            </p:nvSpPr>
            <p:spPr bwMode="auto">
              <a:xfrm>
                <a:off x="3943" y="3491"/>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1</a:t>
                </a:r>
              </a:p>
              <a:p>
                <a:pPr eaLnBrk="1" hangingPunct="1"/>
                <a:r>
                  <a:rPr kumimoji="1" lang="en-US" altLang="zh-CN" sz="1600" b="1" smtClean="0">
                    <a:solidFill>
                      <a:srgbClr val="000000"/>
                    </a:solidFill>
                    <a:latin typeface="Arial" charset="0"/>
                    <a:ea typeface="宋体" charset="-122"/>
                  </a:rPr>
                  <a:t>    XOR    	0</a:t>
                </a:r>
              </a:p>
              <a:p>
                <a:pPr eaLnBrk="1" hangingPunct="1"/>
                <a:r>
                  <a:rPr kumimoji="1" lang="en-US" altLang="zh-CN" sz="1600" b="1" smtClean="0">
                    <a:solidFill>
                      <a:srgbClr val="000000"/>
                    </a:solidFill>
                    <a:latin typeface="Arial" charset="0"/>
                    <a:ea typeface="宋体" charset="-122"/>
                  </a:rPr>
                  <a:t>            	1</a:t>
                </a:r>
              </a:p>
            </p:txBody>
          </p:sp>
          <p:sp>
            <p:nvSpPr>
              <p:cNvPr id="19474" name="Freeform 43"/>
              <p:cNvSpPr>
                <a:spLocks/>
              </p:cNvSpPr>
              <p:nvPr/>
            </p:nvSpPr>
            <p:spPr bwMode="auto">
              <a:xfrm flipV="1">
                <a:off x="4014" y="3822"/>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8" name="Group 44"/>
            <p:cNvGrpSpPr>
              <a:grpSpLocks/>
            </p:cNvGrpSpPr>
            <p:nvPr/>
          </p:nvGrpSpPr>
          <p:grpSpPr bwMode="auto">
            <a:xfrm>
              <a:off x="3031" y="3491"/>
              <a:ext cx="872" cy="520"/>
              <a:chOff x="3031" y="3491"/>
              <a:chExt cx="872" cy="520"/>
            </a:xfrm>
          </p:grpSpPr>
          <p:sp>
            <p:nvSpPr>
              <p:cNvPr id="19471" name="Text Box 45"/>
              <p:cNvSpPr txBox="1">
                <a:spLocks noChangeArrowheads="1"/>
              </p:cNvSpPr>
              <p:nvPr/>
            </p:nvSpPr>
            <p:spPr bwMode="auto">
              <a:xfrm>
                <a:off x="3031" y="3491"/>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0</a:t>
                </a:r>
              </a:p>
              <a:p>
                <a:pPr eaLnBrk="1" hangingPunct="1"/>
                <a:r>
                  <a:rPr kumimoji="1" lang="en-US" altLang="zh-CN" sz="1600" b="1" smtClean="0">
                    <a:solidFill>
                      <a:srgbClr val="000000"/>
                    </a:solidFill>
                    <a:latin typeface="Arial" charset="0"/>
                    <a:ea typeface="宋体" charset="-122"/>
                  </a:rPr>
                  <a:t>    XOR    	1</a:t>
                </a:r>
              </a:p>
              <a:p>
                <a:pPr eaLnBrk="1" hangingPunct="1"/>
                <a:r>
                  <a:rPr kumimoji="1" lang="en-US" altLang="zh-CN" sz="1600" b="1" smtClean="0">
                    <a:solidFill>
                      <a:srgbClr val="000000"/>
                    </a:solidFill>
                    <a:latin typeface="Arial" charset="0"/>
                    <a:ea typeface="宋体" charset="-122"/>
                  </a:rPr>
                  <a:t>            	1</a:t>
                </a:r>
              </a:p>
            </p:txBody>
          </p:sp>
          <p:sp>
            <p:nvSpPr>
              <p:cNvPr id="19472" name="Freeform 46"/>
              <p:cNvSpPr>
                <a:spLocks/>
              </p:cNvSpPr>
              <p:nvPr/>
            </p:nvSpPr>
            <p:spPr bwMode="auto">
              <a:xfrm flipV="1">
                <a:off x="3094" y="3830"/>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19" name="Group 47"/>
            <p:cNvGrpSpPr>
              <a:grpSpLocks/>
            </p:cNvGrpSpPr>
            <p:nvPr/>
          </p:nvGrpSpPr>
          <p:grpSpPr bwMode="auto">
            <a:xfrm>
              <a:off x="2023" y="3514"/>
              <a:ext cx="872" cy="520"/>
              <a:chOff x="2055" y="3514"/>
              <a:chExt cx="872" cy="520"/>
            </a:xfrm>
          </p:grpSpPr>
          <p:sp>
            <p:nvSpPr>
              <p:cNvPr id="19469" name="Text Box 48"/>
              <p:cNvSpPr txBox="1">
                <a:spLocks noChangeArrowheads="1"/>
              </p:cNvSpPr>
              <p:nvPr/>
            </p:nvSpPr>
            <p:spPr bwMode="auto">
              <a:xfrm>
                <a:off x="2055" y="3514"/>
                <a:ext cx="763" cy="52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　　	</a:t>
                </a:r>
                <a:r>
                  <a:rPr kumimoji="1" lang="en-US" altLang="zh-CN" sz="1600" b="1" smtClean="0">
                    <a:solidFill>
                      <a:srgbClr val="000000"/>
                    </a:solidFill>
                    <a:latin typeface="Arial" charset="0"/>
                    <a:ea typeface="宋体" charset="-122"/>
                  </a:rPr>
                  <a:t>0</a:t>
                </a:r>
              </a:p>
              <a:p>
                <a:pPr eaLnBrk="1" hangingPunct="1"/>
                <a:r>
                  <a:rPr kumimoji="1" lang="en-US" altLang="zh-CN" sz="1600" b="1" smtClean="0">
                    <a:solidFill>
                      <a:srgbClr val="000000"/>
                    </a:solidFill>
                    <a:latin typeface="Arial" charset="0"/>
                    <a:ea typeface="宋体" charset="-122"/>
                  </a:rPr>
                  <a:t>     XOR   	0</a:t>
                </a:r>
              </a:p>
              <a:p>
                <a:pPr eaLnBrk="1" hangingPunct="1"/>
                <a:r>
                  <a:rPr kumimoji="1" lang="en-US" altLang="zh-CN" sz="1600" b="1" smtClean="0">
                    <a:solidFill>
                      <a:srgbClr val="000000"/>
                    </a:solidFill>
                    <a:latin typeface="Arial" charset="0"/>
                    <a:ea typeface="宋体" charset="-122"/>
                  </a:rPr>
                  <a:t>           	0</a:t>
                </a:r>
              </a:p>
            </p:txBody>
          </p:sp>
          <p:sp>
            <p:nvSpPr>
              <p:cNvPr id="19470" name="Freeform 49"/>
              <p:cNvSpPr>
                <a:spLocks/>
              </p:cNvSpPr>
              <p:nvPr/>
            </p:nvSpPr>
            <p:spPr bwMode="auto">
              <a:xfrm flipV="1">
                <a:off x="2118" y="3838"/>
                <a:ext cx="809" cy="7"/>
              </a:xfrm>
              <a:custGeom>
                <a:avLst/>
                <a:gdLst>
                  <a:gd name="T0" fmla="*/ 0 w 986"/>
                  <a:gd name="T1" fmla="*/ 0 h 1"/>
                  <a:gd name="T2" fmla="*/ 545 w 986"/>
                  <a:gd name="T3" fmla="*/ 343 h 1"/>
                  <a:gd name="T4" fmla="*/ 0 60000 65536"/>
                  <a:gd name="T5" fmla="*/ 0 60000 65536"/>
                  <a:gd name="T6" fmla="*/ 0 w 986"/>
                  <a:gd name="T7" fmla="*/ 0 h 1"/>
                  <a:gd name="T8" fmla="*/ 986 w 986"/>
                  <a:gd name="T9" fmla="*/ 1 h 1"/>
                </a:gdLst>
                <a:ahLst/>
                <a:cxnLst>
                  <a:cxn ang="T4">
                    <a:pos x="T0" y="T1"/>
                  </a:cxn>
                  <a:cxn ang="T5">
                    <a:pos x="T2" y="T3"/>
                  </a:cxn>
                </a:cxnLst>
                <a:rect l="T6" t="T7" r="T8" b="T9"/>
                <a:pathLst>
                  <a:path w="986" h="1">
                    <a:moveTo>
                      <a:pt x="0" y="0"/>
                    </a:moveTo>
                    <a:lnTo>
                      <a:pt x="986" y="1"/>
                    </a:lnTo>
                  </a:path>
                </a:pathLst>
              </a:custGeom>
              <a:noFill/>
              <a:ln w="38100">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sp>
        <p:nvSpPr>
          <p:cNvPr id="19464"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怎样符号化逻辑并进行计算</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3714" name="Text Box 2"/>
          <p:cNvSpPr txBox="1">
            <a:spLocks noChangeArrowheads="1"/>
          </p:cNvSpPr>
          <p:nvPr/>
        </p:nvSpPr>
        <p:spPr bwMode="auto">
          <a:xfrm>
            <a:off x="542925" y="2560638"/>
            <a:ext cx="8389938" cy="3933825"/>
          </a:xfrm>
          <a:prstGeom prst="rect">
            <a:avLst/>
          </a:prstGeom>
          <a:noFill/>
          <a:ln w="9525">
            <a:noFill/>
            <a:miter lim="800000"/>
            <a:headEnd/>
            <a:tailEnd/>
          </a:ln>
        </p:spPr>
        <p:txBody>
          <a:bodyPr>
            <a:spAutoFit/>
          </a:bodyPr>
          <a:lstStyle/>
          <a:p>
            <a:pPr eaLnBrk="1" hangingPunct="1">
              <a:lnSpc>
                <a:spcPct val="140000"/>
              </a:lnSpc>
            </a:pPr>
            <a:r>
              <a:rPr kumimoji="1" lang="zh-CN" altLang="en-US" sz="1800" b="1" smtClean="0">
                <a:solidFill>
                  <a:srgbClr val="3333CC"/>
                </a:solidFill>
                <a:latin typeface="Arial" charset="0"/>
                <a:ea typeface="宋体" charset="-122"/>
              </a:rPr>
              <a:t>    命题</a:t>
            </a:r>
            <a:r>
              <a:rPr kumimoji="1" lang="en-US" altLang="zh-CN" sz="1800" b="1" smtClean="0">
                <a:solidFill>
                  <a:srgbClr val="3333CC"/>
                </a:solidFill>
                <a:latin typeface="Arial" charset="0"/>
                <a:ea typeface="宋体" charset="-122"/>
              </a:rPr>
              <a:t>A</a:t>
            </a:r>
            <a:r>
              <a:rPr kumimoji="1" lang="zh-CN" altLang="en-US" sz="1800" b="1" smtClean="0">
                <a:solidFill>
                  <a:srgbClr val="3333CC"/>
                </a:solidFill>
                <a:latin typeface="Arial" charset="0"/>
                <a:ea typeface="宋体" charset="-122"/>
              </a:rPr>
              <a:t>：“学习委员及格</a:t>
            </a:r>
            <a:r>
              <a:rPr kumimoji="1" lang="en-US" altLang="zh-CN" sz="1800" b="1" smtClean="0">
                <a:solidFill>
                  <a:srgbClr val="3333CC"/>
                </a:solidFill>
                <a:latin typeface="Arial" charset="0"/>
                <a:ea typeface="宋体" charset="-122"/>
              </a:rPr>
              <a:t>(</a:t>
            </a:r>
            <a:r>
              <a:rPr kumimoji="1" lang="zh-CN" altLang="en-US" sz="1800" b="1" smtClean="0">
                <a:solidFill>
                  <a:srgbClr val="3333CC"/>
                </a:solidFill>
                <a:latin typeface="Arial" charset="0"/>
                <a:ea typeface="宋体" charset="-122"/>
              </a:rPr>
              <a:t>即有人及格</a:t>
            </a:r>
            <a:r>
              <a:rPr kumimoji="1" lang="en-US" altLang="zh-CN" sz="1800" b="1" smtClean="0">
                <a:solidFill>
                  <a:srgbClr val="3333CC"/>
                </a:solidFill>
                <a:latin typeface="Arial" charset="0"/>
                <a:ea typeface="宋体" charset="-122"/>
              </a:rPr>
              <a:t>)”</a:t>
            </a:r>
          </a:p>
          <a:p>
            <a:pPr eaLnBrk="1" hangingPunct="1">
              <a:lnSpc>
                <a:spcPct val="140000"/>
              </a:lnSpc>
            </a:pPr>
            <a:r>
              <a:rPr kumimoji="1" lang="zh-CN" altLang="en-US" sz="1800" b="1" smtClean="0">
                <a:solidFill>
                  <a:srgbClr val="3333CC"/>
                </a:solidFill>
                <a:latin typeface="Arial" charset="0"/>
                <a:ea typeface="宋体" charset="-122"/>
              </a:rPr>
              <a:t>    命题</a:t>
            </a:r>
            <a:r>
              <a:rPr kumimoji="1" lang="en-US" altLang="zh-CN" sz="1800" b="1" smtClean="0">
                <a:solidFill>
                  <a:srgbClr val="3333CC"/>
                </a:solidFill>
                <a:latin typeface="Arial" charset="0"/>
                <a:ea typeface="宋体" charset="-122"/>
              </a:rPr>
              <a:t>B</a:t>
            </a:r>
            <a:r>
              <a:rPr kumimoji="1" lang="zh-CN" altLang="en-US" sz="1800" b="1" smtClean="0">
                <a:solidFill>
                  <a:srgbClr val="3333CC"/>
                </a:solidFill>
                <a:latin typeface="Arial" charset="0"/>
                <a:ea typeface="宋体" charset="-122"/>
              </a:rPr>
              <a:t>：“有人不及格”</a:t>
            </a:r>
          </a:p>
          <a:p>
            <a:pPr eaLnBrk="1" hangingPunct="1">
              <a:lnSpc>
                <a:spcPct val="140000"/>
              </a:lnSpc>
            </a:pPr>
            <a:r>
              <a:rPr kumimoji="1" lang="zh-CN" altLang="en-US" sz="1800" b="1" smtClean="0">
                <a:solidFill>
                  <a:srgbClr val="3333CC"/>
                </a:solidFill>
                <a:latin typeface="Arial" charset="0"/>
                <a:ea typeface="宋体" charset="-122"/>
              </a:rPr>
              <a:t>    命题</a:t>
            </a:r>
            <a:r>
              <a:rPr kumimoji="1" lang="en-US" altLang="zh-CN" sz="1800" b="1" smtClean="0">
                <a:solidFill>
                  <a:srgbClr val="3333CC"/>
                </a:solidFill>
                <a:latin typeface="Arial" charset="0"/>
                <a:ea typeface="宋体" charset="-122"/>
              </a:rPr>
              <a:t>C</a:t>
            </a:r>
            <a:r>
              <a:rPr kumimoji="1" lang="zh-CN" altLang="en-US" sz="1800" b="1" smtClean="0">
                <a:solidFill>
                  <a:srgbClr val="3333CC"/>
                </a:solidFill>
                <a:latin typeface="Arial" charset="0"/>
                <a:ea typeface="宋体" charset="-122"/>
              </a:rPr>
              <a:t>：“全班都不及格”</a:t>
            </a:r>
          </a:p>
          <a:p>
            <a:pPr eaLnBrk="1" hangingPunct="1">
              <a:lnSpc>
                <a:spcPct val="140000"/>
              </a:lnSpc>
            </a:pPr>
            <a:r>
              <a:rPr kumimoji="1" lang="zh-CN" altLang="en-US" sz="1800" b="1" smtClean="0">
                <a:solidFill>
                  <a:srgbClr val="3333CC"/>
                </a:solidFill>
                <a:latin typeface="Arial" charset="0"/>
                <a:ea typeface="宋体" charset="-122"/>
              </a:rPr>
              <a:t>    已知：</a:t>
            </a:r>
            <a:r>
              <a:rPr kumimoji="1" lang="en-US" altLang="zh-CN" sz="1800" b="1" smtClean="0">
                <a:solidFill>
                  <a:srgbClr val="3333CC"/>
                </a:solidFill>
                <a:latin typeface="Arial" charset="0"/>
                <a:ea typeface="宋体" charset="-122"/>
              </a:rPr>
              <a:t>((A AND (NOT C)) OR ((NOT A) AND C)) = 1</a:t>
            </a:r>
          </a:p>
          <a:p>
            <a:pPr eaLnBrk="1" hangingPunct="1">
              <a:lnSpc>
                <a:spcPct val="140000"/>
              </a:lnSpc>
            </a:pPr>
            <a:r>
              <a:rPr kumimoji="1" lang="en-US" altLang="zh-CN" sz="1800" b="1" smtClean="0">
                <a:solidFill>
                  <a:srgbClr val="3333CC"/>
                </a:solidFill>
                <a:latin typeface="Arial" charset="0"/>
                <a:ea typeface="宋体" charset="-122"/>
              </a:rPr>
              <a:t>               (NOT B) AND  ((A AND (NOT C)) OR ((NOT A) AND C))) = 1</a:t>
            </a:r>
          </a:p>
          <a:p>
            <a:pPr eaLnBrk="1" hangingPunct="1">
              <a:lnSpc>
                <a:spcPct val="140000"/>
              </a:lnSpc>
            </a:pPr>
            <a:r>
              <a:rPr kumimoji="1" lang="en-US" altLang="zh-CN" sz="1800" b="1" smtClean="0">
                <a:solidFill>
                  <a:srgbClr val="3333CC"/>
                </a:solidFill>
                <a:latin typeface="Arial" charset="0"/>
                <a:ea typeface="宋体" charset="-122"/>
              </a:rPr>
              <a:t>               (NOT B) AND (NOT C) = 1</a:t>
            </a:r>
            <a:endParaRPr kumimoji="1" lang="zh-CN" altLang="en-US" sz="1800" b="1" smtClean="0">
              <a:solidFill>
                <a:srgbClr val="3333CC"/>
              </a:solidFill>
              <a:latin typeface="Arial" charset="0"/>
              <a:ea typeface="宋体" charset="-122"/>
            </a:endParaRPr>
          </a:p>
          <a:p>
            <a:pPr eaLnBrk="1" hangingPunct="1">
              <a:lnSpc>
                <a:spcPct val="140000"/>
              </a:lnSpc>
            </a:pPr>
            <a:r>
              <a:rPr kumimoji="1" lang="zh-CN" altLang="en-US" sz="1800" b="1" smtClean="0">
                <a:solidFill>
                  <a:srgbClr val="000000"/>
                </a:solidFill>
                <a:latin typeface="Arial" charset="0"/>
                <a:ea typeface="宋体" charset="-122"/>
              </a:rPr>
              <a:t>组合形成所有可能解</a:t>
            </a:r>
          </a:p>
          <a:p>
            <a:pPr eaLnBrk="1" hangingPunct="1">
              <a:lnSpc>
                <a:spcPct val="140000"/>
              </a:lnSpc>
            </a:pPr>
            <a:r>
              <a:rPr kumimoji="1" lang="en-US" altLang="zh-CN" sz="1800" b="1" smtClean="0">
                <a:solidFill>
                  <a:srgbClr val="000000"/>
                </a:solidFill>
                <a:latin typeface="Arial" charset="0"/>
                <a:ea typeface="宋体" charset="-122"/>
              </a:rPr>
              <a:t>	{&lt;A=1</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B=0</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C=0&gt;</a:t>
            </a:r>
            <a:r>
              <a:rPr kumimoji="1" lang="en-US" altLang="zh-CN" sz="1800" b="1" smtClean="0">
                <a:solidFill>
                  <a:srgbClr val="FF0000"/>
                </a:solidFill>
                <a:latin typeface="Arial" charset="0"/>
                <a:ea typeface="宋体" charset="-122"/>
              </a:rPr>
              <a:t>, </a:t>
            </a:r>
            <a:r>
              <a:rPr kumimoji="1" lang="en-US" altLang="zh-CN" sz="1800" b="1" smtClean="0">
                <a:solidFill>
                  <a:srgbClr val="000000"/>
                </a:solidFill>
                <a:latin typeface="Arial" charset="0"/>
                <a:ea typeface="宋体" charset="-122"/>
              </a:rPr>
              <a:t>&lt;A=0</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B=1</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C=0&gt;</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&lt;A=0</a:t>
            </a:r>
            <a:r>
              <a:rPr kumimoji="1" lang="zh-CN" altLang="en-US" sz="1800" b="1" smtClean="0">
                <a:solidFill>
                  <a:srgbClr val="FF0000"/>
                </a:solidFill>
                <a:latin typeface="Arial" charset="0"/>
                <a:ea typeface="宋体" charset="-122"/>
              </a:rPr>
              <a:t>，</a:t>
            </a:r>
            <a:r>
              <a:rPr kumimoji="1" lang="en-US" altLang="zh-CN" sz="1800" b="1" smtClean="0">
                <a:solidFill>
                  <a:srgbClr val="000000"/>
                </a:solidFill>
                <a:latin typeface="Arial" charset="0"/>
                <a:ea typeface="宋体" charset="-122"/>
              </a:rPr>
              <a:t>B=0</a:t>
            </a:r>
            <a:r>
              <a:rPr kumimoji="1" lang="zh-CN" altLang="en-US" sz="1800" b="1" smtClean="0">
                <a:solidFill>
                  <a:srgbClr val="000000"/>
                </a:solidFill>
                <a:latin typeface="Arial" charset="0"/>
                <a:ea typeface="宋体" charset="-122"/>
              </a:rPr>
              <a:t>，</a:t>
            </a:r>
            <a:r>
              <a:rPr kumimoji="1" lang="en-US" altLang="zh-CN" sz="1800" b="1" smtClean="0">
                <a:solidFill>
                  <a:srgbClr val="000000"/>
                </a:solidFill>
                <a:latin typeface="Arial" charset="0"/>
                <a:ea typeface="宋体" charset="-122"/>
              </a:rPr>
              <a:t>C=1&gt;</a:t>
            </a:r>
            <a:r>
              <a:rPr kumimoji="1" lang="zh-CN" altLang="en-US" sz="1800" b="1" smtClean="0">
                <a:solidFill>
                  <a:srgbClr val="000000"/>
                </a:solidFill>
                <a:latin typeface="Arial" charset="0"/>
                <a:ea typeface="宋体" charset="-122"/>
              </a:rPr>
              <a:t> </a:t>
            </a:r>
            <a:r>
              <a:rPr kumimoji="1" lang="en-US" altLang="zh-CN" sz="1800" b="1" smtClean="0">
                <a:solidFill>
                  <a:srgbClr val="000000"/>
                </a:solidFill>
                <a:latin typeface="Arial" charset="0"/>
                <a:ea typeface="宋体" charset="-122"/>
              </a:rPr>
              <a:t>}</a:t>
            </a:r>
          </a:p>
          <a:p>
            <a:pPr eaLnBrk="1" hangingPunct="1">
              <a:lnSpc>
                <a:spcPct val="140000"/>
              </a:lnSpc>
            </a:pPr>
            <a:r>
              <a:rPr kumimoji="1" lang="zh-CN" altLang="en-US" sz="1800" b="1" smtClean="0">
                <a:solidFill>
                  <a:srgbClr val="000000"/>
                </a:solidFill>
                <a:latin typeface="Arial" charset="0"/>
                <a:ea typeface="宋体" charset="-122"/>
              </a:rPr>
              <a:t>将上述可能解代入已知条件，使所有已知条件都满足的便是问题的解：</a:t>
            </a:r>
          </a:p>
          <a:p>
            <a:pPr eaLnBrk="1" hangingPunct="1">
              <a:lnSpc>
                <a:spcPct val="140000"/>
              </a:lnSpc>
            </a:pPr>
            <a:r>
              <a:rPr kumimoji="1" lang="zh-CN" altLang="en-US" sz="1800" b="1" smtClean="0">
                <a:solidFill>
                  <a:srgbClr val="3333CC"/>
                </a:solidFill>
                <a:latin typeface="Arial" charset="0"/>
                <a:ea typeface="宋体" charset="-122"/>
              </a:rPr>
              <a:t>	</a:t>
            </a:r>
            <a:r>
              <a:rPr kumimoji="1" lang="en-US" altLang="zh-CN" sz="1800" b="1" smtClean="0">
                <a:solidFill>
                  <a:srgbClr val="3333CC"/>
                </a:solidFill>
                <a:latin typeface="Arial" charset="0"/>
                <a:ea typeface="宋体" charset="-122"/>
              </a:rPr>
              <a:t>&lt;A=1</a:t>
            </a:r>
            <a:r>
              <a:rPr kumimoji="1" lang="zh-CN" altLang="en-US" sz="1800" b="1" smtClean="0">
                <a:solidFill>
                  <a:srgbClr val="3333CC"/>
                </a:solidFill>
                <a:latin typeface="Arial" charset="0"/>
                <a:ea typeface="宋体" charset="-122"/>
              </a:rPr>
              <a:t>，</a:t>
            </a:r>
            <a:r>
              <a:rPr kumimoji="1" lang="en-US" altLang="zh-CN" sz="1800" b="1" smtClean="0">
                <a:solidFill>
                  <a:srgbClr val="3333CC"/>
                </a:solidFill>
                <a:latin typeface="Arial" charset="0"/>
                <a:ea typeface="宋体" charset="-122"/>
              </a:rPr>
              <a:t>B=0</a:t>
            </a:r>
            <a:r>
              <a:rPr kumimoji="1" lang="zh-CN" altLang="en-US" sz="1800" b="1" smtClean="0">
                <a:solidFill>
                  <a:srgbClr val="3333CC"/>
                </a:solidFill>
                <a:latin typeface="Arial" charset="0"/>
                <a:ea typeface="宋体" charset="-122"/>
              </a:rPr>
              <a:t>，</a:t>
            </a:r>
            <a:r>
              <a:rPr kumimoji="1" lang="en-US" altLang="zh-CN" sz="1800" b="1" smtClean="0">
                <a:solidFill>
                  <a:srgbClr val="3333CC"/>
                </a:solidFill>
                <a:latin typeface="Arial" charset="0"/>
                <a:ea typeface="宋体" charset="-122"/>
              </a:rPr>
              <a:t>C=0&gt;</a:t>
            </a:r>
            <a:r>
              <a:rPr kumimoji="1" lang="zh-CN" altLang="en-US" sz="1800" b="1" smtClean="0">
                <a:solidFill>
                  <a:srgbClr val="3333CC"/>
                </a:solidFill>
                <a:latin typeface="Arial" charset="0"/>
                <a:ea typeface="宋体" charset="-122"/>
              </a:rPr>
              <a:t>。</a:t>
            </a:r>
          </a:p>
        </p:txBody>
      </p:sp>
      <p:sp>
        <p:nvSpPr>
          <p:cNvPr id="1523715" name="Text Box 3"/>
          <p:cNvSpPr txBox="1">
            <a:spLocks noChangeArrowheads="1"/>
          </p:cNvSpPr>
          <p:nvPr/>
        </p:nvSpPr>
        <p:spPr bwMode="auto">
          <a:xfrm>
            <a:off x="709613" y="1709738"/>
            <a:ext cx="7429500" cy="903287"/>
          </a:xfrm>
          <a:prstGeom prst="rect">
            <a:avLst/>
          </a:prstGeom>
          <a:noFill/>
          <a:ln w="9525">
            <a:noFill/>
            <a:miter lim="800000"/>
            <a:headEnd/>
            <a:tailEnd/>
          </a:ln>
        </p:spPr>
        <p:txBody>
          <a:bodyPr>
            <a:spAutoFit/>
          </a:bodyPr>
          <a:lstStyle/>
          <a:p>
            <a:pPr eaLnBrk="1" hangingPunct="1">
              <a:lnSpc>
                <a:spcPct val="140000"/>
              </a:lnSpc>
            </a:pPr>
            <a:r>
              <a:rPr kumimoji="1" lang="en-US" altLang="zh-CN" sz="2000" b="1" smtClean="0">
                <a:solidFill>
                  <a:srgbClr val="CC0066"/>
                </a:solidFill>
                <a:latin typeface="Arial" charset="0"/>
                <a:ea typeface="宋体" charset="-122"/>
              </a:rPr>
              <a:t>1 ---</a:t>
            </a:r>
            <a:r>
              <a:rPr kumimoji="1" lang="zh-CN" altLang="en-US" sz="2000" b="1" smtClean="0">
                <a:solidFill>
                  <a:srgbClr val="CC0066"/>
                </a:solidFill>
                <a:latin typeface="Arial" charset="0"/>
                <a:ea typeface="宋体" charset="-122"/>
              </a:rPr>
              <a:t>真         </a:t>
            </a:r>
            <a:r>
              <a:rPr kumimoji="1" lang="en-US" altLang="zh-CN" sz="2000" b="1" smtClean="0">
                <a:solidFill>
                  <a:srgbClr val="CC0066"/>
                </a:solidFill>
                <a:latin typeface="Arial" charset="0"/>
                <a:ea typeface="宋体" charset="-122"/>
              </a:rPr>
              <a:t>0 ---</a:t>
            </a:r>
            <a:r>
              <a:rPr kumimoji="1" lang="zh-CN" altLang="en-US" sz="2000" b="1" smtClean="0">
                <a:solidFill>
                  <a:srgbClr val="CC0066"/>
                </a:solidFill>
                <a:latin typeface="Arial" charset="0"/>
                <a:ea typeface="宋体" charset="-122"/>
              </a:rPr>
              <a:t>假</a:t>
            </a:r>
          </a:p>
          <a:p>
            <a:pPr eaLnBrk="1" hangingPunct="1">
              <a:lnSpc>
                <a:spcPct val="140000"/>
              </a:lnSpc>
            </a:pPr>
            <a:r>
              <a:rPr kumimoji="1" lang="zh-CN" altLang="en-US" sz="1800" b="1" smtClean="0">
                <a:solidFill>
                  <a:srgbClr val="CC0066"/>
                </a:solidFill>
                <a:latin typeface="Arial" charset="0"/>
                <a:ea typeface="宋体" charset="-122"/>
              </a:rPr>
              <a:t>一个命题用</a:t>
            </a:r>
            <a:r>
              <a:rPr kumimoji="1" lang="en-US" altLang="zh-CN" sz="1800" b="1" smtClean="0">
                <a:solidFill>
                  <a:srgbClr val="CC0066"/>
                </a:solidFill>
                <a:latin typeface="Arial" charset="0"/>
                <a:ea typeface="宋体" charset="-122"/>
              </a:rPr>
              <a:t>A</a:t>
            </a:r>
            <a:r>
              <a:rPr kumimoji="1" lang="zh-CN" altLang="en-US" sz="1800" b="1" smtClean="0">
                <a:solidFill>
                  <a:srgbClr val="CC0066"/>
                </a:solidFill>
                <a:latin typeface="Arial" charset="0"/>
                <a:ea typeface="宋体" charset="-122"/>
              </a:rPr>
              <a:t>、</a:t>
            </a:r>
            <a:r>
              <a:rPr kumimoji="1" lang="en-US" altLang="zh-CN" sz="1800" b="1" smtClean="0">
                <a:solidFill>
                  <a:srgbClr val="CC0066"/>
                </a:solidFill>
                <a:latin typeface="Arial" charset="0"/>
                <a:ea typeface="宋体" charset="-122"/>
              </a:rPr>
              <a:t>B</a:t>
            </a:r>
            <a:r>
              <a:rPr kumimoji="1" lang="zh-CN" altLang="en-US" sz="1800" b="1" smtClean="0">
                <a:solidFill>
                  <a:srgbClr val="CC0066"/>
                </a:solidFill>
                <a:latin typeface="Arial" charset="0"/>
                <a:ea typeface="宋体" charset="-122"/>
              </a:rPr>
              <a:t>等符号表达，其中符号的值可能为</a:t>
            </a:r>
            <a:r>
              <a:rPr kumimoji="1" lang="en-US" altLang="zh-CN" sz="1800" b="1" smtClean="0">
                <a:solidFill>
                  <a:srgbClr val="CC0066"/>
                </a:solidFill>
                <a:latin typeface="Arial" charset="0"/>
                <a:ea typeface="宋体" charset="-122"/>
              </a:rPr>
              <a:t>0</a:t>
            </a:r>
            <a:r>
              <a:rPr kumimoji="1" lang="zh-CN" altLang="en-US" sz="1800" b="1" smtClean="0">
                <a:solidFill>
                  <a:srgbClr val="CC0066"/>
                </a:solidFill>
                <a:latin typeface="Arial" charset="0"/>
                <a:ea typeface="宋体" charset="-122"/>
              </a:rPr>
              <a:t>，也可能为</a:t>
            </a:r>
            <a:r>
              <a:rPr kumimoji="1" lang="en-US" altLang="zh-CN" sz="1800" b="1" smtClean="0">
                <a:solidFill>
                  <a:srgbClr val="CC0066"/>
                </a:solidFill>
                <a:latin typeface="Arial" charset="0"/>
                <a:ea typeface="宋体" charset="-122"/>
              </a:rPr>
              <a:t>1</a:t>
            </a:r>
          </a:p>
        </p:txBody>
      </p:sp>
      <p:sp>
        <p:nvSpPr>
          <p:cNvPr id="20484"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怎样符号化逻辑并进行计算</a:t>
            </a:r>
            <a:r>
              <a:rPr kumimoji="1" lang="en-US" altLang="zh-CN" sz="2000" b="1" dirty="0">
                <a:solidFill>
                  <a:srgbClr val="2D2DB9"/>
                </a:solidFill>
                <a:latin typeface="Arial" charset="0"/>
                <a:ea typeface="华文中宋" pitchFamily="2" charset="-122"/>
              </a:rPr>
              <a:t>?</a:t>
            </a:r>
          </a:p>
        </p:txBody>
      </p:sp>
      <p:sp>
        <p:nvSpPr>
          <p:cNvPr id="20485" name="Text Box 5"/>
          <p:cNvSpPr txBox="1">
            <a:spLocks noChangeArrowheads="1"/>
          </p:cNvSpPr>
          <p:nvPr/>
        </p:nvSpPr>
        <p:spPr bwMode="auto">
          <a:xfrm>
            <a:off x="247650" y="1196975"/>
            <a:ext cx="6977063" cy="603250"/>
          </a:xfrm>
          <a:prstGeom prst="rect">
            <a:avLst/>
          </a:prstGeom>
          <a:noFill/>
          <a:ln w="9525">
            <a:noFill/>
            <a:miter lim="800000"/>
            <a:headEnd/>
            <a:tailEnd/>
          </a:ln>
        </p:spPr>
        <p:txBody>
          <a:bodyPr>
            <a:spAutoFit/>
          </a:bodyPr>
          <a:lstStyle/>
          <a:p>
            <a:pPr eaLnBrk="1" hangingPunct="1">
              <a:lnSpc>
                <a:spcPct val="140000"/>
              </a:lnSpc>
              <a:buClr>
                <a:srgbClr val="000000"/>
              </a:buClr>
              <a:buFont typeface="Wingdings" pitchFamily="2" charset="2"/>
              <a:buNone/>
            </a:pPr>
            <a:r>
              <a:rPr kumimoji="1" lang="zh-CN" altLang="en-US" b="1" smtClean="0">
                <a:solidFill>
                  <a:srgbClr val="000000"/>
                </a:solidFill>
                <a:latin typeface="Arial" charset="0"/>
                <a:ea typeface="华文宋体" pitchFamily="2" charset="-122"/>
              </a:rPr>
              <a:t>将逻辑表达为</a:t>
            </a:r>
            <a:r>
              <a:rPr kumimoji="1" lang="en-US" altLang="zh-CN" b="1" smtClean="0">
                <a:solidFill>
                  <a:srgbClr val="000000"/>
                </a:solidFill>
                <a:latin typeface="Arial" charset="0"/>
                <a:ea typeface="华文宋体" pitchFamily="2" charset="-122"/>
              </a:rPr>
              <a:t>0</a:t>
            </a:r>
            <a:r>
              <a:rPr kumimoji="1" lang="zh-CN" altLang="en-US" b="1" smtClean="0">
                <a:solidFill>
                  <a:srgbClr val="000000"/>
                </a:solidFill>
                <a:latin typeface="Arial" charset="0"/>
                <a:ea typeface="华文宋体" pitchFamily="2" charset="-122"/>
              </a:rPr>
              <a:t>和</a:t>
            </a:r>
            <a:r>
              <a:rPr kumimoji="1" lang="en-US" altLang="zh-CN" b="1" smtClean="0">
                <a:solidFill>
                  <a:srgbClr val="000000"/>
                </a:solidFill>
                <a:latin typeface="Arial" charset="0"/>
                <a:ea typeface="华文宋体" pitchFamily="2" charset="-122"/>
              </a:rPr>
              <a:t>1</a:t>
            </a:r>
            <a:r>
              <a:rPr kumimoji="1" lang="zh-CN" altLang="en-US" b="1" smtClean="0">
                <a:solidFill>
                  <a:srgbClr val="000000"/>
                </a:solidFill>
                <a:latin typeface="Arial" charset="0"/>
                <a:ea typeface="华文宋体" pitchFamily="2" charset="-122"/>
              </a:rPr>
              <a:t>及其运算</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23715"/>
                                        </p:tgtEl>
                                        <p:attrNameLst>
                                          <p:attrName>style.visibility</p:attrName>
                                        </p:attrNameLst>
                                      </p:cBhvr>
                                      <p:to>
                                        <p:strVal val="visible"/>
                                      </p:to>
                                    </p:set>
                                    <p:anim calcmode="lin" valueType="num">
                                      <p:cBhvr additive="base">
                                        <p:cTn id="7" dur="500" fill="hold"/>
                                        <p:tgtEl>
                                          <p:spTgt spid="1523715"/>
                                        </p:tgtEl>
                                        <p:attrNameLst>
                                          <p:attrName>ppt_x</p:attrName>
                                        </p:attrNameLst>
                                      </p:cBhvr>
                                      <p:tavLst>
                                        <p:tav tm="0">
                                          <p:val>
                                            <p:strVal val="#ppt_x"/>
                                          </p:val>
                                        </p:tav>
                                        <p:tav tm="100000">
                                          <p:val>
                                            <p:strVal val="#ppt_x"/>
                                          </p:val>
                                        </p:tav>
                                      </p:tavLst>
                                    </p:anim>
                                    <p:anim calcmode="lin" valueType="num">
                                      <p:cBhvr additive="base">
                                        <p:cTn id="8" dur="500" fill="hold"/>
                                        <p:tgtEl>
                                          <p:spTgt spid="15237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3714">
                                            <p:txEl>
                                              <p:pRg st="0" end="0"/>
                                            </p:txEl>
                                          </p:spTgt>
                                        </p:tgtEl>
                                        <p:attrNameLst>
                                          <p:attrName>style.visibility</p:attrName>
                                        </p:attrNameLst>
                                      </p:cBhvr>
                                      <p:to>
                                        <p:strVal val="visible"/>
                                      </p:to>
                                    </p:set>
                                    <p:anim calcmode="lin" valueType="num">
                                      <p:cBhvr additive="base">
                                        <p:cTn id="13" dur="500" fill="hold"/>
                                        <p:tgtEl>
                                          <p:spTgt spid="15237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371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23714">
                                            <p:txEl>
                                              <p:pRg st="1" end="1"/>
                                            </p:txEl>
                                          </p:spTgt>
                                        </p:tgtEl>
                                        <p:attrNameLst>
                                          <p:attrName>style.visibility</p:attrName>
                                        </p:attrNameLst>
                                      </p:cBhvr>
                                      <p:to>
                                        <p:strVal val="visible"/>
                                      </p:to>
                                    </p:set>
                                    <p:anim calcmode="lin" valueType="num">
                                      <p:cBhvr additive="base">
                                        <p:cTn id="17" dur="500" fill="hold"/>
                                        <p:tgtEl>
                                          <p:spTgt spid="152371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2371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23714">
                                            <p:txEl>
                                              <p:pRg st="2" end="2"/>
                                            </p:txEl>
                                          </p:spTgt>
                                        </p:tgtEl>
                                        <p:attrNameLst>
                                          <p:attrName>style.visibility</p:attrName>
                                        </p:attrNameLst>
                                      </p:cBhvr>
                                      <p:to>
                                        <p:strVal val="visible"/>
                                      </p:to>
                                    </p:set>
                                    <p:anim calcmode="lin" valueType="num">
                                      <p:cBhvr additive="base">
                                        <p:cTn id="21" dur="500" fill="hold"/>
                                        <p:tgtEl>
                                          <p:spTgt spid="152371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237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23714">
                                            <p:txEl>
                                              <p:pRg st="3" end="3"/>
                                            </p:txEl>
                                          </p:spTgt>
                                        </p:tgtEl>
                                        <p:attrNameLst>
                                          <p:attrName>style.visibility</p:attrName>
                                        </p:attrNameLst>
                                      </p:cBhvr>
                                      <p:to>
                                        <p:strVal val="visible"/>
                                      </p:to>
                                    </p:set>
                                    <p:anim calcmode="lin" valueType="num">
                                      <p:cBhvr additive="base">
                                        <p:cTn id="27" dur="500" fill="hold"/>
                                        <p:tgtEl>
                                          <p:spTgt spid="152371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23714">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23714">
                                            <p:txEl>
                                              <p:pRg st="4" end="4"/>
                                            </p:txEl>
                                          </p:spTgt>
                                        </p:tgtEl>
                                        <p:attrNameLst>
                                          <p:attrName>style.visibility</p:attrName>
                                        </p:attrNameLst>
                                      </p:cBhvr>
                                      <p:to>
                                        <p:strVal val="visible"/>
                                      </p:to>
                                    </p:set>
                                    <p:anim calcmode="lin" valueType="num">
                                      <p:cBhvr additive="base">
                                        <p:cTn id="31" dur="500" fill="hold"/>
                                        <p:tgtEl>
                                          <p:spTgt spid="152371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23714">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23714">
                                            <p:txEl>
                                              <p:pRg st="5" end="5"/>
                                            </p:txEl>
                                          </p:spTgt>
                                        </p:tgtEl>
                                        <p:attrNameLst>
                                          <p:attrName>style.visibility</p:attrName>
                                        </p:attrNameLst>
                                      </p:cBhvr>
                                      <p:to>
                                        <p:strVal val="visible"/>
                                      </p:to>
                                    </p:set>
                                    <p:anim calcmode="lin" valueType="num">
                                      <p:cBhvr additive="base">
                                        <p:cTn id="35" dur="500" fill="hold"/>
                                        <p:tgtEl>
                                          <p:spTgt spid="152371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237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23714">
                                            <p:txEl>
                                              <p:pRg st="6" end="6"/>
                                            </p:txEl>
                                          </p:spTgt>
                                        </p:tgtEl>
                                        <p:attrNameLst>
                                          <p:attrName>style.visibility</p:attrName>
                                        </p:attrNameLst>
                                      </p:cBhvr>
                                      <p:to>
                                        <p:strVal val="visible"/>
                                      </p:to>
                                    </p:set>
                                    <p:anim calcmode="lin" valueType="num">
                                      <p:cBhvr additive="base">
                                        <p:cTn id="41" dur="500" fill="hold"/>
                                        <p:tgtEl>
                                          <p:spTgt spid="152371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23714">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23714">
                                            <p:txEl>
                                              <p:pRg st="7" end="7"/>
                                            </p:txEl>
                                          </p:spTgt>
                                        </p:tgtEl>
                                        <p:attrNameLst>
                                          <p:attrName>style.visibility</p:attrName>
                                        </p:attrNameLst>
                                      </p:cBhvr>
                                      <p:to>
                                        <p:strVal val="visible"/>
                                      </p:to>
                                    </p:set>
                                    <p:anim calcmode="lin" valueType="num">
                                      <p:cBhvr additive="base">
                                        <p:cTn id="45" dur="500" fill="hold"/>
                                        <p:tgtEl>
                                          <p:spTgt spid="152371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2371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523714">
                                            <p:txEl>
                                              <p:pRg st="8" end="8"/>
                                            </p:txEl>
                                          </p:spTgt>
                                        </p:tgtEl>
                                        <p:attrNameLst>
                                          <p:attrName>style.visibility</p:attrName>
                                        </p:attrNameLst>
                                      </p:cBhvr>
                                      <p:to>
                                        <p:strVal val="visible"/>
                                      </p:to>
                                    </p:set>
                                    <p:anim calcmode="lin" valueType="num">
                                      <p:cBhvr additive="base">
                                        <p:cTn id="51" dur="500" fill="hold"/>
                                        <p:tgtEl>
                                          <p:spTgt spid="152371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23714">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23714">
                                            <p:txEl>
                                              <p:pRg st="9" end="9"/>
                                            </p:txEl>
                                          </p:spTgt>
                                        </p:tgtEl>
                                        <p:attrNameLst>
                                          <p:attrName>style.visibility</p:attrName>
                                        </p:attrNameLst>
                                      </p:cBhvr>
                                      <p:to>
                                        <p:strVal val="visible"/>
                                      </p:to>
                                    </p:set>
                                    <p:anim calcmode="lin" valueType="num">
                                      <p:cBhvr additive="base">
                                        <p:cTn id="55" dur="500" fill="hold"/>
                                        <p:tgtEl>
                                          <p:spTgt spid="152371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2371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715"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01613" y="1346200"/>
            <a:ext cx="8442325" cy="3975100"/>
          </a:xfrm>
          <a:prstGeom prst="rect">
            <a:avLst/>
          </a:prstGeom>
          <a:noFill/>
          <a:ln w="9525">
            <a:noFill/>
            <a:miter lim="800000"/>
            <a:headEnd/>
            <a:tailEnd/>
          </a:ln>
        </p:spPr>
        <p:txBody>
          <a:bodyPr>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可深入学习</a:t>
            </a:r>
            <a:endParaRPr kumimoji="1" lang="en-US" altLang="zh-CN" b="1" smtClean="0">
              <a:solidFill>
                <a:srgbClr val="000000"/>
              </a:solidFill>
              <a:latin typeface="Arial" charset="0"/>
              <a:ea typeface="华文宋体" pitchFamily="2" charset="-122"/>
            </a:endParaRPr>
          </a:p>
          <a:p>
            <a:pPr eaLnBrk="1" hangingPunct="1">
              <a:lnSpc>
                <a:spcPct val="130000"/>
              </a:lnSpc>
            </a:pPr>
            <a:r>
              <a:rPr kumimoji="1" lang="en-US" altLang="zh-CN" sz="1600" smtClean="0">
                <a:solidFill>
                  <a:srgbClr val="000000"/>
                </a:solidFill>
                <a:latin typeface="Arial" charset="0"/>
                <a:ea typeface="华文宋体" pitchFamily="2" charset="-122"/>
              </a:rPr>
              <a:t>1)Aristotle (</a:t>
            </a:r>
            <a:r>
              <a:rPr kumimoji="1" lang="zh-CN" altLang="en-US" sz="1600" smtClean="0">
                <a:solidFill>
                  <a:srgbClr val="000000"/>
                </a:solidFill>
                <a:latin typeface="Arial" charset="0"/>
                <a:ea typeface="华文宋体" pitchFamily="2" charset="-122"/>
              </a:rPr>
              <a:t>亚里士多德</a:t>
            </a:r>
            <a:r>
              <a:rPr kumimoji="1" lang="en-US" altLang="zh-CN" sz="1600" smtClean="0">
                <a:solidFill>
                  <a:srgbClr val="000000"/>
                </a:solidFill>
                <a:latin typeface="Arial" charset="0"/>
                <a:ea typeface="华文宋体" pitchFamily="2" charset="-122"/>
              </a:rPr>
              <a:t>)(</a:t>
            </a:r>
            <a:r>
              <a:rPr kumimoji="1" lang="zh-CN" altLang="en-US" sz="1600" smtClean="0">
                <a:solidFill>
                  <a:srgbClr val="000000"/>
                </a:solidFill>
                <a:latin typeface="Arial" charset="0"/>
                <a:ea typeface="华文宋体" pitchFamily="2" charset="-122"/>
              </a:rPr>
              <a:t>公元前</a:t>
            </a:r>
            <a:r>
              <a:rPr kumimoji="1" lang="en-US" altLang="zh-CN" sz="1600" smtClean="0">
                <a:solidFill>
                  <a:srgbClr val="000000"/>
                </a:solidFill>
                <a:latin typeface="Arial" charset="0"/>
                <a:ea typeface="华文宋体" pitchFamily="2" charset="-122"/>
              </a:rPr>
              <a:t>384</a:t>
            </a:r>
            <a:r>
              <a:rPr kumimoji="1" lang="zh-CN" altLang="en-US" sz="1600" smtClean="0">
                <a:solidFill>
                  <a:srgbClr val="000000"/>
                </a:solidFill>
                <a:latin typeface="Arial" charset="0"/>
                <a:ea typeface="华文宋体" pitchFamily="2" charset="-122"/>
              </a:rPr>
              <a:t>－</a:t>
            </a:r>
            <a:r>
              <a:rPr kumimoji="1" lang="en-US" altLang="zh-CN" sz="1600" smtClean="0">
                <a:solidFill>
                  <a:srgbClr val="000000"/>
                </a:solidFill>
                <a:latin typeface="Arial" charset="0"/>
                <a:ea typeface="华文宋体" pitchFamily="2" charset="-122"/>
              </a:rPr>
              <a:t>322)</a:t>
            </a:r>
            <a:r>
              <a:rPr kumimoji="1" lang="zh-CN" altLang="en-US" sz="1600" smtClean="0">
                <a:solidFill>
                  <a:srgbClr val="000000"/>
                </a:solidFill>
                <a:latin typeface="Arial" charset="0"/>
                <a:ea typeface="华文宋体" pitchFamily="2" charset="-122"/>
              </a:rPr>
              <a:t>。古希腊哲学家：</a:t>
            </a:r>
            <a:r>
              <a:rPr kumimoji="1" lang="zh-CN" altLang="en-US" sz="2000" b="1" u="sng" smtClean="0">
                <a:solidFill>
                  <a:srgbClr val="3333FF"/>
                </a:solidFill>
                <a:latin typeface="Arial" charset="0"/>
                <a:ea typeface="华文宋体" pitchFamily="2" charset="-122"/>
              </a:rPr>
              <a:t>形式逻辑</a:t>
            </a:r>
            <a:r>
              <a:rPr kumimoji="1" lang="zh-CN" altLang="en-US" sz="1600" smtClean="0">
                <a:solidFill>
                  <a:srgbClr val="000000"/>
                </a:solidFill>
                <a:latin typeface="Arial" charset="0"/>
                <a:ea typeface="华文宋体" pitchFamily="2" charset="-122"/>
              </a:rPr>
              <a:t>。</a:t>
            </a:r>
          </a:p>
          <a:p>
            <a:pPr eaLnBrk="1" hangingPunct="1">
              <a:lnSpc>
                <a:spcPct val="130000"/>
              </a:lnSpc>
            </a:pPr>
            <a:r>
              <a:rPr kumimoji="1" lang="zh-CN" altLang="en-US" sz="1600" smtClean="0">
                <a:solidFill>
                  <a:srgbClr val="000000"/>
                </a:solidFill>
                <a:latin typeface="Arial" charset="0"/>
                <a:ea typeface="华文宋体" pitchFamily="2" charset="-122"/>
              </a:rPr>
              <a:t>典型概念：</a:t>
            </a:r>
            <a:r>
              <a:rPr kumimoji="1" lang="zh-CN" altLang="en-US" b="1" smtClean="0">
                <a:solidFill>
                  <a:srgbClr val="000000"/>
                </a:solidFill>
                <a:latin typeface="Arial" charset="0"/>
                <a:ea typeface="华文宋体" pitchFamily="2" charset="-122"/>
              </a:rPr>
              <a:t>命题</a:t>
            </a:r>
            <a:r>
              <a:rPr kumimoji="1" lang="zh-CN" altLang="en-US" smtClean="0">
                <a:solidFill>
                  <a:srgbClr val="000000"/>
                </a:solidFill>
                <a:latin typeface="Arial" charset="0"/>
                <a:ea typeface="华文宋体" pitchFamily="2" charset="-122"/>
              </a:rPr>
              <a:t>，</a:t>
            </a:r>
            <a:r>
              <a:rPr kumimoji="1" lang="zh-CN" altLang="en-US" b="1" smtClean="0">
                <a:solidFill>
                  <a:srgbClr val="000000"/>
                </a:solidFill>
                <a:latin typeface="Arial" charset="0"/>
                <a:ea typeface="华文宋体" pitchFamily="2" charset="-122"/>
              </a:rPr>
              <a:t>推理</a:t>
            </a:r>
            <a:r>
              <a:rPr kumimoji="1" lang="zh-CN" altLang="en-US" smtClean="0">
                <a:solidFill>
                  <a:srgbClr val="000000"/>
                </a:solidFill>
                <a:latin typeface="Arial" charset="0"/>
                <a:ea typeface="华文宋体" pitchFamily="2" charset="-122"/>
              </a:rPr>
              <a:t>，</a:t>
            </a:r>
            <a:r>
              <a:rPr kumimoji="1" lang="zh-CN" altLang="en-US" b="1" smtClean="0">
                <a:solidFill>
                  <a:srgbClr val="000000"/>
                </a:solidFill>
                <a:latin typeface="Arial" charset="0"/>
                <a:ea typeface="华文宋体" pitchFamily="2" charset="-122"/>
              </a:rPr>
              <a:t>三段论</a:t>
            </a:r>
            <a:endParaRPr kumimoji="1" lang="en-US" altLang="zh-CN" b="1" smtClean="0">
              <a:solidFill>
                <a:srgbClr val="000000"/>
              </a:solidFill>
              <a:latin typeface="Arial" charset="0"/>
              <a:ea typeface="华文宋体" pitchFamily="2" charset="-122"/>
            </a:endParaRPr>
          </a:p>
          <a:p>
            <a:pPr eaLnBrk="1" hangingPunct="1">
              <a:lnSpc>
                <a:spcPct val="130000"/>
              </a:lnSpc>
            </a:pPr>
            <a:r>
              <a:rPr kumimoji="1" lang="en-US" altLang="zh-CN" sz="1600" smtClean="0">
                <a:solidFill>
                  <a:srgbClr val="000000"/>
                </a:solidFill>
                <a:latin typeface="Arial" charset="0"/>
                <a:ea typeface="华文宋体" pitchFamily="2" charset="-122"/>
              </a:rPr>
              <a:t>2)Leibnitz (</a:t>
            </a:r>
            <a:r>
              <a:rPr kumimoji="1" lang="zh-CN" altLang="en-US" sz="1600" smtClean="0">
                <a:solidFill>
                  <a:srgbClr val="000000"/>
                </a:solidFill>
                <a:latin typeface="Arial" charset="0"/>
                <a:ea typeface="华文宋体" pitchFamily="2" charset="-122"/>
              </a:rPr>
              <a:t>莱布尼茨</a:t>
            </a:r>
            <a:r>
              <a:rPr kumimoji="1" lang="en-US" altLang="zh-CN" sz="1600" smtClean="0">
                <a:solidFill>
                  <a:srgbClr val="000000"/>
                </a:solidFill>
                <a:latin typeface="Arial" charset="0"/>
                <a:ea typeface="华文宋体" pitchFamily="2" charset="-122"/>
              </a:rPr>
              <a:t>)(1646</a:t>
            </a:r>
            <a:r>
              <a:rPr kumimoji="1" lang="zh-CN" altLang="en-US" sz="1600" smtClean="0">
                <a:solidFill>
                  <a:srgbClr val="000000"/>
                </a:solidFill>
                <a:latin typeface="Arial" charset="0"/>
                <a:ea typeface="华文宋体" pitchFamily="2" charset="-122"/>
              </a:rPr>
              <a:t>－</a:t>
            </a:r>
            <a:r>
              <a:rPr kumimoji="1" lang="en-US" altLang="zh-CN" sz="1600" smtClean="0">
                <a:solidFill>
                  <a:srgbClr val="000000"/>
                </a:solidFill>
                <a:latin typeface="Arial" charset="0"/>
                <a:ea typeface="华文宋体" pitchFamily="2" charset="-122"/>
              </a:rPr>
              <a:t>1716)</a:t>
            </a:r>
            <a:r>
              <a:rPr kumimoji="1" lang="zh-CN" altLang="en-US" sz="1600" smtClean="0">
                <a:solidFill>
                  <a:srgbClr val="000000"/>
                </a:solidFill>
                <a:latin typeface="Arial" charset="0"/>
                <a:ea typeface="华文宋体" pitchFamily="2" charset="-122"/>
              </a:rPr>
              <a:t>。德国数学家：</a:t>
            </a:r>
            <a:r>
              <a:rPr kumimoji="1" lang="zh-CN" altLang="en-US" sz="2000" b="1" u="sng" smtClean="0">
                <a:solidFill>
                  <a:srgbClr val="3333FF"/>
                </a:solidFill>
                <a:latin typeface="Arial" charset="0"/>
                <a:ea typeface="华文宋体" pitchFamily="2" charset="-122"/>
              </a:rPr>
              <a:t>数理逻辑</a:t>
            </a:r>
            <a:r>
              <a:rPr kumimoji="1" lang="zh-CN" altLang="en-US" sz="1600" smtClean="0">
                <a:solidFill>
                  <a:srgbClr val="000000"/>
                </a:solidFill>
                <a:latin typeface="Arial" charset="0"/>
                <a:ea typeface="华文宋体" pitchFamily="2" charset="-122"/>
              </a:rPr>
              <a:t>。</a:t>
            </a:r>
          </a:p>
          <a:p>
            <a:pPr eaLnBrk="1" hangingPunct="1">
              <a:lnSpc>
                <a:spcPct val="130000"/>
              </a:lnSpc>
            </a:pPr>
            <a:r>
              <a:rPr kumimoji="1" lang="zh-CN" altLang="en-US" sz="1600" smtClean="0">
                <a:solidFill>
                  <a:srgbClr val="000000"/>
                </a:solidFill>
                <a:latin typeface="Arial" charset="0"/>
                <a:ea typeface="宋体" charset="-122"/>
              </a:rPr>
              <a:t>典型概念：</a:t>
            </a:r>
            <a:r>
              <a:rPr kumimoji="1" lang="zh-CN" altLang="en-US" b="1" smtClean="0">
                <a:solidFill>
                  <a:srgbClr val="000000"/>
                </a:solidFill>
                <a:latin typeface="Arial" charset="0"/>
                <a:ea typeface="华文宋体" pitchFamily="2" charset="-122"/>
              </a:rPr>
              <a:t>谓词</a:t>
            </a:r>
            <a:r>
              <a:rPr kumimoji="1" lang="zh-CN" altLang="en-US" smtClean="0">
                <a:solidFill>
                  <a:srgbClr val="000000"/>
                </a:solidFill>
                <a:latin typeface="Arial" charset="0"/>
                <a:ea typeface="宋体" charset="-122"/>
              </a:rPr>
              <a:t>，</a:t>
            </a:r>
            <a:r>
              <a:rPr kumimoji="1" lang="zh-CN" altLang="en-US" b="1" smtClean="0">
                <a:solidFill>
                  <a:srgbClr val="000000"/>
                </a:solidFill>
                <a:latin typeface="Arial" charset="0"/>
                <a:ea typeface="华文宋体" pitchFamily="2" charset="-122"/>
              </a:rPr>
              <a:t>谓词演算</a:t>
            </a:r>
            <a:r>
              <a:rPr kumimoji="1" lang="zh-CN" altLang="en-US" sz="1600" smtClean="0">
                <a:solidFill>
                  <a:srgbClr val="000000"/>
                </a:solidFill>
                <a:latin typeface="Arial" charset="0"/>
                <a:ea typeface="宋体" charset="-122"/>
              </a:rPr>
              <a:t> </a:t>
            </a:r>
          </a:p>
          <a:p>
            <a:pPr eaLnBrk="1" hangingPunct="1">
              <a:lnSpc>
                <a:spcPct val="130000"/>
              </a:lnSpc>
            </a:pPr>
            <a:r>
              <a:rPr kumimoji="1" lang="en-US" altLang="zh-CN" sz="1600" smtClean="0">
                <a:solidFill>
                  <a:srgbClr val="000000"/>
                </a:solidFill>
                <a:latin typeface="Arial" charset="0"/>
                <a:ea typeface="华文宋体" pitchFamily="2" charset="-122"/>
              </a:rPr>
              <a:t>3) Boole (</a:t>
            </a:r>
            <a:r>
              <a:rPr kumimoji="1" lang="zh-CN" altLang="en-US" sz="1600" smtClean="0">
                <a:solidFill>
                  <a:srgbClr val="000000"/>
                </a:solidFill>
                <a:latin typeface="Arial" charset="0"/>
                <a:ea typeface="华文宋体" pitchFamily="2" charset="-122"/>
              </a:rPr>
              <a:t>布尔</a:t>
            </a:r>
            <a:r>
              <a:rPr kumimoji="1" lang="en-US" altLang="zh-CN" sz="1600" smtClean="0">
                <a:solidFill>
                  <a:srgbClr val="000000"/>
                </a:solidFill>
                <a:latin typeface="Arial" charset="0"/>
                <a:ea typeface="华文宋体" pitchFamily="2" charset="-122"/>
              </a:rPr>
              <a:t>) (1815</a:t>
            </a:r>
            <a:r>
              <a:rPr kumimoji="1" lang="zh-CN" altLang="en-US" sz="1600" smtClean="0">
                <a:solidFill>
                  <a:srgbClr val="000000"/>
                </a:solidFill>
                <a:latin typeface="Arial" charset="0"/>
                <a:ea typeface="华文宋体" pitchFamily="2" charset="-122"/>
              </a:rPr>
              <a:t>－</a:t>
            </a:r>
            <a:r>
              <a:rPr kumimoji="1" lang="en-US" altLang="zh-CN" sz="1600" smtClean="0">
                <a:solidFill>
                  <a:srgbClr val="000000"/>
                </a:solidFill>
                <a:latin typeface="Arial" charset="0"/>
                <a:ea typeface="华文宋体" pitchFamily="2" charset="-122"/>
              </a:rPr>
              <a:t>1864)</a:t>
            </a:r>
            <a:r>
              <a:rPr kumimoji="1" lang="zh-CN" altLang="en-US" sz="1600" smtClean="0">
                <a:solidFill>
                  <a:srgbClr val="000000"/>
                </a:solidFill>
                <a:latin typeface="Arial" charset="0"/>
                <a:ea typeface="华文宋体" pitchFamily="2" charset="-122"/>
              </a:rPr>
              <a:t>。英国数学家，</a:t>
            </a:r>
            <a:r>
              <a:rPr kumimoji="1" lang="zh-CN" altLang="en-US" sz="2000" b="1" u="sng" smtClean="0">
                <a:solidFill>
                  <a:srgbClr val="3333FF"/>
                </a:solidFill>
                <a:latin typeface="Arial" charset="0"/>
                <a:ea typeface="华文宋体" pitchFamily="2" charset="-122"/>
              </a:rPr>
              <a:t>布尔代数</a:t>
            </a:r>
          </a:p>
          <a:p>
            <a:pPr eaLnBrk="1" hangingPunct="1">
              <a:lnSpc>
                <a:spcPct val="130000"/>
              </a:lnSpc>
            </a:pPr>
            <a:r>
              <a:rPr kumimoji="1" lang="zh-CN" altLang="en-US" sz="1600" smtClean="0">
                <a:solidFill>
                  <a:srgbClr val="000000"/>
                </a:solidFill>
                <a:latin typeface="Arial" charset="0"/>
                <a:ea typeface="华文宋体" pitchFamily="2" charset="-122"/>
              </a:rPr>
              <a:t>典型概念：</a:t>
            </a:r>
            <a:r>
              <a:rPr kumimoji="1" lang="zh-CN" altLang="en-US" b="1" smtClean="0">
                <a:solidFill>
                  <a:srgbClr val="000000"/>
                </a:solidFill>
                <a:latin typeface="Arial" charset="0"/>
                <a:ea typeface="华文宋体" pitchFamily="2" charset="-122"/>
              </a:rPr>
              <a:t>布尔量</a:t>
            </a:r>
            <a:r>
              <a:rPr kumimoji="1" lang="en-US" altLang="zh-CN"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布尔值</a:t>
            </a:r>
            <a:r>
              <a:rPr kumimoji="1" lang="en-US" altLang="zh-CN"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布尔运算</a:t>
            </a:r>
            <a:r>
              <a:rPr kumimoji="1" lang="en-US" altLang="zh-CN" smtClean="0">
                <a:solidFill>
                  <a:srgbClr val="000000"/>
                </a:solidFill>
                <a:latin typeface="Arial" charset="0"/>
                <a:ea typeface="华文宋体" pitchFamily="2" charset="-122"/>
              </a:rPr>
              <a:t>, </a:t>
            </a:r>
            <a:r>
              <a:rPr kumimoji="1" lang="zh-CN" altLang="en-US" b="1" smtClean="0">
                <a:solidFill>
                  <a:srgbClr val="000000"/>
                </a:solidFill>
                <a:latin typeface="Arial" charset="0"/>
                <a:ea typeface="华文宋体" pitchFamily="2" charset="-122"/>
              </a:rPr>
              <a:t>布尔操作</a:t>
            </a:r>
            <a:r>
              <a:rPr kumimoji="1" lang="zh-CN" altLang="en-US" sz="1600" smtClean="0">
                <a:solidFill>
                  <a:srgbClr val="000000"/>
                </a:solidFill>
                <a:latin typeface="Arial" charset="0"/>
                <a:ea typeface="华文宋体" pitchFamily="2" charset="-122"/>
              </a:rPr>
              <a:t> </a:t>
            </a:r>
          </a:p>
          <a:p>
            <a:pPr eaLnBrk="1" hangingPunct="1">
              <a:lnSpc>
                <a:spcPct val="130000"/>
              </a:lnSpc>
            </a:pPr>
            <a:r>
              <a:rPr kumimoji="1" lang="en-US" altLang="zh-CN" sz="1600" smtClean="0">
                <a:solidFill>
                  <a:srgbClr val="000000"/>
                </a:solidFill>
                <a:latin typeface="Arial" charset="0"/>
                <a:ea typeface="华文宋体" pitchFamily="2" charset="-122"/>
              </a:rPr>
              <a:t>4)</a:t>
            </a:r>
            <a:r>
              <a:rPr kumimoji="1" lang="zh-CN" altLang="en-US" sz="1600" smtClean="0">
                <a:solidFill>
                  <a:srgbClr val="000000"/>
                </a:solidFill>
                <a:latin typeface="Arial" charset="0"/>
                <a:ea typeface="华文宋体" pitchFamily="2" charset="-122"/>
              </a:rPr>
              <a:t>其他：</a:t>
            </a:r>
            <a:r>
              <a:rPr kumimoji="1" lang="zh-CN" altLang="en-US" sz="2000" b="1" u="sng" smtClean="0">
                <a:solidFill>
                  <a:srgbClr val="3333FF"/>
                </a:solidFill>
                <a:latin typeface="Arial" charset="0"/>
                <a:ea typeface="华文宋体" pitchFamily="2" charset="-122"/>
              </a:rPr>
              <a:t>时序逻辑</a:t>
            </a:r>
            <a:r>
              <a:rPr kumimoji="1" lang="en-US" altLang="zh-CN" sz="1600" smtClean="0">
                <a:solidFill>
                  <a:srgbClr val="000000"/>
                </a:solidFill>
                <a:latin typeface="Arial" charset="0"/>
                <a:ea typeface="华文宋体" pitchFamily="2" charset="-122"/>
              </a:rPr>
              <a:t>(Temporal Logics)</a:t>
            </a:r>
            <a:r>
              <a:rPr kumimoji="1" lang="zh-CN" altLang="en-US" sz="1600" smtClean="0">
                <a:solidFill>
                  <a:srgbClr val="000000"/>
                </a:solidFill>
                <a:latin typeface="Arial" charset="0"/>
                <a:ea typeface="华文宋体" pitchFamily="2" charset="-122"/>
              </a:rPr>
              <a:t>、</a:t>
            </a:r>
            <a:r>
              <a:rPr kumimoji="1" lang="zh-CN" altLang="en-US" sz="2000" b="1" u="sng" smtClean="0">
                <a:solidFill>
                  <a:srgbClr val="3333FF"/>
                </a:solidFill>
                <a:latin typeface="Arial" charset="0"/>
                <a:ea typeface="华文宋体" pitchFamily="2" charset="-122"/>
              </a:rPr>
              <a:t>模态逻辑</a:t>
            </a:r>
            <a:r>
              <a:rPr kumimoji="1" lang="en-US" altLang="zh-CN" sz="2000" b="1" u="sng" smtClean="0">
                <a:solidFill>
                  <a:srgbClr val="3333FF"/>
                </a:solidFill>
                <a:latin typeface="Arial" charset="0"/>
                <a:ea typeface="华文宋体" pitchFamily="2" charset="-122"/>
              </a:rPr>
              <a:t>(</a:t>
            </a:r>
            <a:r>
              <a:rPr kumimoji="1" lang="en-US" altLang="zh-CN" sz="1600" smtClean="0">
                <a:solidFill>
                  <a:srgbClr val="000000"/>
                </a:solidFill>
                <a:latin typeface="Arial" charset="0"/>
                <a:ea typeface="华文宋体" pitchFamily="2" charset="-122"/>
              </a:rPr>
              <a:t>Modal Logics)</a:t>
            </a:r>
            <a:r>
              <a:rPr kumimoji="1" lang="zh-CN" altLang="en-US" sz="1600" smtClean="0">
                <a:solidFill>
                  <a:srgbClr val="000000"/>
                </a:solidFill>
                <a:latin typeface="Arial" charset="0"/>
                <a:ea typeface="华文宋体" pitchFamily="2" charset="-122"/>
              </a:rPr>
              <a:t>、</a:t>
            </a:r>
            <a:r>
              <a:rPr kumimoji="1" lang="zh-CN" altLang="en-US" sz="2000" b="1" u="sng" smtClean="0">
                <a:solidFill>
                  <a:srgbClr val="3333FF"/>
                </a:solidFill>
                <a:latin typeface="Arial" charset="0"/>
                <a:ea typeface="华文宋体" pitchFamily="2" charset="-122"/>
              </a:rPr>
              <a:t>归纳逻辑</a:t>
            </a:r>
            <a:r>
              <a:rPr kumimoji="1" lang="en-US" altLang="zh-CN" sz="1600" smtClean="0">
                <a:solidFill>
                  <a:srgbClr val="000000"/>
                </a:solidFill>
                <a:latin typeface="Arial" charset="0"/>
                <a:ea typeface="华文宋体" pitchFamily="2" charset="-122"/>
              </a:rPr>
              <a:t>(Inductive Logics)</a:t>
            </a:r>
            <a:r>
              <a:rPr kumimoji="1" lang="zh-CN" altLang="en-US" sz="1600" smtClean="0">
                <a:solidFill>
                  <a:srgbClr val="000000"/>
                </a:solidFill>
                <a:latin typeface="Arial" charset="0"/>
                <a:ea typeface="华文宋体" pitchFamily="2" charset="-122"/>
              </a:rPr>
              <a:t>、</a:t>
            </a:r>
            <a:r>
              <a:rPr kumimoji="1" lang="zh-CN" altLang="en-US" sz="2000" b="1" u="sng" smtClean="0">
                <a:solidFill>
                  <a:srgbClr val="3333FF"/>
                </a:solidFill>
                <a:latin typeface="Arial" charset="0"/>
                <a:ea typeface="华文宋体" pitchFamily="2" charset="-122"/>
              </a:rPr>
              <a:t>模糊逻辑</a:t>
            </a:r>
            <a:r>
              <a:rPr kumimoji="1" lang="en-US" altLang="zh-CN" sz="1600" smtClean="0">
                <a:solidFill>
                  <a:srgbClr val="000000"/>
                </a:solidFill>
                <a:latin typeface="Arial" charset="0"/>
                <a:ea typeface="华文宋体" pitchFamily="2" charset="-122"/>
              </a:rPr>
              <a:t>(Fuzzy Logics)</a:t>
            </a:r>
            <a:r>
              <a:rPr kumimoji="1" lang="zh-CN" altLang="en-US" sz="1600" smtClean="0">
                <a:solidFill>
                  <a:srgbClr val="000000"/>
                </a:solidFill>
                <a:latin typeface="Arial" charset="0"/>
                <a:ea typeface="华文宋体" pitchFamily="2" charset="-122"/>
              </a:rPr>
              <a:t>、</a:t>
            </a:r>
            <a:r>
              <a:rPr kumimoji="1" lang="zh-CN" altLang="en-US" sz="2000" b="1" u="sng" smtClean="0">
                <a:solidFill>
                  <a:srgbClr val="3333FF"/>
                </a:solidFill>
                <a:latin typeface="Arial" charset="0"/>
                <a:ea typeface="华文宋体" pitchFamily="2" charset="-122"/>
              </a:rPr>
              <a:t>粗糙逻辑</a:t>
            </a:r>
            <a:r>
              <a:rPr kumimoji="1" lang="en-US" altLang="zh-CN" sz="1600" smtClean="0">
                <a:solidFill>
                  <a:srgbClr val="000000"/>
                </a:solidFill>
                <a:latin typeface="Arial" charset="0"/>
                <a:ea typeface="华文宋体" pitchFamily="2" charset="-122"/>
              </a:rPr>
              <a:t>(Rough Logics)</a:t>
            </a:r>
            <a:r>
              <a:rPr kumimoji="1" lang="zh-CN" altLang="en-US" sz="1600" smtClean="0">
                <a:solidFill>
                  <a:srgbClr val="000000"/>
                </a:solidFill>
                <a:latin typeface="Arial" charset="0"/>
                <a:ea typeface="华文宋体" pitchFamily="2" charset="-122"/>
              </a:rPr>
              <a:t>、</a:t>
            </a:r>
            <a:r>
              <a:rPr kumimoji="1" lang="zh-CN" altLang="en-US" sz="2000" b="1" u="sng" smtClean="0">
                <a:solidFill>
                  <a:srgbClr val="3333FF"/>
                </a:solidFill>
                <a:latin typeface="Arial" charset="0"/>
                <a:ea typeface="华文宋体" pitchFamily="2" charset="-122"/>
              </a:rPr>
              <a:t>非单调逻辑</a:t>
            </a:r>
            <a:r>
              <a:rPr kumimoji="1" lang="zh-CN" altLang="en-US" sz="1600" smtClean="0">
                <a:solidFill>
                  <a:srgbClr val="000000"/>
                </a:solidFill>
                <a:latin typeface="Arial" charset="0"/>
                <a:ea typeface="华文宋体" pitchFamily="2" charset="-122"/>
              </a:rPr>
              <a:t>等 </a:t>
            </a:r>
            <a:endParaRPr kumimoji="1" lang="en-US" altLang="zh-CN" sz="1600" smtClean="0">
              <a:solidFill>
                <a:srgbClr val="000000"/>
              </a:solidFill>
              <a:latin typeface="Arial" charset="0"/>
              <a:ea typeface="华文宋体" pitchFamily="2" charset="-122"/>
            </a:endParaRPr>
          </a:p>
        </p:txBody>
      </p:sp>
      <p:sp>
        <p:nvSpPr>
          <p:cNvPr id="21507"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(4) </a:t>
            </a:r>
            <a:r>
              <a:rPr kumimoji="1" lang="zh-CN" altLang="en-US" sz="2000" b="1" dirty="0">
                <a:solidFill>
                  <a:srgbClr val="2D2DB9"/>
                </a:solidFill>
                <a:latin typeface="Arial" charset="0"/>
                <a:ea typeface="华文中宋" pitchFamily="2" charset="-122"/>
              </a:rPr>
              <a:t>逻辑研究有哪些</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2644775" y="2530475"/>
            <a:ext cx="1058863" cy="331788"/>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22531" name="Text Box 3"/>
          <p:cNvSpPr txBox="1">
            <a:spLocks noChangeArrowheads="1"/>
          </p:cNvSpPr>
          <p:nvPr/>
        </p:nvSpPr>
        <p:spPr bwMode="auto">
          <a:xfrm>
            <a:off x="2587625" y="2206625"/>
            <a:ext cx="946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符号化</a:t>
            </a:r>
          </a:p>
        </p:txBody>
      </p:sp>
      <p:sp>
        <p:nvSpPr>
          <p:cNvPr id="22532" name="Text Box 4"/>
          <p:cNvSpPr txBox="1">
            <a:spLocks noChangeArrowheads="1"/>
          </p:cNvSpPr>
          <p:nvPr/>
        </p:nvSpPr>
        <p:spPr bwMode="auto">
          <a:xfrm>
            <a:off x="3667125" y="2470150"/>
            <a:ext cx="1473200" cy="466725"/>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en-US" altLang="zh-CN" b="1" smtClean="0">
                <a:solidFill>
                  <a:srgbClr val="3333CC"/>
                </a:solidFill>
                <a:latin typeface="Arial" charset="0"/>
                <a:ea typeface="宋体" charset="-122"/>
              </a:rPr>
              <a:t>0</a:t>
            </a:r>
            <a:r>
              <a:rPr kumimoji="1" lang="zh-CN" altLang="en-US" b="1" smtClean="0">
                <a:solidFill>
                  <a:srgbClr val="3333CC"/>
                </a:solidFill>
                <a:latin typeface="Arial" charset="0"/>
                <a:ea typeface="宋体" charset="-122"/>
              </a:rPr>
              <a:t>和</a:t>
            </a:r>
            <a:r>
              <a:rPr kumimoji="1" lang="en-US" altLang="zh-CN" b="1" smtClean="0">
                <a:solidFill>
                  <a:srgbClr val="3333CC"/>
                </a:solidFill>
                <a:latin typeface="Arial" charset="0"/>
                <a:ea typeface="宋体" charset="-122"/>
              </a:rPr>
              <a:t>1</a:t>
            </a:r>
            <a:endParaRPr kumimoji="1" lang="zh-CN" altLang="en-US" b="1" smtClean="0">
              <a:solidFill>
                <a:srgbClr val="3333CC"/>
              </a:solidFill>
              <a:latin typeface="Arial" charset="0"/>
              <a:ea typeface="宋体" charset="-122"/>
            </a:endParaRPr>
          </a:p>
        </p:txBody>
      </p:sp>
      <p:sp>
        <p:nvSpPr>
          <p:cNvPr id="22533" name="Text Box 5"/>
          <p:cNvSpPr txBox="1">
            <a:spLocks noChangeArrowheads="1"/>
          </p:cNvSpPr>
          <p:nvPr/>
        </p:nvSpPr>
        <p:spPr bwMode="auto">
          <a:xfrm>
            <a:off x="3357563" y="3978275"/>
            <a:ext cx="2141537" cy="466725"/>
          </a:xfrm>
          <a:prstGeom prst="rect">
            <a:avLst/>
          </a:prstGeom>
          <a:solidFill>
            <a:srgbClr val="FFFFEF"/>
          </a:solidFill>
          <a:ln w="9525">
            <a:solidFill>
              <a:schemeClr val="tx1"/>
            </a:solidFill>
            <a:miter lim="800000"/>
            <a:headEnd/>
            <a:tailEnd/>
          </a:ln>
        </p:spPr>
        <p:txBody>
          <a:bodyPr wrap="none">
            <a:spAutoFit/>
          </a:bodyPr>
          <a:lstStyle/>
          <a:p>
            <a:pPr eaLnBrk="1" hangingPunct="1"/>
            <a:r>
              <a:rPr kumimoji="1" lang="zh-CN" altLang="en-US" b="1" smtClean="0">
                <a:solidFill>
                  <a:srgbClr val="3333CC"/>
                </a:solidFill>
                <a:latin typeface="Arial" charset="0"/>
                <a:ea typeface="宋体" charset="-122"/>
              </a:rPr>
              <a:t>基于</a:t>
            </a:r>
            <a:r>
              <a:rPr kumimoji="1" lang="en-US" altLang="zh-CN" b="1" smtClean="0">
                <a:solidFill>
                  <a:srgbClr val="3333CC"/>
                </a:solidFill>
                <a:latin typeface="Arial" charset="0"/>
                <a:ea typeface="宋体" charset="-122"/>
              </a:rPr>
              <a:t>0/1</a:t>
            </a:r>
            <a:r>
              <a:rPr kumimoji="1" lang="zh-CN" altLang="en-US" b="1" smtClean="0">
                <a:solidFill>
                  <a:srgbClr val="3333CC"/>
                </a:solidFill>
                <a:latin typeface="Arial" charset="0"/>
                <a:ea typeface="宋体" charset="-122"/>
              </a:rPr>
              <a:t>的计算</a:t>
            </a:r>
          </a:p>
        </p:txBody>
      </p:sp>
      <p:sp>
        <p:nvSpPr>
          <p:cNvPr id="22534" name="AutoShape 6"/>
          <p:cNvSpPr>
            <a:spLocks noChangeArrowheads="1"/>
          </p:cNvSpPr>
          <p:nvPr/>
        </p:nvSpPr>
        <p:spPr bwMode="auto">
          <a:xfrm>
            <a:off x="5492750" y="4037013"/>
            <a:ext cx="1058863" cy="331787"/>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22535" name="Text Box 7"/>
          <p:cNvSpPr txBox="1">
            <a:spLocks noChangeArrowheads="1"/>
          </p:cNvSpPr>
          <p:nvPr/>
        </p:nvSpPr>
        <p:spPr bwMode="auto">
          <a:xfrm>
            <a:off x="5430838" y="3673475"/>
            <a:ext cx="1200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再语义化</a:t>
            </a:r>
          </a:p>
        </p:txBody>
      </p:sp>
      <p:grpSp>
        <p:nvGrpSpPr>
          <p:cNvPr id="18" name="Group 8"/>
          <p:cNvGrpSpPr>
            <a:grpSpLocks/>
          </p:cNvGrpSpPr>
          <p:nvPr/>
        </p:nvGrpSpPr>
        <p:grpSpPr bwMode="auto">
          <a:xfrm>
            <a:off x="966788" y="1912938"/>
            <a:ext cx="1690687" cy="1531937"/>
            <a:chOff x="489" y="1389"/>
            <a:chExt cx="1065" cy="965"/>
          </a:xfrm>
        </p:grpSpPr>
        <p:sp>
          <p:nvSpPr>
            <p:cNvPr id="2"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577" y="1469"/>
              <a:ext cx="889"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580" y="1689"/>
              <a:ext cx="881" cy="365"/>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3200" dirty="0">
                  <a:solidFill>
                    <a:srgbClr val="FFFFFF"/>
                  </a:solidFill>
                  <a:effectLst>
                    <a:outerShdw blurRad="38100" dist="38100" dir="2700000" algn="tl">
                      <a:srgbClr val="C0C0C0"/>
                    </a:outerShdw>
                  </a:effectLst>
                  <a:latin typeface="宋体" pitchFamily="2" charset="-122"/>
                  <a:ea typeface="华文中宋" pitchFamily="2" charset="-122"/>
                </a:rPr>
                <a:t>命题</a:t>
              </a:r>
            </a:p>
          </p:txBody>
        </p:sp>
      </p:grpSp>
      <p:sp>
        <p:nvSpPr>
          <p:cNvPr id="22537" name="AutoShape 12"/>
          <p:cNvSpPr>
            <a:spLocks noChangeArrowheads="1"/>
          </p:cNvSpPr>
          <p:nvPr/>
        </p:nvSpPr>
        <p:spPr bwMode="auto">
          <a:xfrm rot="5400000">
            <a:off x="3879850" y="3300413"/>
            <a:ext cx="1058863" cy="331787"/>
          </a:xfrm>
          <a:prstGeom prst="rightArrow">
            <a:avLst>
              <a:gd name="adj1" fmla="val 50000"/>
              <a:gd name="adj2" fmla="val 7978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22538" name="Text Box 13"/>
          <p:cNvSpPr txBox="1">
            <a:spLocks noChangeArrowheads="1"/>
          </p:cNvSpPr>
          <p:nvPr/>
        </p:nvSpPr>
        <p:spPr bwMode="auto">
          <a:xfrm>
            <a:off x="4471988" y="3162300"/>
            <a:ext cx="946150"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000000"/>
                </a:solidFill>
                <a:latin typeface="Arial" charset="0"/>
                <a:ea typeface="宋体" charset="-122"/>
              </a:rPr>
              <a:t>计算化</a:t>
            </a:r>
          </a:p>
        </p:txBody>
      </p:sp>
      <p:grpSp>
        <p:nvGrpSpPr>
          <p:cNvPr id="19" name="Group 14"/>
          <p:cNvGrpSpPr>
            <a:grpSpLocks/>
          </p:cNvGrpSpPr>
          <p:nvPr/>
        </p:nvGrpSpPr>
        <p:grpSpPr bwMode="auto">
          <a:xfrm>
            <a:off x="6534150" y="3444875"/>
            <a:ext cx="1690688" cy="1531938"/>
            <a:chOff x="489" y="1389"/>
            <a:chExt cx="1065" cy="965"/>
          </a:xfrm>
        </p:grpSpPr>
        <p:sp>
          <p:nvSpPr>
            <p:cNvPr id="5" name="AutoShape 39"/>
            <p:cNvSpPr>
              <a:spLocks noChangeArrowheads="1"/>
            </p:cNvSpPr>
            <p:nvPr/>
          </p:nvSpPr>
          <p:spPr bwMode="gray">
            <a:xfrm>
              <a:off x="489" y="138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577" y="1469"/>
              <a:ext cx="889" cy="806"/>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7" name="Text Box 84"/>
            <p:cNvSpPr txBox="1">
              <a:spLocks noChangeArrowheads="1"/>
            </p:cNvSpPr>
            <p:nvPr/>
          </p:nvSpPr>
          <p:spPr bwMode="auto">
            <a:xfrm>
              <a:off x="580" y="1689"/>
              <a:ext cx="881" cy="365"/>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3200">
                  <a:solidFill>
                    <a:srgbClr val="FFFFFF"/>
                  </a:solidFill>
                  <a:effectLst>
                    <a:outerShdw blurRad="38100" dist="38100" dir="2700000" algn="tl">
                      <a:srgbClr val="C0C0C0"/>
                    </a:outerShdw>
                  </a:effectLst>
                  <a:latin typeface="宋体" pitchFamily="2" charset="-122"/>
                  <a:ea typeface="华文中宋" pitchFamily="2" charset="-122"/>
                </a:rPr>
                <a:t>推理</a:t>
              </a:r>
            </a:p>
          </p:txBody>
        </p:sp>
      </p:grpSp>
      <p:sp>
        <p:nvSpPr>
          <p:cNvPr id="22540" name="Freeform 18"/>
          <p:cNvSpPr>
            <a:spLocks/>
          </p:cNvSpPr>
          <p:nvPr/>
        </p:nvSpPr>
        <p:spPr bwMode="auto">
          <a:xfrm>
            <a:off x="1793875" y="3405188"/>
            <a:ext cx="5154613" cy="1755775"/>
          </a:xfrm>
          <a:custGeom>
            <a:avLst/>
            <a:gdLst>
              <a:gd name="T0" fmla="*/ 0 w 3247"/>
              <a:gd name="T1" fmla="*/ 0 h 1106"/>
              <a:gd name="T2" fmla="*/ 2147483647 w 3247"/>
              <a:gd name="T3" fmla="*/ 2147483647 h 1106"/>
              <a:gd name="T4" fmla="*/ 2147483647 w 3247"/>
              <a:gd name="T5" fmla="*/ 2147483647 h 1106"/>
              <a:gd name="T6" fmla="*/ 2147483647 w 3247"/>
              <a:gd name="T7" fmla="*/ 2147483647 h 1106"/>
              <a:gd name="T8" fmla="*/ 2147483647 w 3247"/>
              <a:gd name="T9" fmla="*/ 2147483647 h 1106"/>
              <a:gd name="T10" fmla="*/ 0 60000 65536"/>
              <a:gd name="T11" fmla="*/ 0 60000 65536"/>
              <a:gd name="T12" fmla="*/ 0 60000 65536"/>
              <a:gd name="T13" fmla="*/ 0 60000 65536"/>
              <a:gd name="T14" fmla="*/ 0 60000 65536"/>
              <a:gd name="T15" fmla="*/ 0 w 3247"/>
              <a:gd name="T16" fmla="*/ 0 h 1106"/>
              <a:gd name="T17" fmla="*/ 3247 w 3247"/>
              <a:gd name="T18" fmla="*/ 1106 h 1106"/>
            </a:gdLst>
            <a:ahLst/>
            <a:cxnLst>
              <a:cxn ang="T10">
                <a:pos x="T0" y="T1"/>
              </a:cxn>
              <a:cxn ang="T11">
                <a:pos x="T2" y="T3"/>
              </a:cxn>
              <a:cxn ang="T12">
                <a:pos x="T4" y="T5"/>
              </a:cxn>
              <a:cxn ang="T13">
                <a:pos x="T6" y="T7"/>
              </a:cxn>
              <a:cxn ang="T14">
                <a:pos x="T8" y="T9"/>
              </a:cxn>
            </a:cxnLst>
            <a:rect l="T15" t="T16" r="T17" b="T18"/>
            <a:pathLst>
              <a:path w="3247" h="1106">
                <a:moveTo>
                  <a:pt x="0" y="0"/>
                </a:moveTo>
                <a:cubicBezTo>
                  <a:pt x="90" y="101"/>
                  <a:pt x="287" y="437"/>
                  <a:pt x="543" y="609"/>
                </a:cubicBezTo>
                <a:cubicBezTo>
                  <a:pt x="799" y="781"/>
                  <a:pt x="1186" y="964"/>
                  <a:pt x="1536" y="1035"/>
                </a:cubicBezTo>
                <a:cubicBezTo>
                  <a:pt x="1886" y="1106"/>
                  <a:pt x="2361" y="1054"/>
                  <a:pt x="2646" y="1035"/>
                </a:cubicBezTo>
                <a:cubicBezTo>
                  <a:pt x="2931" y="1016"/>
                  <a:pt x="3122" y="942"/>
                  <a:pt x="3247" y="918"/>
                </a:cubicBezTo>
              </a:path>
            </a:pathLst>
          </a:custGeom>
          <a:noFill/>
          <a:ln w="38100">
            <a:solidFill>
              <a:schemeClr val="tx1"/>
            </a:solidFill>
            <a:prstDash val="sysDot"/>
            <a:round/>
            <a:headEnd/>
            <a:tailEnd type="triangle" w="med" len="me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2541" name="Freeform 19"/>
          <p:cNvSpPr>
            <a:spLocks/>
          </p:cNvSpPr>
          <p:nvPr/>
        </p:nvSpPr>
        <p:spPr bwMode="auto">
          <a:xfrm flipH="1" flipV="1">
            <a:off x="2287588" y="1739900"/>
            <a:ext cx="5154612" cy="1755775"/>
          </a:xfrm>
          <a:custGeom>
            <a:avLst/>
            <a:gdLst>
              <a:gd name="T0" fmla="*/ 0 w 3247"/>
              <a:gd name="T1" fmla="*/ 0 h 1106"/>
              <a:gd name="T2" fmla="*/ 2147483647 w 3247"/>
              <a:gd name="T3" fmla="*/ 2147483647 h 1106"/>
              <a:gd name="T4" fmla="*/ 2147483647 w 3247"/>
              <a:gd name="T5" fmla="*/ 2147483647 h 1106"/>
              <a:gd name="T6" fmla="*/ 2147483647 w 3247"/>
              <a:gd name="T7" fmla="*/ 2147483647 h 1106"/>
              <a:gd name="T8" fmla="*/ 2147483647 w 3247"/>
              <a:gd name="T9" fmla="*/ 2147483647 h 1106"/>
              <a:gd name="T10" fmla="*/ 0 60000 65536"/>
              <a:gd name="T11" fmla="*/ 0 60000 65536"/>
              <a:gd name="T12" fmla="*/ 0 60000 65536"/>
              <a:gd name="T13" fmla="*/ 0 60000 65536"/>
              <a:gd name="T14" fmla="*/ 0 60000 65536"/>
              <a:gd name="T15" fmla="*/ 0 w 3247"/>
              <a:gd name="T16" fmla="*/ 0 h 1106"/>
              <a:gd name="T17" fmla="*/ 3247 w 3247"/>
              <a:gd name="T18" fmla="*/ 1106 h 1106"/>
            </a:gdLst>
            <a:ahLst/>
            <a:cxnLst>
              <a:cxn ang="T10">
                <a:pos x="T0" y="T1"/>
              </a:cxn>
              <a:cxn ang="T11">
                <a:pos x="T2" y="T3"/>
              </a:cxn>
              <a:cxn ang="T12">
                <a:pos x="T4" y="T5"/>
              </a:cxn>
              <a:cxn ang="T13">
                <a:pos x="T6" y="T7"/>
              </a:cxn>
              <a:cxn ang="T14">
                <a:pos x="T8" y="T9"/>
              </a:cxn>
            </a:cxnLst>
            <a:rect l="T15" t="T16" r="T17" b="T18"/>
            <a:pathLst>
              <a:path w="3247" h="1106">
                <a:moveTo>
                  <a:pt x="0" y="0"/>
                </a:moveTo>
                <a:cubicBezTo>
                  <a:pt x="90" y="101"/>
                  <a:pt x="287" y="437"/>
                  <a:pt x="543" y="609"/>
                </a:cubicBezTo>
                <a:cubicBezTo>
                  <a:pt x="799" y="781"/>
                  <a:pt x="1186" y="964"/>
                  <a:pt x="1536" y="1035"/>
                </a:cubicBezTo>
                <a:cubicBezTo>
                  <a:pt x="1886" y="1106"/>
                  <a:pt x="2361" y="1054"/>
                  <a:pt x="2646" y="1035"/>
                </a:cubicBezTo>
                <a:cubicBezTo>
                  <a:pt x="2931" y="1016"/>
                  <a:pt x="3122" y="942"/>
                  <a:pt x="3247" y="918"/>
                </a:cubicBezTo>
              </a:path>
            </a:pathLst>
          </a:custGeom>
          <a:noFill/>
          <a:ln w="38100">
            <a:solidFill>
              <a:schemeClr val="tx1"/>
            </a:solidFill>
            <a:prstDash val="sysDot"/>
            <a:round/>
            <a:headEnd/>
            <a:tailEnd type="triangle" w="med" len="me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2542" name="Rectangle 20"/>
          <p:cNvSpPr>
            <a:spLocks noChangeArrowheads="1"/>
          </p:cNvSpPr>
          <p:nvPr/>
        </p:nvSpPr>
        <p:spPr bwMode="auto">
          <a:xfrm>
            <a:off x="261938" y="1241425"/>
            <a:ext cx="5272087" cy="457200"/>
          </a:xfrm>
          <a:prstGeom prst="rect">
            <a:avLst/>
          </a:prstGeom>
          <a:noFill/>
          <a:ln w="9525">
            <a:noFill/>
            <a:miter lim="800000"/>
            <a:headEnd/>
            <a:tailEnd/>
          </a:ln>
        </p:spPr>
        <p:txBody>
          <a:bodyPr wrap="none">
            <a:spAutoFit/>
          </a:bodyPr>
          <a:lstStyle/>
          <a:p>
            <a:pPr eaLnBrk="1" hangingPunct="1"/>
            <a:r>
              <a:rPr kumimoji="1" lang="zh-CN" altLang="en-US" b="1" smtClean="0">
                <a:solidFill>
                  <a:srgbClr val="000000"/>
                </a:solidFill>
                <a:latin typeface="Arial" charset="0"/>
                <a:ea typeface="宋体" charset="-122"/>
              </a:rPr>
              <a:t>由</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逻辑</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看</a:t>
            </a:r>
            <a:r>
              <a:rPr kumimoji="1" lang="zh-CN" altLang="en-US" b="1" smtClean="0">
                <a:solidFill>
                  <a:srgbClr val="000000"/>
                </a:solidFill>
                <a:latin typeface="宋体" charset="-122"/>
                <a:ea typeface="宋体" charset="-122"/>
              </a:rPr>
              <a:t>“</a:t>
            </a:r>
            <a:r>
              <a:rPr kumimoji="1" lang="zh-CN" altLang="en-US" b="1" smtClean="0">
                <a:solidFill>
                  <a:srgbClr val="000000"/>
                </a:solidFill>
                <a:latin typeface="Arial" charset="0"/>
                <a:ea typeface="宋体" charset="-122"/>
              </a:rPr>
              <a:t>符号化及符号计算</a:t>
            </a:r>
            <a:r>
              <a:rPr kumimoji="1" lang="zh-CN" altLang="en-US" b="1" smtClean="0">
                <a:solidFill>
                  <a:srgbClr val="000000"/>
                </a:solidFill>
                <a:latin typeface="宋体" charset="-122"/>
                <a:ea typeface="宋体" charset="-122"/>
              </a:rPr>
              <a:t>”</a:t>
            </a:r>
            <a:r>
              <a:rPr kumimoji="1" lang="en-US" altLang="zh-CN" b="1" smtClean="0">
                <a:solidFill>
                  <a:srgbClr val="000000"/>
                </a:solidFill>
                <a:latin typeface="Arial" charset="0"/>
                <a:ea typeface="宋体" charset="-122"/>
              </a:rPr>
              <a:t>?</a:t>
            </a:r>
          </a:p>
        </p:txBody>
      </p:sp>
      <p:sp>
        <p:nvSpPr>
          <p:cNvPr id="22543"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小结</a:t>
            </a:r>
            <a:r>
              <a:rPr kumimoji="1" lang="en-US" altLang="zh-CN" sz="2000" b="1" dirty="0">
                <a:solidFill>
                  <a:srgbClr val="2D2DB9"/>
                </a:solidFill>
                <a:latin typeface="Arial" charset="0"/>
                <a:ea typeface="华文中宋" pitchFamily="2" charset="-122"/>
              </a:rPr>
              <a:t>?</a:t>
            </a:r>
          </a:p>
        </p:txBody>
      </p:sp>
      <p:grpSp>
        <p:nvGrpSpPr>
          <p:cNvPr id="22" name="Group 22"/>
          <p:cNvGrpSpPr>
            <a:grpSpLocks/>
          </p:cNvGrpSpPr>
          <p:nvPr/>
        </p:nvGrpSpPr>
        <p:grpSpPr bwMode="auto">
          <a:xfrm>
            <a:off x="2343150" y="5813425"/>
            <a:ext cx="1147763" cy="968375"/>
            <a:chOff x="662" y="3355"/>
            <a:chExt cx="723" cy="610"/>
          </a:xfrm>
        </p:grpSpPr>
        <p:sp>
          <p:nvSpPr>
            <p:cNvPr id="8"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9"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0" name="Text Box 84"/>
            <p:cNvSpPr txBox="1">
              <a:spLocks noChangeArrowheads="1"/>
            </p:cNvSpPr>
            <p:nvPr/>
          </p:nvSpPr>
          <p:spPr bwMode="auto">
            <a:xfrm>
              <a:off x="724" y="3478"/>
              <a:ext cx="598" cy="365"/>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3200">
                  <a:solidFill>
                    <a:srgbClr val="FFFFFF"/>
                  </a:solidFill>
                  <a:effectLst>
                    <a:outerShdw blurRad="38100" dist="38100" dir="2700000" algn="tl">
                      <a:srgbClr val="C0C0C0"/>
                    </a:outerShdw>
                  </a:effectLst>
                  <a:latin typeface="宋体" pitchFamily="2" charset="-122"/>
                  <a:ea typeface="华文中宋" pitchFamily="2" charset="-122"/>
                </a:rPr>
                <a:t>与</a:t>
              </a:r>
            </a:p>
          </p:txBody>
        </p:sp>
      </p:grpSp>
      <p:grpSp>
        <p:nvGrpSpPr>
          <p:cNvPr id="23" name="Group 26"/>
          <p:cNvGrpSpPr>
            <a:grpSpLocks/>
          </p:cNvGrpSpPr>
          <p:nvPr/>
        </p:nvGrpSpPr>
        <p:grpSpPr bwMode="auto">
          <a:xfrm>
            <a:off x="3552825" y="5813425"/>
            <a:ext cx="1147763" cy="968375"/>
            <a:chOff x="662" y="3355"/>
            <a:chExt cx="723" cy="610"/>
          </a:xfrm>
        </p:grpSpPr>
        <p:sp>
          <p:nvSpPr>
            <p:cNvPr id="11"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2"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3" name="Text Box 84"/>
            <p:cNvSpPr txBox="1">
              <a:spLocks noChangeArrowheads="1"/>
            </p:cNvSpPr>
            <p:nvPr/>
          </p:nvSpPr>
          <p:spPr bwMode="auto">
            <a:xfrm>
              <a:off x="724" y="3478"/>
              <a:ext cx="598" cy="365"/>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3200">
                  <a:solidFill>
                    <a:srgbClr val="FFFFFF"/>
                  </a:solidFill>
                  <a:effectLst>
                    <a:outerShdw blurRad="38100" dist="38100" dir="2700000" algn="tl">
                      <a:srgbClr val="C0C0C0"/>
                    </a:outerShdw>
                  </a:effectLst>
                  <a:latin typeface="宋体" pitchFamily="2" charset="-122"/>
                  <a:ea typeface="华文中宋" pitchFamily="2" charset="-122"/>
                </a:rPr>
                <a:t>或</a:t>
              </a:r>
            </a:p>
          </p:txBody>
        </p:sp>
      </p:grpSp>
      <p:grpSp>
        <p:nvGrpSpPr>
          <p:cNvPr id="24" name="Group 30"/>
          <p:cNvGrpSpPr>
            <a:grpSpLocks/>
          </p:cNvGrpSpPr>
          <p:nvPr/>
        </p:nvGrpSpPr>
        <p:grpSpPr bwMode="auto">
          <a:xfrm>
            <a:off x="4762500" y="5813425"/>
            <a:ext cx="1147763" cy="968375"/>
            <a:chOff x="662" y="3355"/>
            <a:chExt cx="723" cy="610"/>
          </a:xfrm>
        </p:grpSpPr>
        <p:sp>
          <p:nvSpPr>
            <p:cNvPr id="14"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7" name="Text Box 84"/>
            <p:cNvSpPr txBox="1">
              <a:spLocks noChangeArrowheads="1"/>
            </p:cNvSpPr>
            <p:nvPr/>
          </p:nvSpPr>
          <p:spPr bwMode="auto">
            <a:xfrm>
              <a:off x="724" y="3478"/>
              <a:ext cx="598" cy="365"/>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3200">
                  <a:solidFill>
                    <a:srgbClr val="FFFFFF"/>
                  </a:solidFill>
                  <a:effectLst>
                    <a:outerShdw blurRad="38100" dist="38100" dir="2700000" algn="tl">
                      <a:srgbClr val="C0C0C0"/>
                    </a:outerShdw>
                  </a:effectLst>
                  <a:latin typeface="宋体" pitchFamily="2" charset="-122"/>
                  <a:ea typeface="华文中宋" pitchFamily="2" charset="-122"/>
                </a:rPr>
                <a:t>非</a:t>
              </a:r>
            </a:p>
          </p:txBody>
        </p:sp>
      </p:grpSp>
      <p:grpSp>
        <p:nvGrpSpPr>
          <p:cNvPr id="25" name="Group 34"/>
          <p:cNvGrpSpPr>
            <a:grpSpLocks/>
          </p:cNvGrpSpPr>
          <p:nvPr/>
        </p:nvGrpSpPr>
        <p:grpSpPr bwMode="auto">
          <a:xfrm>
            <a:off x="5972175" y="5813425"/>
            <a:ext cx="1147763" cy="968375"/>
            <a:chOff x="662" y="3355"/>
            <a:chExt cx="723" cy="610"/>
          </a:xfrm>
        </p:grpSpPr>
        <p:sp>
          <p:nvSpPr>
            <p:cNvPr id="20"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lang="zh-CN" altLang="en-US" sz="1800" kern="0">
                <a:solidFill>
                  <a:sysClr val="windowText" lastClr="000000"/>
                </a:solidFill>
                <a:latin typeface="宋体" charset="-122"/>
                <a:ea typeface="宋体" charset="-122"/>
              </a:endParaRPr>
            </a:p>
          </p:txBody>
        </p:sp>
        <p:sp>
          <p:nvSpPr>
            <p:cNvPr id="16" name="Text Box 84"/>
            <p:cNvSpPr txBox="1">
              <a:spLocks noChangeArrowheads="1"/>
            </p:cNvSpPr>
            <p:nvPr/>
          </p:nvSpPr>
          <p:spPr bwMode="auto">
            <a:xfrm>
              <a:off x="724" y="3478"/>
              <a:ext cx="598" cy="327"/>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lang="zh-CN" altLang="en-US" sz="2800">
                  <a:solidFill>
                    <a:srgbClr val="FFFFFF"/>
                  </a:solidFill>
                  <a:effectLst>
                    <a:outerShdw blurRad="38100" dist="38100" dir="2700000" algn="tl">
                      <a:srgbClr val="C0C0C0"/>
                    </a:outerShdw>
                  </a:effectLst>
                  <a:latin typeface="宋体" pitchFamily="2" charset="-122"/>
                  <a:ea typeface="华文中宋" pitchFamily="2" charset="-122"/>
                </a:rPr>
                <a:t>异或</a:t>
              </a:r>
            </a:p>
          </p:txBody>
        </p:sp>
      </p:gr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439863" y="5972175"/>
            <a:ext cx="6734175" cy="885825"/>
          </a:xfrm>
          <a:prstGeom prst="rect">
            <a:avLst/>
          </a:prstGeom>
          <a:noFill/>
          <a:ln w="9525">
            <a:noFill/>
            <a:miter lim="800000"/>
            <a:headEnd/>
            <a:tailEnd/>
          </a:ln>
        </p:spPr>
        <p:txBody>
          <a:bodyPr>
            <a:spAutoFit/>
          </a:bodyPr>
          <a:lstStyle/>
          <a:p>
            <a:pPr algn="ctr" eaLnBrk="1" hangingPunct="1">
              <a:lnSpc>
                <a:spcPct val="130000"/>
              </a:lnSpc>
            </a:pPr>
            <a:r>
              <a:rPr kumimoji="1" lang="zh-CN" altLang="en-US" sz="2000" b="1" smtClean="0">
                <a:solidFill>
                  <a:srgbClr val="FF0000"/>
                </a:solidFill>
                <a:latin typeface="Arial" charset="0"/>
                <a:ea typeface="宋体" charset="-122"/>
              </a:rPr>
              <a:t>语义符号化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rPr>
              <a:t>符号计算化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3333CC"/>
                </a:solidFill>
                <a:latin typeface="Arial" charset="0"/>
                <a:ea typeface="宋体" charset="-122"/>
                <a:sym typeface="Wingdings" pitchFamily="2" charset="2"/>
              </a:rPr>
              <a:t>计算</a:t>
            </a:r>
            <a:r>
              <a:rPr kumimoji="1" lang="en-US" altLang="zh-CN" sz="2000" b="1" smtClean="0">
                <a:solidFill>
                  <a:srgbClr val="3333CC"/>
                </a:solidFill>
                <a:latin typeface="Arial" charset="0"/>
                <a:ea typeface="宋体" charset="-122"/>
                <a:sym typeface="Wingdings" pitchFamily="2" charset="2"/>
              </a:rPr>
              <a:t>0(</a:t>
            </a:r>
            <a:r>
              <a:rPr kumimoji="1" lang="zh-CN" altLang="en-US" sz="2000" b="1" smtClean="0">
                <a:solidFill>
                  <a:srgbClr val="3333CC"/>
                </a:solidFill>
                <a:latin typeface="Arial" charset="0"/>
                <a:ea typeface="宋体" charset="-122"/>
                <a:sym typeface="Wingdings" pitchFamily="2" charset="2"/>
              </a:rPr>
              <a:t>和</a:t>
            </a:r>
            <a:r>
              <a:rPr kumimoji="1" lang="en-US" altLang="zh-CN" sz="2000" b="1" smtClean="0">
                <a:solidFill>
                  <a:srgbClr val="3333CC"/>
                </a:solidFill>
                <a:latin typeface="Arial" charset="0"/>
                <a:ea typeface="宋体" charset="-122"/>
                <a:sym typeface="Wingdings" pitchFamily="2" charset="2"/>
              </a:rPr>
              <a:t>)1</a:t>
            </a:r>
            <a:r>
              <a:rPr kumimoji="1" lang="zh-CN" altLang="en-US" sz="2000" b="1" smtClean="0">
                <a:solidFill>
                  <a:srgbClr val="3333CC"/>
                </a:solidFill>
                <a:latin typeface="Arial" charset="0"/>
                <a:ea typeface="宋体" charset="-122"/>
                <a:sym typeface="Wingdings" pitchFamily="2" charset="2"/>
              </a:rPr>
              <a:t>化</a:t>
            </a:r>
          </a:p>
          <a:p>
            <a:pPr algn="ctr" eaLnBrk="1" hangingPunct="1">
              <a:lnSpc>
                <a:spcPct val="130000"/>
              </a:lnSpc>
            </a:pPr>
            <a:r>
              <a:rPr kumimoji="1" lang="en-US" altLang="zh-CN" sz="2000" b="1" smtClean="0">
                <a:solidFill>
                  <a:srgbClr val="000000"/>
                </a:solidFill>
                <a:latin typeface="Arial" charset="0"/>
                <a:ea typeface="宋体" charset="-122"/>
                <a:sym typeface="Wingdings" pitchFamily="2" charset="2"/>
              </a:rPr>
              <a:t>  </a:t>
            </a:r>
            <a:r>
              <a:rPr kumimoji="1" lang="en-US" altLang="zh-CN" sz="2000" b="1" smtClean="0">
                <a:solidFill>
                  <a:srgbClr val="008000"/>
                </a:solidFill>
                <a:latin typeface="Arial" charset="0"/>
                <a:ea typeface="宋体" charset="-122"/>
                <a:sym typeface="Wingdings" pitchFamily="2" charset="2"/>
              </a:rPr>
              <a:t>0(</a:t>
            </a:r>
            <a:r>
              <a:rPr kumimoji="1" lang="zh-CN" altLang="en-US" sz="2000" b="1" smtClean="0">
                <a:solidFill>
                  <a:srgbClr val="008000"/>
                </a:solidFill>
                <a:latin typeface="Arial" charset="0"/>
                <a:ea typeface="宋体" charset="-122"/>
                <a:sym typeface="Wingdings" pitchFamily="2" charset="2"/>
              </a:rPr>
              <a:t>和</a:t>
            </a:r>
            <a:r>
              <a:rPr kumimoji="1" lang="en-US" altLang="zh-CN" sz="2000" b="1" smtClean="0">
                <a:solidFill>
                  <a:srgbClr val="008000"/>
                </a:solidFill>
                <a:latin typeface="Arial" charset="0"/>
                <a:ea typeface="宋体" charset="-122"/>
                <a:sym typeface="Wingdings" pitchFamily="2" charset="2"/>
              </a:rPr>
              <a:t>) 1</a:t>
            </a:r>
            <a:r>
              <a:rPr kumimoji="1" lang="zh-CN" altLang="en-US" sz="2000" b="1" smtClean="0">
                <a:solidFill>
                  <a:srgbClr val="008000"/>
                </a:solidFill>
                <a:latin typeface="Arial" charset="0"/>
                <a:ea typeface="宋体" charset="-122"/>
                <a:sym typeface="Wingdings" pitchFamily="2" charset="2"/>
              </a:rPr>
              <a:t>自动化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分层构造化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构造集成化</a:t>
            </a:r>
            <a:r>
              <a:rPr kumimoji="1" lang="zh-CN" altLang="en-US" sz="2000" b="1" smtClean="0">
                <a:solidFill>
                  <a:srgbClr val="3333CC"/>
                </a:solidFill>
                <a:latin typeface="Arial" charset="0"/>
                <a:ea typeface="宋体" charset="-122"/>
              </a:rPr>
              <a:t>；</a:t>
            </a:r>
          </a:p>
        </p:txBody>
      </p:sp>
      <p:pic>
        <p:nvPicPr>
          <p:cNvPr id="23555" name="Picture 3"/>
          <p:cNvPicPr>
            <a:picLocks noChangeAspect="1" noChangeArrowheads="1"/>
          </p:cNvPicPr>
          <p:nvPr/>
        </p:nvPicPr>
        <p:blipFill>
          <a:blip r:embed="rId3" cstate="print"/>
          <a:srcRect/>
          <a:stretch>
            <a:fillRect/>
          </a:stretch>
        </p:blipFill>
        <p:spPr bwMode="auto">
          <a:xfrm>
            <a:off x="1074738" y="1350963"/>
            <a:ext cx="7385050" cy="4464050"/>
          </a:xfrm>
          <a:prstGeom prst="rect">
            <a:avLst/>
          </a:prstGeom>
          <a:noFill/>
          <a:ln w="76200">
            <a:solidFill>
              <a:srgbClr val="FF0000"/>
            </a:solidFill>
            <a:miter lim="800000"/>
            <a:headEnd/>
            <a:tailEnd/>
          </a:ln>
        </p:spPr>
      </p:pic>
      <p:sp>
        <p:nvSpPr>
          <p:cNvPr id="23556" name="Text Box 16"/>
          <p:cNvSpPr txBox="1">
            <a:spLocks noChangeArrowheads="1"/>
          </p:cNvSpPr>
          <p:nvPr/>
        </p:nvSpPr>
        <p:spPr bwMode="auto">
          <a:xfrm>
            <a:off x="163513" y="0"/>
            <a:ext cx="57134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与逻辑</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思维符号化表达与逻辑运算</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逻辑在</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符号化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计算化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自动化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思维中的位置</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4578"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lang="zh-CN" altLang="zh-CN" sz="3600" b="1" smtClean="0">
                <a:solidFill>
                  <a:srgbClr val="000000"/>
                </a:solidFill>
                <a:latin typeface="Arial" charset="0"/>
              </a:rPr>
              <a:t>0和1与数值性信息</a:t>
            </a:r>
            <a:endParaRPr lang="en-US" altLang="zh-CN" sz="3600" b="1" smtClean="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8290" name="Rectangle 2"/>
          <p:cNvSpPr>
            <a:spLocks noChangeArrowheads="1"/>
          </p:cNvSpPr>
          <p:nvPr/>
        </p:nvSpPr>
        <p:spPr bwMode="auto">
          <a:xfrm>
            <a:off x="203200" y="1639888"/>
            <a:ext cx="8362950" cy="128270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Arial" charset="0"/>
                <a:ea typeface="宋体" charset="-122"/>
              </a:rPr>
              <a:t>进位制：用</a:t>
            </a:r>
            <a:r>
              <a:rPr kumimoji="1" lang="zh-CN" altLang="en-US" sz="2000" b="1" smtClean="0">
                <a:solidFill>
                  <a:srgbClr val="000000"/>
                </a:solidFill>
                <a:latin typeface="Arial" charset="0"/>
                <a:ea typeface="宋体" charset="-122"/>
              </a:rPr>
              <a:t>数码</a:t>
            </a:r>
            <a:r>
              <a:rPr kumimoji="1" lang="zh-CN" altLang="en-US" sz="2000" b="1" smtClean="0">
                <a:solidFill>
                  <a:srgbClr val="3333CC"/>
                </a:solidFill>
                <a:latin typeface="Arial" charset="0"/>
                <a:ea typeface="宋体" charset="-122"/>
              </a:rPr>
              <a:t>和</a:t>
            </a:r>
            <a:r>
              <a:rPr kumimoji="1" lang="zh-CN" altLang="en-US" sz="2000" b="1" smtClean="0">
                <a:solidFill>
                  <a:srgbClr val="CC0066"/>
                </a:solidFill>
                <a:latin typeface="Arial" charset="0"/>
                <a:ea typeface="宋体" charset="-122"/>
              </a:rPr>
              <a:t>带有权值的数位</a:t>
            </a:r>
            <a:r>
              <a:rPr kumimoji="1" lang="zh-CN" altLang="en-US" sz="2000" b="1" smtClean="0">
                <a:solidFill>
                  <a:srgbClr val="3333CC"/>
                </a:solidFill>
                <a:latin typeface="Arial" charset="0"/>
                <a:ea typeface="宋体" charset="-122"/>
              </a:rPr>
              <a:t>来表示有大小关系的</a:t>
            </a:r>
            <a:r>
              <a:rPr kumimoji="1" lang="zh-CN" altLang="en-US" sz="2000" b="1" smtClean="0">
                <a:solidFill>
                  <a:srgbClr val="000000"/>
                </a:solidFill>
                <a:latin typeface="Arial" charset="0"/>
                <a:ea typeface="宋体" charset="-122"/>
              </a:rPr>
              <a:t>数值性信息</a:t>
            </a:r>
            <a:r>
              <a:rPr kumimoji="1" lang="zh-CN" altLang="en-US" sz="2000" b="1" smtClean="0">
                <a:solidFill>
                  <a:srgbClr val="3333CC"/>
                </a:solidFill>
                <a:latin typeface="Arial" charset="0"/>
                <a:ea typeface="宋体" charset="-122"/>
              </a:rPr>
              <a:t>的表示方法。</a:t>
            </a:r>
          </a:p>
          <a:p>
            <a:pPr eaLnBrk="1" hangingPunct="1">
              <a:lnSpc>
                <a:spcPct val="130000"/>
              </a:lnSpc>
              <a:buFont typeface="Wingdings" pitchFamily="2" charset="2"/>
              <a:buChar char="u"/>
            </a:pPr>
            <a:r>
              <a:rPr kumimoji="1" lang="zh-CN" altLang="en-US" sz="2000" b="1" smtClean="0">
                <a:solidFill>
                  <a:srgbClr val="3333CC"/>
                </a:solidFill>
                <a:latin typeface="Arial" charset="0"/>
                <a:ea typeface="宋体" charset="-122"/>
              </a:rPr>
              <a:t>二进制</a:t>
            </a:r>
            <a:endParaRPr kumimoji="1" lang="en-US" altLang="zh-CN" sz="1600" smtClean="0">
              <a:solidFill>
                <a:srgbClr val="000000"/>
              </a:solidFill>
              <a:latin typeface="Arial" charset="0"/>
              <a:ea typeface="宋体" charset="-122"/>
            </a:endParaRPr>
          </a:p>
        </p:txBody>
      </p:sp>
      <p:sp>
        <p:nvSpPr>
          <p:cNvPr id="25603" name="Text Box 16"/>
          <p:cNvSpPr txBox="1">
            <a:spLocks noChangeArrowheads="1"/>
          </p:cNvSpPr>
          <p:nvPr/>
        </p:nvSpPr>
        <p:spPr bwMode="auto">
          <a:xfrm>
            <a:off x="163513" y="0"/>
            <a:ext cx="3795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(1) </a:t>
            </a:r>
            <a:r>
              <a:rPr kumimoji="1" lang="zh-CN" altLang="en-US" sz="2000" b="1" dirty="0">
                <a:solidFill>
                  <a:srgbClr val="2D2DB9"/>
                </a:solidFill>
                <a:latin typeface="Arial" charset="0"/>
                <a:ea typeface="华文中宋" pitchFamily="2" charset="-122"/>
              </a:rPr>
              <a:t>怎样用</a:t>
            </a: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表达数值性信息</a:t>
            </a:r>
            <a:r>
              <a:rPr kumimoji="1" lang="en-US" altLang="zh-CN" sz="2000" b="1" dirty="0">
                <a:solidFill>
                  <a:srgbClr val="2D2DB9"/>
                </a:solidFill>
                <a:latin typeface="Arial" charset="0"/>
                <a:ea typeface="华文中宋" pitchFamily="2" charset="-122"/>
              </a:rPr>
              <a:t>?</a:t>
            </a:r>
          </a:p>
        </p:txBody>
      </p:sp>
      <p:sp>
        <p:nvSpPr>
          <p:cNvPr id="25604" name="Rectangle 4"/>
          <p:cNvSpPr>
            <a:spLocks noChangeArrowheads="1"/>
          </p:cNvSpPr>
          <p:nvPr/>
        </p:nvSpPr>
        <p:spPr bwMode="auto">
          <a:xfrm>
            <a:off x="138113" y="1135063"/>
            <a:ext cx="1708150" cy="566737"/>
          </a:xfrm>
          <a:prstGeom prst="rect">
            <a:avLst/>
          </a:prstGeom>
          <a:noFill/>
          <a:ln w="9525">
            <a:noFill/>
            <a:miter lim="800000"/>
            <a:headEnd/>
            <a:tailEnd/>
          </a:ln>
        </p:spPr>
        <p:txBody>
          <a:bodyPr wrap="none">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数值性信息</a:t>
            </a:r>
            <a:endParaRPr kumimoji="1" lang="en-US" altLang="zh-CN" b="1" smtClean="0">
              <a:solidFill>
                <a:srgbClr val="000000"/>
              </a:solidFill>
              <a:latin typeface="Arial" charset="0"/>
              <a:ea typeface="华文宋体" pitchFamily="2" charset="-122"/>
            </a:endParaRPr>
          </a:p>
        </p:txBody>
      </p:sp>
      <p:sp>
        <p:nvSpPr>
          <p:cNvPr id="1548293" name="Text Box 5"/>
          <p:cNvSpPr txBox="1">
            <a:spLocks noChangeArrowheads="1"/>
          </p:cNvSpPr>
          <p:nvPr/>
        </p:nvSpPr>
        <p:spPr bwMode="auto">
          <a:xfrm>
            <a:off x="1035050" y="4845050"/>
            <a:ext cx="7440613" cy="946150"/>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7</a:t>
            </a:r>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6</a:t>
            </a:r>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5</a:t>
            </a:r>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4</a:t>
            </a:r>
            <a:r>
              <a:rPr kumimoji="1" lang="en-US" altLang="zh-CN" sz="2800" b="1" smtClean="0">
                <a:solidFill>
                  <a:srgbClr val="000000"/>
                </a:solidFill>
                <a:latin typeface="Times New Roman" pitchFamily="18" charset="0"/>
                <a:ea typeface="宋体" charset="-122"/>
              </a:rPr>
              <a:t>+0×2</a:t>
            </a:r>
            <a:r>
              <a:rPr kumimoji="1" lang="en-US" altLang="zh-CN" sz="2800" b="1" baseline="30000" smtClean="0">
                <a:solidFill>
                  <a:srgbClr val="000000"/>
                </a:solidFill>
                <a:latin typeface="Times New Roman" pitchFamily="18" charset="0"/>
                <a:ea typeface="宋体" charset="-122"/>
              </a:rPr>
              <a:t>3</a:t>
            </a:r>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2</a:t>
            </a:r>
            <a:r>
              <a:rPr kumimoji="1" lang="en-US" altLang="zh-CN" sz="2800" b="1" smtClean="0">
                <a:solidFill>
                  <a:srgbClr val="000000"/>
                </a:solidFill>
                <a:latin typeface="Times New Roman" pitchFamily="18" charset="0"/>
                <a:ea typeface="宋体" charset="-122"/>
              </a:rPr>
              <a:t>+0×2</a:t>
            </a:r>
            <a:r>
              <a:rPr kumimoji="1" lang="en-US" altLang="zh-CN" sz="2800" b="1" baseline="30000" smtClean="0">
                <a:solidFill>
                  <a:srgbClr val="000000"/>
                </a:solidFill>
                <a:latin typeface="Times New Roman" pitchFamily="18" charset="0"/>
                <a:ea typeface="宋体" charset="-122"/>
              </a:rPr>
              <a:t>1</a:t>
            </a:r>
          </a:p>
          <a:p>
            <a:pPr eaLnBrk="1" hangingPunct="1"/>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0 </a:t>
            </a:r>
            <a:r>
              <a:rPr kumimoji="1" lang="en-US" altLang="zh-CN" sz="2800" b="1" smtClean="0">
                <a:solidFill>
                  <a:srgbClr val="000000"/>
                </a:solidFill>
                <a:latin typeface="Times New Roman" pitchFamily="18" charset="0"/>
                <a:ea typeface="宋体" charset="-122"/>
              </a:rPr>
              <a:t>+0×2</a:t>
            </a:r>
            <a:r>
              <a:rPr kumimoji="1" lang="en-US" altLang="zh-CN" sz="2800" b="1" baseline="30000" smtClean="0">
                <a:solidFill>
                  <a:srgbClr val="000000"/>
                </a:solidFill>
                <a:latin typeface="Times New Roman" pitchFamily="18" charset="0"/>
                <a:ea typeface="宋体" charset="-122"/>
              </a:rPr>
              <a:t>-1</a:t>
            </a:r>
            <a:r>
              <a:rPr kumimoji="1" lang="en-US" altLang="zh-CN" sz="2800" b="1" smtClean="0">
                <a:solidFill>
                  <a:srgbClr val="000000"/>
                </a:solidFill>
                <a:latin typeface="Times New Roman" pitchFamily="18" charset="0"/>
                <a:ea typeface="宋体" charset="-122"/>
              </a:rPr>
              <a:t>+1×2</a:t>
            </a:r>
            <a:r>
              <a:rPr kumimoji="1" lang="en-US" altLang="zh-CN" sz="2800" b="1" baseline="30000" smtClean="0">
                <a:solidFill>
                  <a:srgbClr val="000000"/>
                </a:solidFill>
                <a:latin typeface="Times New Roman" pitchFamily="18" charset="0"/>
                <a:ea typeface="宋体" charset="-122"/>
              </a:rPr>
              <a:t>-2      </a:t>
            </a:r>
            <a:r>
              <a:rPr kumimoji="1" lang="en-US" altLang="zh-CN" sz="2800" b="1" smtClean="0">
                <a:solidFill>
                  <a:srgbClr val="000000"/>
                </a:solidFill>
                <a:latin typeface="Times New Roman" pitchFamily="18" charset="0"/>
                <a:ea typeface="宋体" charset="-122"/>
              </a:rPr>
              <a:t>=  (245.25)</a:t>
            </a:r>
            <a:r>
              <a:rPr kumimoji="1" lang="zh-CN" altLang="en-US" sz="2800" b="1" baseline="-25000" smtClean="0">
                <a:solidFill>
                  <a:srgbClr val="000000"/>
                </a:solidFill>
                <a:latin typeface="Times New Roman" pitchFamily="18" charset="0"/>
                <a:ea typeface="宋体" charset="-122"/>
              </a:rPr>
              <a:t>十</a:t>
            </a:r>
          </a:p>
        </p:txBody>
      </p:sp>
      <p:sp>
        <p:nvSpPr>
          <p:cNvPr id="1548294" name="Rectangle 6"/>
          <p:cNvSpPr>
            <a:spLocks noChangeArrowheads="1"/>
          </p:cNvSpPr>
          <p:nvPr/>
        </p:nvSpPr>
        <p:spPr bwMode="auto">
          <a:xfrm>
            <a:off x="666750" y="4102100"/>
            <a:ext cx="5086350" cy="519113"/>
          </a:xfrm>
          <a:prstGeom prst="rect">
            <a:avLst/>
          </a:prstGeom>
          <a:noFill/>
          <a:ln w="9525">
            <a:noFill/>
            <a:miter lim="800000"/>
            <a:headEnd/>
            <a:tailEnd/>
          </a:ln>
        </p:spPr>
        <p:txBody>
          <a:bodyPr wrap="none">
            <a:spAutoFit/>
          </a:bodyPr>
          <a:lstStyle/>
          <a:p>
            <a:pPr eaLnBrk="1" hangingPunct="1"/>
            <a:r>
              <a:rPr kumimoji="1" lang="zh-CN" altLang="en-US" sz="2800" b="1" smtClean="0">
                <a:solidFill>
                  <a:srgbClr val="000000"/>
                </a:solidFill>
                <a:latin typeface="Times New Roman" pitchFamily="18" charset="0"/>
                <a:ea typeface="隶书" pitchFamily="49" charset="-122"/>
              </a:rPr>
              <a:t>例如：      </a:t>
            </a:r>
            <a:r>
              <a:rPr kumimoji="1" lang="en-US" altLang="zh-CN" sz="2800" b="1" smtClean="0">
                <a:solidFill>
                  <a:srgbClr val="000000"/>
                </a:solidFill>
                <a:latin typeface="Times New Roman" pitchFamily="18" charset="0"/>
                <a:ea typeface="宋体" charset="-122"/>
              </a:rPr>
              <a:t>(1 1 1 1 0 1 0 1 . 0 1)</a:t>
            </a:r>
            <a:r>
              <a:rPr kumimoji="1" lang="zh-CN" altLang="en-US" sz="2800" b="1" baseline="-25000" smtClean="0">
                <a:solidFill>
                  <a:srgbClr val="000000"/>
                </a:solidFill>
                <a:latin typeface="Times New Roman" pitchFamily="18" charset="0"/>
                <a:ea typeface="宋体" charset="-122"/>
              </a:rPr>
              <a:t>二 </a:t>
            </a:r>
          </a:p>
        </p:txBody>
      </p:sp>
      <p:grpSp>
        <p:nvGrpSpPr>
          <p:cNvPr id="2" name="Group 7"/>
          <p:cNvGrpSpPr>
            <a:grpSpLocks/>
          </p:cNvGrpSpPr>
          <p:nvPr/>
        </p:nvGrpSpPr>
        <p:grpSpPr bwMode="auto">
          <a:xfrm>
            <a:off x="2349500" y="3484563"/>
            <a:ext cx="3124200" cy="519112"/>
            <a:chOff x="1116" y="2448"/>
            <a:chExt cx="1968" cy="327"/>
          </a:xfrm>
        </p:grpSpPr>
        <p:sp>
          <p:nvSpPr>
            <p:cNvPr id="25615" name="Rectangle 8"/>
            <p:cNvSpPr>
              <a:spLocks noChangeArrowheads="1"/>
            </p:cNvSpPr>
            <p:nvPr/>
          </p:nvSpPr>
          <p:spPr bwMode="auto">
            <a:xfrm>
              <a:off x="1116" y="2448"/>
              <a:ext cx="1946"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FF0066"/>
                  </a:solidFill>
                  <a:latin typeface="Times New Roman" pitchFamily="18" charset="0"/>
                  <a:ea typeface="宋体" charset="-122"/>
                </a:rPr>
                <a:t>7 6 5 4 3 2 1 0 .-1 -2</a:t>
              </a:r>
            </a:p>
          </p:txBody>
        </p:sp>
        <p:sp>
          <p:nvSpPr>
            <p:cNvPr id="25616" name="Line 9"/>
            <p:cNvSpPr>
              <a:spLocks noChangeShapeType="1"/>
            </p:cNvSpPr>
            <p:nvPr/>
          </p:nvSpPr>
          <p:spPr bwMode="auto">
            <a:xfrm>
              <a:off x="1116" y="2760"/>
              <a:ext cx="1968" cy="0"/>
            </a:xfrm>
            <a:prstGeom prst="line">
              <a:avLst/>
            </a:prstGeom>
            <a:noFill/>
            <a:ln w="9525">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sp>
        <p:nvSpPr>
          <p:cNvPr id="1548298" name="Rectangle 10"/>
          <p:cNvSpPr>
            <a:spLocks noChangeArrowheads="1"/>
          </p:cNvSpPr>
          <p:nvPr/>
        </p:nvSpPr>
        <p:spPr bwMode="auto">
          <a:xfrm>
            <a:off x="2363788" y="3117850"/>
            <a:ext cx="3108325" cy="396875"/>
          </a:xfrm>
          <a:prstGeom prst="rect">
            <a:avLst/>
          </a:prstGeom>
          <a:noFill/>
          <a:ln w="9525">
            <a:noFill/>
            <a:miter lim="800000"/>
            <a:headEnd/>
            <a:tailEnd/>
          </a:ln>
        </p:spPr>
        <p:txBody>
          <a:bodyPr wrap="none">
            <a:spAutoFit/>
          </a:bodyPr>
          <a:lstStyle/>
          <a:p>
            <a:pPr eaLnBrk="1" hangingPunct="1"/>
            <a:r>
              <a:rPr kumimoji="1" lang="en-US" altLang="zh-CN" sz="2000" b="1" smtClean="0">
                <a:solidFill>
                  <a:srgbClr val="3333CC"/>
                </a:solidFill>
                <a:latin typeface="Times New Roman" pitchFamily="18" charset="0"/>
                <a:ea typeface="宋体" charset="-122"/>
              </a:rPr>
              <a:t>2</a:t>
            </a:r>
            <a:r>
              <a:rPr kumimoji="1" lang="en-US" altLang="zh-CN" sz="2000" b="1" baseline="30000" smtClean="0">
                <a:solidFill>
                  <a:srgbClr val="3333CC"/>
                </a:solidFill>
                <a:latin typeface="Times New Roman" pitchFamily="18" charset="0"/>
                <a:ea typeface="宋体" charset="-122"/>
              </a:rPr>
              <a:t>7</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6</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5</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4</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3</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2</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1</a:t>
            </a:r>
            <a:r>
              <a:rPr kumimoji="1" lang="en-US" altLang="zh-CN" sz="2000" b="1" smtClean="0">
                <a:solidFill>
                  <a:srgbClr val="3333CC"/>
                </a:solidFill>
                <a:latin typeface="Times New Roman" pitchFamily="18" charset="0"/>
                <a:ea typeface="宋体" charset="-122"/>
              </a:rPr>
              <a:t> 2</a:t>
            </a:r>
            <a:r>
              <a:rPr kumimoji="1" lang="en-US" altLang="zh-CN" sz="2000" b="1" baseline="30000" smtClean="0">
                <a:solidFill>
                  <a:srgbClr val="3333CC"/>
                </a:solidFill>
                <a:latin typeface="Times New Roman" pitchFamily="18" charset="0"/>
                <a:ea typeface="宋体" charset="-122"/>
              </a:rPr>
              <a:t>0</a:t>
            </a:r>
            <a:r>
              <a:rPr kumimoji="1" lang="en-US" altLang="zh-CN" sz="2000" b="1" smtClean="0">
                <a:solidFill>
                  <a:srgbClr val="3333CC"/>
                </a:solidFill>
                <a:latin typeface="Times New Roman" pitchFamily="18" charset="0"/>
                <a:ea typeface="宋体" charset="-122"/>
              </a:rPr>
              <a:t> . 2</a:t>
            </a:r>
            <a:r>
              <a:rPr kumimoji="1" lang="en-US" altLang="zh-CN" sz="2000" b="1" baseline="30000" smtClean="0">
                <a:solidFill>
                  <a:srgbClr val="3333CC"/>
                </a:solidFill>
                <a:latin typeface="Times New Roman" pitchFamily="18" charset="0"/>
                <a:ea typeface="宋体" charset="-122"/>
              </a:rPr>
              <a:t>-1  </a:t>
            </a:r>
            <a:r>
              <a:rPr kumimoji="1" lang="en-US" altLang="zh-CN" sz="2000" b="1" smtClean="0">
                <a:solidFill>
                  <a:srgbClr val="3333CC"/>
                </a:solidFill>
                <a:latin typeface="Times New Roman" pitchFamily="18" charset="0"/>
                <a:ea typeface="宋体" charset="-122"/>
              </a:rPr>
              <a:t>2</a:t>
            </a:r>
            <a:r>
              <a:rPr kumimoji="1" lang="en-US" altLang="zh-CN" sz="2000" b="1" baseline="30000" smtClean="0">
                <a:solidFill>
                  <a:srgbClr val="3333CC"/>
                </a:solidFill>
                <a:latin typeface="Times New Roman" pitchFamily="18" charset="0"/>
                <a:ea typeface="宋体" charset="-122"/>
              </a:rPr>
              <a:t>-2</a:t>
            </a:r>
          </a:p>
        </p:txBody>
      </p:sp>
      <p:sp>
        <p:nvSpPr>
          <p:cNvPr id="1548299" name="Line 11"/>
          <p:cNvSpPr>
            <a:spLocks noChangeShapeType="1"/>
          </p:cNvSpPr>
          <p:nvPr/>
        </p:nvSpPr>
        <p:spPr bwMode="auto">
          <a:xfrm>
            <a:off x="5859463" y="3352800"/>
            <a:ext cx="1131887"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48300" name="Text Box 12"/>
          <p:cNvSpPr txBox="1">
            <a:spLocks noChangeArrowheads="1"/>
          </p:cNvSpPr>
          <p:nvPr/>
        </p:nvSpPr>
        <p:spPr bwMode="auto">
          <a:xfrm>
            <a:off x="7000875" y="3170238"/>
            <a:ext cx="1208088" cy="336550"/>
          </a:xfrm>
          <a:prstGeom prst="rect">
            <a:avLst/>
          </a:prstGeom>
          <a:noFill/>
          <a:ln w="9525">
            <a:noFill/>
            <a:miter lim="800000"/>
            <a:headEnd/>
            <a:tailEnd/>
          </a:ln>
        </p:spPr>
        <p:txBody>
          <a:bodyPr wrap="none">
            <a:spAutoFit/>
          </a:bodyPr>
          <a:lstStyle/>
          <a:p>
            <a:pPr eaLnBrk="1" hangingPunct="1"/>
            <a:r>
              <a:rPr kumimoji="1" lang="zh-CN" altLang="en-US" sz="1600" b="1" i="1" smtClean="0">
                <a:solidFill>
                  <a:srgbClr val="000000"/>
                </a:solidFill>
                <a:latin typeface="Arial" charset="0"/>
                <a:ea typeface="宋体" charset="-122"/>
              </a:rPr>
              <a:t>数位的权值</a:t>
            </a:r>
          </a:p>
        </p:txBody>
      </p:sp>
      <p:sp>
        <p:nvSpPr>
          <p:cNvPr id="1548301" name="Line 13"/>
          <p:cNvSpPr>
            <a:spLocks noChangeShapeType="1"/>
          </p:cNvSpPr>
          <p:nvPr/>
        </p:nvSpPr>
        <p:spPr bwMode="auto">
          <a:xfrm>
            <a:off x="5846763" y="3740150"/>
            <a:ext cx="1131887"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48302" name="Text Box 14"/>
          <p:cNvSpPr txBox="1">
            <a:spLocks noChangeArrowheads="1"/>
          </p:cNvSpPr>
          <p:nvPr/>
        </p:nvSpPr>
        <p:spPr bwMode="auto">
          <a:xfrm>
            <a:off x="6988175" y="3557588"/>
            <a:ext cx="593725" cy="336550"/>
          </a:xfrm>
          <a:prstGeom prst="rect">
            <a:avLst/>
          </a:prstGeom>
          <a:noFill/>
          <a:ln w="9525">
            <a:noFill/>
            <a:miter lim="800000"/>
            <a:headEnd/>
            <a:tailEnd/>
          </a:ln>
        </p:spPr>
        <p:txBody>
          <a:bodyPr wrap="none">
            <a:spAutoFit/>
          </a:bodyPr>
          <a:lstStyle/>
          <a:p>
            <a:pPr eaLnBrk="1" hangingPunct="1"/>
            <a:r>
              <a:rPr kumimoji="1" lang="zh-CN" altLang="en-US" sz="1600" b="1" i="1" smtClean="0">
                <a:solidFill>
                  <a:srgbClr val="000000"/>
                </a:solidFill>
                <a:latin typeface="Arial" charset="0"/>
                <a:ea typeface="宋体" charset="-122"/>
              </a:rPr>
              <a:t>数位</a:t>
            </a:r>
          </a:p>
        </p:txBody>
      </p:sp>
      <p:sp>
        <p:nvSpPr>
          <p:cNvPr id="1548303" name="Line 15"/>
          <p:cNvSpPr>
            <a:spLocks noChangeShapeType="1"/>
          </p:cNvSpPr>
          <p:nvPr/>
        </p:nvSpPr>
        <p:spPr bwMode="auto">
          <a:xfrm>
            <a:off x="5848350" y="4356100"/>
            <a:ext cx="1131888"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48304" name="Text Box 16"/>
          <p:cNvSpPr txBox="1">
            <a:spLocks noChangeArrowheads="1"/>
          </p:cNvSpPr>
          <p:nvPr/>
        </p:nvSpPr>
        <p:spPr bwMode="auto">
          <a:xfrm>
            <a:off x="6989763" y="4173538"/>
            <a:ext cx="1003300" cy="336550"/>
          </a:xfrm>
          <a:prstGeom prst="rect">
            <a:avLst/>
          </a:prstGeom>
          <a:noFill/>
          <a:ln w="9525">
            <a:noFill/>
            <a:miter lim="800000"/>
            <a:headEnd/>
            <a:tailEnd/>
          </a:ln>
        </p:spPr>
        <p:txBody>
          <a:bodyPr wrap="none">
            <a:spAutoFit/>
          </a:bodyPr>
          <a:lstStyle/>
          <a:p>
            <a:pPr eaLnBrk="1" hangingPunct="1"/>
            <a:r>
              <a:rPr kumimoji="1" lang="zh-CN" altLang="en-US" sz="1600" b="1" i="1" smtClean="0">
                <a:solidFill>
                  <a:srgbClr val="000000"/>
                </a:solidFill>
                <a:latin typeface="Arial" charset="0"/>
                <a:ea typeface="宋体" charset="-122"/>
              </a:rPr>
              <a:t>二进制数</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8290">
                                            <p:txEl>
                                              <p:pRg st="1" end="1"/>
                                            </p:txEl>
                                          </p:spTgt>
                                        </p:tgtEl>
                                        <p:attrNameLst>
                                          <p:attrName>style.visibility</p:attrName>
                                        </p:attrNameLst>
                                      </p:cBhvr>
                                      <p:to>
                                        <p:strVal val="visible"/>
                                      </p:to>
                                    </p:set>
                                    <p:anim calcmode="lin" valueType="num">
                                      <p:cBhvr additive="base">
                                        <p:cTn id="7" dur="500" fill="hold"/>
                                        <p:tgtEl>
                                          <p:spTgt spid="154829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48290">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48294"/>
                                        </p:tgtEl>
                                        <p:attrNameLst>
                                          <p:attrName>style.visibility</p:attrName>
                                        </p:attrNameLst>
                                      </p:cBhvr>
                                      <p:to>
                                        <p:strVal val="visible"/>
                                      </p:to>
                                    </p:set>
                                    <p:anim calcmode="lin" valueType="num">
                                      <p:cBhvr additive="base">
                                        <p:cTn id="11" dur="500" fill="hold"/>
                                        <p:tgtEl>
                                          <p:spTgt spid="1548294"/>
                                        </p:tgtEl>
                                        <p:attrNameLst>
                                          <p:attrName>ppt_x</p:attrName>
                                        </p:attrNameLst>
                                      </p:cBhvr>
                                      <p:tavLst>
                                        <p:tav tm="0">
                                          <p:val>
                                            <p:strVal val="1+#ppt_w/2"/>
                                          </p:val>
                                        </p:tav>
                                        <p:tav tm="100000">
                                          <p:val>
                                            <p:strVal val="#ppt_x"/>
                                          </p:val>
                                        </p:tav>
                                      </p:tavLst>
                                    </p:anim>
                                    <p:anim calcmode="lin" valueType="num">
                                      <p:cBhvr additive="base">
                                        <p:cTn id="12" dur="500" fill="hold"/>
                                        <p:tgtEl>
                                          <p:spTgt spid="1548294"/>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48294"/>
                                        </p:tgtEl>
                                        <p:attrNameLst>
                                          <p:attrName>ppt_c</p:attrName>
                                        </p:attrNameLst>
                                      </p:cBhvr>
                                      <p:to>
                                        <a:schemeClr val="accent2"/>
                                      </p:to>
                                    </p:animClr>
                                  </p:subTnLst>
                                </p:cTn>
                              </p:par>
                              <p:par>
                                <p:cTn id="13" presetID="2" presetClass="entr" presetSubtype="2" fill="hold" grpId="0" nodeType="withEffect">
                                  <p:stCondLst>
                                    <p:cond delay="0"/>
                                  </p:stCondLst>
                                  <p:childTnLst>
                                    <p:set>
                                      <p:cBhvr>
                                        <p:cTn id="14" dur="1" fill="hold">
                                          <p:stCondLst>
                                            <p:cond delay="0"/>
                                          </p:stCondLst>
                                        </p:cTn>
                                        <p:tgtEl>
                                          <p:spTgt spid="1548303"/>
                                        </p:tgtEl>
                                        <p:attrNameLst>
                                          <p:attrName>style.visibility</p:attrName>
                                        </p:attrNameLst>
                                      </p:cBhvr>
                                      <p:to>
                                        <p:strVal val="visible"/>
                                      </p:to>
                                    </p:set>
                                    <p:anim calcmode="lin" valueType="num">
                                      <p:cBhvr additive="base">
                                        <p:cTn id="15" dur="500" fill="hold"/>
                                        <p:tgtEl>
                                          <p:spTgt spid="1548303"/>
                                        </p:tgtEl>
                                        <p:attrNameLst>
                                          <p:attrName>ppt_x</p:attrName>
                                        </p:attrNameLst>
                                      </p:cBhvr>
                                      <p:tavLst>
                                        <p:tav tm="0">
                                          <p:val>
                                            <p:strVal val="1+#ppt_w/2"/>
                                          </p:val>
                                        </p:tav>
                                        <p:tav tm="100000">
                                          <p:val>
                                            <p:strVal val="#ppt_x"/>
                                          </p:val>
                                        </p:tav>
                                      </p:tavLst>
                                    </p:anim>
                                    <p:anim calcmode="lin" valueType="num">
                                      <p:cBhvr additive="base">
                                        <p:cTn id="16" dur="500" fill="hold"/>
                                        <p:tgtEl>
                                          <p:spTgt spid="154830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48304"/>
                                        </p:tgtEl>
                                        <p:attrNameLst>
                                          <p:attrName>style.visibility</p:attrName>
                                        </p:attrNameLst>
                                      </p:cBhvr>
                                      <p:to>
                                        <p:strVal val="visible"/>
                                      </p:to>
                                    </p:set>
                                    <p:anim calcmode="lin" valueType="num">
                                      <p:cBhvr additive="base">
                                        <p:cTn id="19" dur="500" fill="hold"/>
                                        <p:tgtEl>
                                          <p:spTgt spid="1548304"/>
                                        </p:tgtEl>
                                        <p:attrNameLst>
                                          <p:attrName>ppt_x</p:attrName>
                                        </p:attrNameLst>
                                      </p:cBhvr>
                                      <p:tavLst>
                                        <p:tav tm="0">
                                          <p:val>
                                            <p:strVal val="1+#ppt_w/2"/>
                                          </p:val>
                                        </p:tav>
                                        <p:tav tm="100000">
                                          <p:val>
                                            <p:strVal val="#ppt_x"/>
                                          </p:val>
                                        </p:tav>
                                      </p:tavLst>
                                    </p:anim>
                                    <p:anim calcmode="lin" valueType="num">
                                      <p:cBhvr additive="base">
                                        <p:cTn id="20" dur="500" fill="hold"/>
                                        <p:tgtEl>
                                          <p:spTgt spid="154830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548301"/>
                                        </p:tgtEl>
                                        <p:attrNameLst>
                                          <p:attrName>style.visibility</p:attrName>
                                        </p:attrNameLst>
                                      </p:cBhvr>
                                      <p:to>
                                        <p:strVal val="visible"/>
                                      </p:to>
                                    </p:set>
                                    <p:anim calcmode="lin" valueType="num">
                                      <p:cBhvr additive="base">
                                        <p:cTn id="29" dur="500" fill="hold"/>
                                        <p:tgtEl>
                                          <p:spTgt spid="1548301"/>
                                        </p:tgtEl>
                                        <p:attrNameLst>
                                          <p:attrName>ppt_x</p:attrName>
                                        </p:attrNameLst>
                                      </p:cBhvr>
                                      <p:tavLst>
                                        <p:tav tm="0">
                                          <p:val>
                                            <p:strVal val="1+#ppt_w/2"/>
                                          </p:val>
                                        </p:tav>
                                        <p:tav tm="100000">
                                          <p:val>
                                            <p:strVal val="#ppt_x"/>
                                          </p:val>
                                        </p:tav>
                                      </p:tavLst>
                                    </p:anim>
                                    <p:anim calcmode="lin" valueType="num">
                                      <p:cBhvr additive="base">
                                        <p:cTn id="30" dur="500" fill="hold"/>
                                        <p:tgtEl>
                                          <p:spTgt spid="154830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548302"/>
                                        </p:tgtEl>
                                        <p:attrNameLst>
                                          <p:attrName>style.visibility</p:attrName>
                                        </p:attrNameLst>
                                      </p:cBhvr>
                                      <p:to>
                                        <p:strVal val="visible"/>
                                      </p:to>
                                    </p:set>
                                    <p:anim calcmode="lin" valueType="num">
                                      <p:cBhvr additive="base">
                                        <p:cTn id="33" dur="500" fill="hold"/>
                                        <p:tgtEl>
                                          <p:spTgt spid="1548302"/>
                                        </p:tgtEl>
                                        <p:attrNameLst>
                                          <p:attrName>ppt_x</p:attrName>
                                        </p:attrNameLst>
                                      </p:cBhvr>
                                      <p:tavLst>
                                        <p:tav tm="0">
                                          <p:val>
                                            <p:strVal val="1+#ppt_w/2"/>
                                          </p:val>
                                        </p:tav>
                                        <p:tav tm="100000">
                                          <p:val>
                                            <p:strVal val="#ppt_x"/>
                                          </p:val>
                                        </p:tav>
                                      </p:tavLst>
                                    </p:anim>
                                    <p:anim calcmode="lin" valueType="num">
                                      <p:cBhvr additive="base">
                                        <p:cTn id="34" dur="500" fill="hold"/>
                                        <p:tgtEl>
                                          <p:spTgt spid="154830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548298">
                                            <p:txEl>
                                              <p:pRg st="0" end="0"/>
                                            </p:txEl>
                                          </p:spTgt>
                                        </p:tgtEl>
                                        <p:attrNameLst>
                                          <p:attrName>style.visibility</p:attrName>
                                        </p:attrNameLst>
                                      </p:cBhvr>
                                      <p:to>
                                        <p:strVal val="visible"/>
                                      </p:to>
                                    </p:set>
                                    <p:anim calcmode="lin" valueType="num">
                                      <p:cBhvr additive="base">
                                        <p:cTn id="39" dur="500" fill="hold"/>
                                        <p:tgtEl>
                                          <p:spTgt spid="1548298">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48298">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48299"/>
                                        </p:tgtEl>
                                        <p:attrNameLst>
                                          <p:attrName>style.visibility</p:attrName>
                                        </p:attrNameLst>
                                      </p:cBhvr>
                                      <p:to>
                                        <p:strVal val="visible"/>
                                      </p:to>
                                    </p:set>
                                    <p:anim calcmode="lin" valueType="num">
                                      <p:cBhvr additive="base">
                                        <p:cTn id="43" dur="500" fill="hold"/>
                                        <p:tgtEl>
                                          <p:spTgt spid="1548299"/>
                                        </p:tgtEl>
                                        <p:attrNameLst>
                                          <p:attrName>ppt_x</p:attrName>
                                        </p:attrNameLst>
                                      </p:cBhvr>
                                      <p:tavLst>
                                        <p:tav tm="0">
                                          <p:val>
                                            <p:strVal val="1+#ppt_w/2"/>
                                          </p:val>
                                        </p:tav>
                                        <p:tav tm="100000">
                                          <p:val>
                                            <p:strVal val="#ppt_x"/>
                                          </p:val>
                                        </p:tav>
                                      </p:tavLst>
                                    </p:anim>
                                    <p:anim calcmode="lin" valueType="num">
                                      <p:cBhvr additive="base">
                                        <p:cTn id="44" dur="500" fill="hold"/>
                                        <p:tgtEl>
                                          <p:spTgt spid="1548299"/>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48300"/>
                                        </p:tgtEl>
                                        <p:attrNameLst>
                                          <p:attrName>style.visibility</p:attrName>
                                        </p:attrNameLst>
                                      </p:cBhvr>
                                      <p:to>
                                        <p:strVal val="visible"/>
                                      </p:to>
                                    </p:set>
                                    <p:anim calcmode="lin" valueType="num">
                                      <p:cBhvr additive="base">
                                        <p:cTn id="47" dur="500" fill="hold"/>
                                        <p:tgtEl>
                                          <p:spTgt spid="1548300"/>
                                        </p:tgtEl>
                                        <p:attrNameLst>
                                          <p:attrName>ppt_x</p:attrName>
                                        </p:attrNameLst>
                                      </p:cBhvr>
                                      <p:tavLst>
                                        <p:tav tm="0">
                                          <p:val>
                                            <p:strVal val="1+#ppt_w/2"/>
                                          </p:val>
                                        </p:tav>
                                        <p:tav tm="100000">
                                          <p:val>
                                            <p:strVal val="#ppt_x"/>
                                          </p:val>
                                        </p:tav>
                                      </p:tavLst>
                                    </p:anim>
                                    <p:anim calcmode="lin" valueType="num">
                                      <p:cBhvr additive="base">
                                        <p:cTn id="48" dur="500" fill="hold"/>
                                        <p:tgtEl>
                                          <p:spTgt spid="154830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548293"/>
                                        </p:tgtEl>
                                        <p:attrNameLst>
                                          <p:attrName>style.visibility</p:attrName>
                                        </p:attrNameLst>
                                      </p:cBhvr>
                                      <p:to>
                                        <p:strVal val="visible"/>
                                      </p:to>
                                    </p:set>
                                    <p:anim calcmode="lin" valueType="num">
                                      <p:cBhvr additive="base">
                                        <p:cTn id="53" dur="500" fill="hold"/>
                                        <p:tgtEl>
                                          <p:spTgt spid="1548293"/>
                                        </p:tgtEl>
                                        <p:attrNameLst>
                                          <p:attrName>ppt_x</p:attrName>
                                        </p:attrNameLst>
                                      </p:cBhvr>
                                      <p:tavLst>
                                        <p:tav tm="0">
                                          <p:val>
                                            <p:strVal val="1+#ppt_w/2"/>
                                          </p:val>
                                        </p:tav>
                                        <p:tav tm="100000">
                                          <p:val>
                                            <p:strVal val="#ppt_x"/>
                                          </p:val>
                                        </p:tav>
                                      </p:tavLst>
                                    </p:anim>
                                    <p:anim calcmode="lin" valueType="num">
                                      <p:cBhvr additive="base">
                                        <p:cTn id="54" dur="500" fill="hold"/>
                                        <p:tgtEl>
                                          <p:spTgt spid="1548293"/>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48293"/>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8293" grpId="0" autoUpdateAnimBg="0"/>
      <p:bldP spid="1548294" grpId="0" autoUpdateAnimBg="0"/>
      <p:bldP spid="1548299" grpId="0" animBg="1"/>
      <p:bldP spid="1548300" grpId="0"/>
      <p:bldP spid="1548301" grpId="0" animBg="1"/>
      <p:bldP spid="1548302" grpId="0"/>
      <p:bldP spid="1548303" grpId="0" animBg="1"/>
      <p:bldP spid="1548304"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82563" y="1139825"/>
            <a:ext cx="8362950" cy="963613"/>
          </a:xfrm>
          <a:prstGeom prst="rect">
            <a:avLst/>
          </a:prstGeom>
          <a:noFill/>
          <a:ln w="9525">
            <a:noFill/>
            <a:miter lim="800000"/>
            <a:headEnd/>
            <a:tailEnd/>
          </a:ln>
        </p:spPr>
        <p:txBody>
          <a:bodyPr>
            <a:spAutoFit/>
          </a:bodyPr>
          <a:lstStyle/>
          <a:p>
            <a:pPr eaLnBrk="1" hangingPunct="1">
              <a:lnSpc>
                <a:spcPct val="130000"/>
              </a:lnSpc>
              <a:buClr>
                <a:srgbClr val="3333CC"/>
              </a:buClr>
              <a:buFont typeface="Wingdings" pitchFamily="2" charset="2"/>
              <a:buNone/>
            </a:pPr>
            <a:r>
              <a:rPr kumimoji="1" lang="zh-CN" altLang="en-US" b="1" smtClean="0">
                <a:solidFill>
                  <a:srgbClr val="000000"/>
                </a:solidFill>
                <a:latin typeface="Arial" charset="0"/>
                <a:ea typeface="宋体" charset="-122"/>
              </a:rPr>
              <a:t> 基于二进制的算术运算</a:t>
            </a:r>
            <a:r>
              <a:rPr kumimoji="1" lang="en-US" altLang="zh-CN" b="1" smtClean="0">
                <a:solidFill>
                  <a:srgbClr val="000000"/>
                </a:solidFill>
                <a:latin typeface="Arial" charset="0"/>
                <a:ea typeface="宋体" charset="-122"/>
              </a:rPr>
              <a:t> </a:t>
            </a:r>
          </a:p>
          <a:p>
            <a:pPr eaLnBrk="1" hangingPunct="1">
              <a:lnSpc>
                <a:spcPct val="130000"/>
              </a:lnSpc>
              <a:buClr>
                <a:srgbClr val="3333CC"/>
              </a:buClr>
              <a:buFont typeface="Wingdings" pitchFamily="2" charset="2"/>
              <a:buChar char="u"/>
            </a:pPr>
            <a:r>
              <a:rPr kumimoji="1" lang="zh-CN" altLang="en-US" sz="2000" smtClean="0">
                <a:solidFill>
                  <a:srgbClr val="000000"/>
                </a:solidFill>
                <a:latin typeface="Arial" charset="0"/>
                <a:ea typeface="宋体" charset="-122"/>
              </a:rPr>
              <a:t>计算规则简单</a:t>
            </a:r>
            <a:r>
              <a:rPr kumimoji="1" lang="en-US" altLang="zh-CN" sz="2000" smtClean="0">
                <a:solidFill>
                  <a:srgbClr val="000000"/>
                </a:solidFill>
                <a:latin typeface="Arial" charset="0"/>
                <a:ea typeface="宋体" charset="-122"/>
              </a:rPr>
              <a:t>,</a:t>
            </a:r>
            <a:r>
              <a:rPr kumimoji="1" lang="zh-CN" altLang="en-US" sz="2000" smtClean="0">
                <a:solidFill>
                  <a:srgbClr val="000000"/>
                </a:solidFill>
                <a:latin typeface="Arial" charset="0"/>
                <a:ea typeface="宋体" charset="-122"/>
              </a:rPr>
              <a:t>与逻辑运算能够统一起来；元器件容易实现。</a:t>
            </a:r>
          </a:p>
        </p:txBody>
      </p:sp>
      <p:pic>
        <p:nvPicPr>
          <p:cNvPr id="26627" name="Picture 3"/>
          <p:cNvPicPr>
            <a:picLocks noChangeAspect="1" noChangeArrowheads="1"/>
          </p:cNvPicPr>
          <p:nvPr/>
        </p:nvPicPr>
        <p:blipFill>
          <a:blip r:embed="rId2" cstate="print"/>
          <a:srcRect/>
          <a:stretch>
            <a:fillRect/>
          </a:stretch>
        </p:blipFill>
        <p:spPr bwMode="auto">
          <a:xfrm>
            <a:off x="7215188" y="2073275"/>
            <a:ext cx="762000" cy="1368425"/>
          </a:xfrm>
          <a:prstGeom prst="rect">
            <a:avLst/>
          </a:prstGeom>
          <a:noFill/>
          <a:ln w="9525">
            <a:noFill/>
            <a:miter lim="800000"/>
            <a:headEnd/>
            <a:tailEnd/>
          </a:ln>
        </p:spPr>
      </p:pic>
      <p:pic>
        <p:nvPicPr>
          <p:cNvPr id="26628" name="Picture 4"/>
          <p:cNvPicPr>
            <a:picLocks noChangeAspect="1" noChangeArrowheads="1"/>
          </p:cNvPicPr>
          <p:nvPr/>
        </p:nvPicPr>
        <p:blipFill>
          <a:blip r:embed="rId3" cstate="print"/>
          <a:srcRect/>
          <a:stretch>
            <a:fillRect/>
          </a:stretch>
        </p:blipFill>
        <p:spPr bwMode="auto">
          <a:xfrm>
            <a:off x="8145463" y="2073275"/>
            <a:ext cx="652462" cy="1368425"/>
          </a:xfrm>
          <a:prstGeom prst="rect">
            <a:avLst/>
          </a:prstGeom>
          <a:noFill/>
          <a:ln w="9525">
            <a:noFill/>
            <a:miter lim="800000"/>
            <a:headEnd/>
            <a:tailEnd/>
          </a:ln>
        </p:spPr>
      </p:pic>
      <p:sp>
        <p:nvSpPr>
          <p:cNvPr id="26629" name="Text Box 16"/>
          <p:cNvSpPr txBox="1">
            <a:spLocks noChangeArrowheads="1"/>
          </p:cNvSpPr>
          <p:nvPr/>
        </p:nvSpPr>
        <p:spPr bwMode="auto">
          <a:xfrm>
            <a:off x="163513" y="0"/>
            <a:ext cx="3767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为什么要用二进制</a:t>
            </a:r>
            <a:r>
              <a:rPr kumimoji="1" lang="en-US" altLang="zh-CN" sz="2000" b="1" dirty="0">
                <a:solidFill>
                  <a:srgbClr val="2D2DB9"/>
                </a:solidFill>
                <a:latin typeface="Arial" charset="0"/>
                <a:ea typeface="华文中宋" pitchFamily="2" charset="-122"/>
              </a:rPr>
              <a:t>?</a:t>
            </a:r>
          </a:p>
        </p:txBody>
      </p:sp>
      <p:pic>
        <p:nvPicPr>
          <p:cNvPr id="26630" name="Picture 6"/>
          <p:cNvPicPr>
            <a:picLocks noChangeAspect="1" noChangeArrowheads="1"/>
          </p:cNvPicPr>
          <p:nvPr/>
        </p:nvPicPr>
        <p:blipFill>
          <a:blip r:embed="rId4" cstate="print"/>
          <a:srcRect/>
          <a:stretch>
            <a:fillRect/>
          </a:stretch>
        </p:blipFill>
        <p:spPr bwMode="auto">
          <a:xfrm>
            <a:off x="1028700" y="3725863"/>
            <a:ext cx="5254625" cy="1320800"/>
          </a:xfrm>
          <a:prstGeom prst="rect">
            <a:avLst/>
          </a:prstGeom>
          <a:noFill/>
          <a:ln w="9525">
            <a:noFill/>
            <a:miter lim="800000"/>
            <a:headEnd/>
            <a:tailEnd/>
          </a:ln>
        </p:spPr>
      </p:pic>
      <p:pic>
        <p:nvPicPr>
          <p:cNvPr id="26631" name="Picture 7"/>
          <p:cNvPicPr>
            <a:picLocks noChangeAspect="1" noChangeArrowheads="1"/>
          </p:cNvPicPr>
          <p:nvPr/>
        </p:nvPicPr>
        <p:blipFill>
          <a:blip r:embed="rId5" cstate="print"/>
          <a:srcRect/>
          <a:stretch>
            <a:fillRect/>
          </a:stretch>
        </p:blipFill>
        <p:spPr bwMode="auto">
          <a:xfrm>
            <a:off x="1050925" y="2279650"/>
            <a:ext cx="5237163" cy="1390650"/>
          </a:xfrm>
          <a:prstGeom prst="rect">
            <a:avLst/>
          </a:prstGeom>
          <a:noFill/>
          <a:ln w="9525">
            <a:noFill/>
            <a:miter lim="800000"/>
            <a:headEnd/>
            <a:tailEnd/>
          </a:ln>
        </p:spPr>
      </p:pic>
      <p:sp>
        <p:nvSpPr>
          <p:cNvPr id="1549324" name="Text Box 12"/>
          <p:cNvSpPr txBox="1">
            <a:spLocks noChangeArrowheads="1"/>
          </p:cNvSpPr>
          <p:nvPr/>
        </p:nvSpPr>
        <p:spPr bwMode="auto">
          <a:xfrm>
            <a:off x="1806575" y="5886450"/>
            <a:ext cx="5048250" cy="701675"/>
          </a:xfrm>
          <a:prstGeom prst="rect">
            <a:avLst/>
          </a:prstGeom>
          <a:noFill/>
          <a:ln w="9525">
            <a:noFill/>
            <a:miter lim="800000"/>
            <a:headEnd/>
            <a:tailEnd/>
          </a:ln>
        </p:spPr>
        <p:txBody>
          <a:bodyPr wrap="none">
            <a:spAutoFit/>
          </a:bodyPr>
          <a:lstStyle/>
          <a:p>
            <a:pPr eaLnBrk="1" hangingPunct="1"/>
            <a:r>
              <a:rPr kumimoji="1" lang="en-US" altLang="zh-CN" sz="2000" b="1" smtClean="0">
                <a:solidFill>
                  <a:srgbClr val="FFFFEF"/>
                </a:solidFill>
                <a:latin typeface="Arial" charset="0"/>
                <a:ea typeface="宋体" charset="-122"/>
              </a:rPr>
              <a:t>S</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(A</a:t>
            </a:r>
            <a:r>
              <a:rPr kumimoji="1" lang="en-US" altLang="zh-CN" sz="2000" b="1" baseline="-25000" smtClean="0">
                <a:solidFill>
                  <a:srgbClr val="FFFFEF"/>
                </a:solidFill>
                <a:latin typeface="Arial" charset="0"/>
                <a:ea typeface="宋体" charset="-122"/>
              </a:rPr>
              <a:t>i </a:t>
            </a:r>
            <a:r>
              <a:rPr kumimoji="1" lang="en-US" altLang="zh-CN" sz="2000" b="1" smtClean="0">
                <a:solidFill>
                  <a:srgbClr val="FFFFEF"/>
                </a:solidFill>
                <a:latin typeface="Arial" charset="0"/>
                <a:ea typeface="宋体" charset="-122"/>
              </a:rPr>
              <a:t>XOR B</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XOR C</a:t>
            </a:r>
            <a:r>
              <a:rPr kumimoji="1" lang="en-US" altLang="zh-CN" sz="2000" b="1" baseline="-25000" smtClean="0">
                <a:solidFill>
                  <a:srgbClr val="FFFFEF"/>
                </a:solidFill>
                <a:latin typeface="Arial" charset="0"/>
                <a:ea typeface="宋体" charset="-122"/>
              </a:rPr>
              <a:t>i </a:t>
            </a:r>
          </a:p>
          <a:p>
            <a:pPr eaLnBrk="1" hangingPunct="1"/>
            <a:r>
              <a:rPr kumimoji="1" lang="en-US" altLang="zh-CN" sz="2000" b="1" smtClean="0">
                <a:solidFill>
                  <a:srgbClr val="FFFFEF"/>
                </a:solidFill>
                <a:latin typeface="Arial" charset="0"/>
                <a:ea typeface="宋体" charset="-122"/>
              </a:rPr>
              <a:t>C</a:t>
            </a:r>
            <a:r>
              <a:rPr kumimoji="1" lang="en-US" altLang="zh-CN" sz="2000" b="1" baseline="-25000" smtClean="0">
                <a:solidFill>
                  <a:srgbClr val="FFFFEF"/>
                </a:solidFill>
                <a:latin typeface="Arial" charset="0"/>
                <a:ea typeface="宋体" charset="-122"/>
              </a:rPr>
              <a:t>i+1</a:t>
            </a:r>
            <a:r>
              <a:rPr kumimoji="1" lang="en-US" altLang="zh-CN" sz="2000" b="1" smtClean="0">
                <a:solidFill>
                  <a:srgbClr val="FFFFEF"/>
                </a:solidFill>
                <a:latin typeface="Arial" charset="0"/>
                <a:ea typeface="宋体" charset="-122"/>
              </a:rPr>
              <a:t>= ((A</a:t>
            </a:r>
            <a:r>
              <a:rPr kumimoji="1" lang="en-US" altLang="zh-CN" sz="2000" b="1" baseline="-25000" smtClean="0">
                <a:solidFill>
                  <a:srgbClr val="FFFFEF"/>
                </a:solidFill>
                <a:latin typeface="Arial" charset="0"/>
                <a:ea typeface="宋体" charset="-122"/>
              </a:rPr>
              <a:t>i </a:t>
            </a:r>
            <a:r>
              <a:rPr kumimoji="1" lang="en-US" altLang="zh-CN" sz="2000" b="1" smtClean="0">
                <a:solidFill>
                  <a:srgbClr val="FFFFEF"/>
                </a:solidFill>
                <a:latin typeface="Arial" charset="0"/>
                <a:ea typeface="宋体" charset="-122"/>
              </a:rPr>
              <a:t>XOR B</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AND C</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OR (A</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AND B</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a:t>
            </a:r>
          </a:p>
        </p:txBody>
      </p:sp>
      <p:sp>
        <p:nvSpPr>
          <p:cNvPr id="1549325" name="Text Box 13"/>
          <p:cNvSpPr txBox="1">
            <a:spLocks noChangeArrowheads="1"/>
          </p:cNvSpPr>
          <p:nvPr/>
        </p:nvSpPr>
        <p:spPr bwMode="auto">
          <a:xfrm>
            <a:off x="1793875" y="5091113"/>
            <a:ext cx="1973263" cy="701675"/>
          </a:xfrm>
          <a:prstGeom prst="rect">
            <a:avLst/>
          </a:prstGeom>
          <a:noFill/>
          <a:ln w="9525">
            <a:noFill/>
            <a:miter lim="800000"/>
            <a:headEnd/>
            <a:tailEnd/>
          </a:ln>
        </p:spPr>
        <p:txBody>
          <a:bodyPr wrap="none">
            <a:spAutoFit/>
          </a:bodyPr>
          <a:lstStyle/>
          <a:p>
            <a:pPr eaLnBrk="1" hangingPunct="1"/>
            <a:r>
              <a:rPr kumimoji="1" lang="en-US" altLang="zh-CN" sz="2000" b="1" smtClean="0">
                <a:solidFill>
                  <a:srgbClr val="FFFFEF"/>
                </a:solidFill>
                <a:latin typeface="Arial" charset="0"/>
                <a:ea typeface="宋体" charset="-122"/>
              </a:rPr>
              <a:t>S</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A</a:t>
            </a:r>
            <a:r>
              <a:rPr kumimoji="1" lang="en-US" altLang="zh-CN" sz="2000" b="1" baseline="-25000" smtClean="0">
                <a:solidFill>
                  <a:srgbClr val="FFFFEF"/>
                </a:solidFill>
                <a:latin typeface="Arial" charset="0"/>
                <a:ea typeface="宋体" charset="-122"/>
              </a:rPr>
              <a:t>i </a:t>
            </a:r>
            <a:r>
              <a:rPr kumimoji="1" lang="en-US" altLang="zh-CN" sz="2000" b="1" smtClean="0">
                <a:solidFill>
                  <a:srgbClr val="FFFFEF"/>
                </a:solidFill>
                <a:latin typeface="Arial" charset="0"/>
                <a:ea typeface="宋体" charset="-122"/>
              </a:rPr>
              <a:t>XOR B</a:t>
            </a:r>
            <a:r>
              <a:rPr kumimoji="1" lang="en-US" altLang="zh-CN" sz="2000" b="1" baseline="-25000" smtClean="0">
                <a:solidFill>
                  <a:srgbClr val="FFFFEF"/>
                </a:solidFill>
                <a:latin typeface="Arial" charset="0"/>
                <a:ea typeface="宋体" charset="-122"/>
              </a:rPr>
              <a:t>i</a:t>
            </a:r>
          </a:p>
          <a:p>
            <a:pPr eaLnBrk="1" hangingPunct="1"/>
            <a:r>
              <a:rPr kumimoji="1" lang="en-US" altLang="zh-CN" sz="2000" b="1" smtClean="0">
                <a:solidFill>
                  <a:srgbClr val="FFFFEF"/>
                </a:solidFill>
                <a:latin typeface="Arial" charset="0"/>
                <a:ea typeface="宋体" charset="-122"/>
              </a:rPr>
              <a:t>C</a:t>
            </a:r>
            <a:r>
              <a:rPr kumimoji="1" lang="en-US" altLang="zh-CN" sz="2000" b="1" baseline="-25000" smtClean="0">
                <a:solidFill>
                  <a:srgbClr val="FFFFEF"/>
                </a:solidFill>
                <a:latin typeface="Arial" charset="0"/>
                <a:ea typeface="宋体" charset="-122"/>
              </a:rPr>
              <a:t>i+1</a:t>
            </a:r>
            <a:r>
              <a:rPr kumimoji="1" lang="en-US" altLang="zh-CN" sz="2000" b="1" smtClean="0">
                <a:solidFill>
                  <a:srgbClr val="FFFFEF"/>
                </a:solidFill>
                <a:latin typeface="Arial" charset="0"/>
                <a:ea typeface="宋体" charset="-122"/>
              </a:rPr>
              <a:t>= A</a:t>
            </a:r>
            <a:r>
              <a:rPr kumimoji="1" lang="en-US" altLang="zh-CN" sz="2000" b="1" baseline="-25000" smtClean="0">
                <a:solidFill>
                  <a:srgbClr val="FFFFEF"/>
                </a:solidFill>
                <a:latin typeface="Arial" charset="0"/>
                <a:ea typeface="宋体" charset="-122"/>
              </a:rPr>
              <a:t>i</a:t>
            </a:r>
            <a:r>
              <a:rPr kumimoji="1" lang="en-US" altLang="zh-CN" sz="2000" b="1" smtClean="0">
                <a:solidFill>
                  <a:srgbClr val="FFFFEF"/>
                </a:solidFill>
                <a:latin typeface="Arial" charset="0"/>
                <a:ea typeface="宋体" charset="-122"/>
              </a:rPr>
              <a:t> AND B</a:t>
            </a:r>
            <a:r>
              <a:rPr kumimoji="1" lang="en-US" altLang="zh-CN" sz="2000" b="1" baseline="-25000" smtClean="0">
                <a:solidFill>
                  <a:srgbClr val="FFFFEF"/>
                </a:solidFill>
                <a:latin typeface="Arial" charset="0"/>
                <a:ea typeface="宋体" charset="-122"/>
              </a:rPr>
              <a:t>i</a:t>
            </a:r>
            <a:endParaRPr kumimoji="1" lang="en-US" altLang="zh-CN" sz="2000" b="1" smtClean="0">
              <a:solidFill>
                <a:srgbClr val="FFFFEF"/>
              </a:solidFill>
              <a:latin typeface="Arial" charset="0"/>
              <a:ea typeface="宋体" charset="-122"/>
            </a:endParaRPr>
          </a:p>
        </p:txBody>
      </p:sp>
      <p:sp>
        <p:nvSpPr>
          <p:cNvPr id="1549326" name="Text Box 14"/>
          <p:cNvSpPr txBox="1">
            <a:spLocks noChangeArrowheads="1"/>
          </p:cNvSpPr>
          <p:nvPr/>
        </p:nvSpPr>
        <p:spPr bwMode="auto">
          <a:xfrm>
            <a:off x="487363" y="5264150"/>
            <a:ext cx="1208087"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FFFFEF"/>
                </a:solidFill>
                <a:latin typeface="Arial" charset="0"/>
                <a:ea typeface="宋体" charset="-122"/>
              </a:rPr>
              <a:t>不考虑进位</a:t>
            </a:r>
          </a:p>
        </p:txBody>
      </p:sp>
      <p:sp>
        <p:nvSpPr>
          <p:cNvPr id="1549327" name="Text Box 15"/>
          <p:cNvSpPr txBox="1">
            <a:spLocks noChangeArrowheads="1"/>
          </p:cNvSpPr>
          <p:nvPr/>
        </p:nvSpPr>
        <p:spPr bwMode="auto">
          <a:xfrm>
            <a:off x="487363" y="6059488"/>
            <a:ext cx="100330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FFFFEF"/>
                </a:solidFill>
                <a:latin typeface="Arial" charset="0"/>
                <a:ea typeface="宋体" charset="-122"/>
              </a:rPr>
              <a:t>考虑进位</a:t>
            </a:r>
          </a:p>
        </p:txBody>
      </p:sp>
      <p:sp>
        <p:nvSpPr>
          <p:cNvPr id="1549328" name="AutoShape 16"/>
          <p:cNvSpPr>
            <a:spLocks/>
          </p:cNvSpPr>
          <p:nvPr/>
        </p:nvSpPr>
        <p:spPr bwMode="auto">
          <a:xfrm>
            <a:off x="1633538" y="5200650"/>
            <a:ext cx="133350" cy="550863"/>
          </a:xfrm>
          <a:prstGeom prst="leftBrace">
            <a:avLst>
              <a:gd name="adj1" fmla="val 34425"/>
              <a:gd name="adj2" fmla="val 50000"/>
            </a:avLst>
          </a:prstGeom>
          <a:noFill/>
          <a:ln w="38100">
            <a:solidFill>
              <a:srgbClr val="FFFFEF"/>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549329" name="AutoShape 17"/>
          <p:cNvSpPr>
            <a:spLocks/>
          </p:cNvSpPr>
          <p:nvPr/>
        </p:nvSpPr>
        <p:spPr bwMode="auto">
          <a:xfrm>
            <a:off x="1649413" y="5945188"/>
            <a:ext cx="133350" cy="550862"/>
          </a:xfrm>
          <a:prstGeom prst="leftBrace">
            <a:avLst>
              <a:gd name="adj1" fmla="val 34425"/>
              <a:gd name="adj2" fmla="val 50000"/>
            </a:avLst>
          </a:prstGeom>
          <a:noFill/>
          <a:ln w="38100">
            <a:solidFill>
              <a:srgbClr val="FFFFEF"/>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9326"/>
                                        </p:tgtEl>
                                        <p:attrNameLst>
                                          <p:attrName>style.visibility</p:attrName>
                                        </p:attrNameLst>
                                      </p:cBhvr>
                                      <p:to>
                                        <p:strVal val="visible"/>
                                      </p:to>
                                    </p:set>
                                    <p:anim calcmode="lin" valueType="num">
                                      <p:cBhvr additive="base">
                                        <p:cTn id="7" dur="500" fill="hold"/>
                                        <p:tgtEl>
                                          <p:spTgt spid="1549326"/>
                                        </p:tgtEl>
                                        <p:attrNameLst>
                                          <p:attrName>ppt_x</p:attrName>
                                        </p:attrNameLst>
                                      </p:cBhvr>
                                      <p:tavLst>
                                        <p:tav tm="0">
                                          <p:val>
                                            <p:strVal val="#ppt_x"/>
                                          </p:val>
                                        </p:tav>
                                        <p:tav tm="100000">
                                          <p:val>
                                            <p:strVal val="#ppt_x"/>
                                          </p:val>
                                        </p:tav>
                                      </p:tavLst>
                                    </p:anim>
                                    <p:anim calcmode="lin" valueType="num">
                                      <p:cBhvr additive="base">
                                        <p:cTn id="8" dur="500" fill="hold"/>
                                        <p:tgtEl>
                                          <p:spTgt spid="15493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49328"/>
                                        </p:tgtEl>
                                        <p:attrNameLst>
                                          <p:attrName>style.visibility</p:attrName>
                                        </p:attrNameLst>
                                      </p:cBhvr>
                                      <p:to>
                                        <p:strVal val="visible"/>
                                      </p:to>
                                    </p:set>
                                    <p:anim calcmode="lin" valueType="num">
                                      <p:cBhvr additive="base">
                                        <p:cTn id="11" dur="500" fill="hold"/>
                                        <p:tgtEl>
                                          <p:spTgt spid="1549328"/>
                                        </p:tgtEl>
                                        <p:attrNameLst>
                                          <p:attrName>ppt_x</p:attrName>
                                        </p:attrNameLst>
                                      </p:cBhvr>
                                      <p:tavLst>
                                        <p:tav tm="0">
                                          <p:val>
                                            <p:strVal val="#ppt_x"/>
                                          </p:val>
                                        </p:tav>
                                        <p:tav tm="100000">
                                          <p:val>
                                            <p:strVal val="#ppt_x"/>
                                          </p:val>
                                        </p:tav>
                                      </p:tavLst>
                                    </p:anim>
                                    <p:anim calcmode="lin" valueType="num">
                                      <p:cBhvr additive="base">
                                        <p:cTn id="12" dur="500" fill="hold"/>
                                        <p:tgtEl>
                                          <p:spTgt spid="15493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49325"/>
                                        </p:tgtEl>
                                        <p:attrNameLst>
                                          <p:attrName>style.visibility</p:attrName>
                                        </p:attrNameLst>
                                      </p:cBhvr>
                                      <p:to>
                                        <p:strVal val="visible"/>
                                      </p:to>
                                    </p:set>
                                    <p:anim calcmode="lin" valueType="num">
                                      <p:cBhvr additive="base">
                                        <p:cTn id="15" dur="500" fill="hold"/>
                                        <p:tgtEl>
                                          <p:spTgt spid="1549325"/>
                                        </p:tgtEl>
                                        <p:attrNameLst>
                                          <p:attrName>ppt_x</p:attrName>
                                        </p:attrNameLst>
                                      </p:cBhvr>
                                      <p:tavLst>
                                        <p:tav tm="0">
                                          <p:val>
                                            <p:strVal val="#ppt_x"/>
                                          </p:val>
                                        </p:tav>
                                        <p:tav tm="100000">
                                          <p:val>
                                            <p:strVal val="#ppt_x"/>
                                          </p:val>
                                        </p:tav>
                                      </p:tavLst>
                                    </p:anim>
                                    <p:anim calcmode="lin" valueType="num">
                                      <p:cBhvr additive="base">
                                        <p:cTn id="16" dur="500" fill="hold"/>
                                        <p:tgtEl>
                                          <p:spTgt spid="154932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49327"/>
                                        </p:tgtEl>
                                        <p:attrNameLst>
                                          <p:attrName>style.visibility</p:attrName>
                                        </p:attrNameLst>
                                      </p:cBhvr>
                                      <p:to>
                                        <p:strVal val="visible"/>
                                      </p:to>
                                    </p:set>
                                    <p:anim calcmode="lin" valueType="num">
                                      <p:cBhvr additive="base">
                                        <p:cTn id="21" dur="500" fill="hold"/>
                                        <p:tgtEl>
                                          <p:spTgt spid="1549327"/>
                                        </p:tgtEl>
                                        <p:attrNameLst>
                                          <p:attrName>ppt_x</p:attrName>
                                        </p:attrNameLst>
                                      </p:cBhvr>
                                      <p:tavLst>
                                        <p:tav tm="0">
                                          <p:val>
                                            <p:strVal val="#ppt_x"/>
                                          </p:val>
                                        </p:tav>
                                        <p:tav tm="100000">
                                          <p:val>
                                            <p:strVal val="#ppt_x"/>
                                          </p:val>
                                        </p:tav>
                                      </p:tavLst>
                                    </p:anim>
                                    <p:anim calcmode="lin" valueType="num">
                                      <p:cBhvr additive="base">
                                        <p:cTn id="22" dur="500" fill="hold"/>
                                        <p:tgtEl>
                                          <p:spTgt spid="154932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49324"/>
                                        </p:tgtEl>
                                        <p:attrNameLst>
                                          <p:attrName>style.visibility</p:attrName>
                                        </p:attrNameLst>
                                      </p:cBhvr>
                                      <p:to>
                                        <p:strVal val="visible"/>
                                      </p:to>
                                    </p:set>
                                    <p:anim calcmode="lin" valueType="num">
                                      <p:cBhvr additive="base">
                                        <p:cTn id="25" dur="500" fill="hold"/>
                                        <p:tgtEl>
                                          <p:spTgt spid="1549324"/>
                                        </p:tgtEl>
                                        <p:attrNameLst>
                                          <p:attrName>ppt_x</p:attrName>
                                        </p:attrNameLst>
                                      </p:cBhvr>
                                      <p:tavLst>
                                        <p:tav tm="0">
                                          <p:val>
                                            <p:strVal val="#ppt_x"/>
                                          </p:val>
                                        </p:tav>
                                        <p:tav tm="100000">
                                          <p:val>
                                            <p:strVal val="#ppt_x"/>
                                          </p:val>
                                        </p:tav>
                                      </p:tavLst>
                                    </p:anim>
                                    <p:anim calcmode="lin" valueType="num">
                                      <p:cBhvr additive="base">
                                        <p:cTn id="26" dur="500" fill="hold"/>
                                        <p:tgtEl>
                                          <p:spTgt spid="15493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49329"/>
                                        </p:tgtEl>
                                        <p:attrNameLst>
                                          <p:attrName>style.visibility</p:attrName>
                                        </p:attrNameLst>
                                      </p:cBhvr>
                                      <p:to>
                                        <p:strVal val="visible"/>
                                      </p:to>
                                    </p:set>
                                    <p:anim calcmode="lin" valueType="num">
                                      <p:cBhvr additive="base">
                                        <p:cTn id="29" dur="500" fill="hold"/>
                                        <p:tgtEl>
                                          <p:spTgt spid="1549329"/>
                                        </p:tgtEl>
                                        <p:attrNameLst>
                                          <p:attrName>ppt_x</p:attrName>
                                        </p:attrNameLst>
                                      </p:cBhvr>
                                      <p:tavLst>
                                        <p:tav tm="0">
                                          <p:val>
                                            <p:strVal val="#ppt_x"/>
                                          </p:val>
                                        </p:tav>
                                        <p:tav tm="100000">
                                          <p:val>
                                            <p:strVal val="#ppt_x"/>
                                          </p:val>
                                        </p:tav>
                                      </p:tavLst>
                                    </p:anim>
                                    <p:anim calcmode="lin" valueType="num">
                                      <p:cBhvr additive="base">
                                        <p:cTn id="30" dur="500" fill="hold"/>
                                        <p:tgtEl>
                                          <p:spTgt spid="1549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9324" grpId="0"/>
      <p:bldP spid="1549325" grpId="0"/>
      <p:bldP spid="1549326" grpId="0"/>
      <p:bldP spid="1549327" grpId="0"/>
      <p:bldP spid="1549328" grpId="0" animBg="1"/>
      <p:bldP spid="15493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计算学科</a:t>
            </a:r>
            <a:endParaRPr lang="zh-CN" altLang="en-US" dirty="0"/>
          </a:p>
        </p:txBody>
      </p:sp>
      <p:sp>
        <p:nvSpPr>
          <p:cNvPr id="34819" name="Text Box 2"/>
          <p:cNvSpPr txBox="1">
            <a:spLocks noChangeArrowheads="1"/>
          </p:cNvSpPr>
          <p:nvPr/>
        </p:nvSpPr>
        <p:spPr bwMode="auto">
          <a:xfrm>
            <a:off x="144463" y="1447800"/>
            <a:ext cx="8891587" cy="3754438"/>
          </a:xfrm>
          <a:prstGeom prst="rect">
            <a:avLst/>
          </a:prstGeom>
          <a:noFill/>
          <a:ln w="38100">
            <a:noFill/>
            <a:miter lim="800000"/>
            <a:headEnd/>
            <a:tailEnd/>
          </a:ln>
        </p:spPr>
        <p:txBody>
          <a:bodyPr>
            <a:spAutoFit/>
          </a:bodyPr>
          <a:lstStyle/>
          <a:p>
            <a:pPr eaLnBrk="1" hangingPunct="1">
              <a:lnSpc>
                <a:spcPct val="170000"/>
              </a:lnSpc>
            </a:pPr>
            <a:r>
              <a:rPr kumimoji="1" lang="zh-CN" altLang="en-US" sz="2800" b="1"/>
              <a:t>      </a:t>
            </a:r>
            <a:r>
              <a:rPr kumimoji="1" lang="zh-CN" altLang="en-US" sz="2800" b="1">
                <a:solidFill>
                  <a:srgbClr val="3333FF"/>
                </a:solidFill>
              </a:rPr>
              <a:t>计算学科</a:t>
            </a:r>
            <a:r>
              <a:rPr kumimoji="1" lang="zh-CN" altLang="en-US" sz="2800" b="1"/>
              <a:t>的研究包括从算法与可计算性的</a:t>
            </a:r>
            <a:r>
              <a:rPr kumimoji="1" lang="zh-CN" altLang="en-US" sz="2800" b="1">
                <a:solidFill>
                  <a:srgbClr val="FF0000"/>
                </a:solidFill>
              </a:rPr>
              <a:t>研究</a:t>
            </a:r>
            <a:r>
              <a:rPr kumimoji="1" lang="zh-CN" altLang="en-US" sz="2800" b="1"/>
              <a:t>到根据可计算硬件和软件的实际</a:t>
            </a:r>
            <a:r>
              <a:rPr kumimoji="1" lang="zh-CN" altLang="en-US" sz="2800" b="1">
                <a:solidFill>
                  <a:srgbClr val="FF0000"/>
                </a:solidFill>
              </a:rPr>
              <a:t>实现</a:t>
            </a:r>
            <a:r>
              <a:rPr kumimoji="1" lang="zh-CN" altLang="en-US" sz="2800" b="1"/>
              <a:t>问题的研究。</a:t>
            </a:r>
          </a:p>
          <a:p>
            <a:pPr eaLnBrk="1" hangingPunct="1">
              <a:lnSpc>
                <a:spcPct val="170000"/>
              </a:lnSpc>
            </a:pPr>
            <a:r>
              <a:rPr kumimoji="1" lang="zh-CN" altLang="en-US" sz="2800" b="1"/>
              <a:t>      </a:t>
            </a:r>
            <a:r>
              <a:rPr kumimoji="1" lang="zh-CN" altLang="en-US" sz="2800" b="1">
                <a:solidFill>
                  <a:srgbClr val="3333FF"/>
                </a:solidFill>
              </a:rPr>
              <a:t>科学与工程</a:t>
            </a:r>
            <a:r>
              <a:rPr kumimoji="1" lang="zh-CN" altLang="en-US" sz="2800" b="1"/>
              <a:t>技术两方面，两者互为作用，高度融合。</a:t>
            </a:r>
          </a:p>
          <a:p>
            <a:pPr eaLnBrk="1" hangingPunct="1">
              <a:lnSpc>
                <a:spcPct val="170000"/>
              </a:lnSpc>
            </a:pPr>
            <a:r>
              <a:rPr kumimoji="1" lang="zh-CN" altLang="en-US" sz="2800" b="1"/>
              <a:t>      计算学科的根本问题是</a:t>
            </a:r>
            <a:r>
              <a:rPr kumimoji="1" lang="en-US" altLang="zh-CN" sz="2800" b="1"/>
              <a:t>:</a:t>
            </a:r>
          </a:p>
          <a:p>
            <a:pPr algn="ctr" eaLnBrk="1" hangingPunct="1">
              <a:lnSpc>
                <a:spcPct val="170000"/>
              </a:lnSpc>
            </a:pPr>
            <a:r>
              <a:rPr kumimoji="1" lang="zh-CN" altLang="en-US" sz="2800" b="1">
                <a:solidFill>
                  <a:srgbClr val="FF0000"/>
                </a:solidFill>
                <a:latin typeface="黑体" pitchFamily="2" charset="-122"/>
                <a:ea typeface="黑体" pitchFamily="2" charset="-122"/>
              </a:rPr>
              <a:t>什么能被</a:t>
            </a:r>
            <a:r>
              <a:rPr kumimoji="1" lang="en-US" altLang="zh-CN" sz="2800" b="1">
                <a:solidFill>
                  <a:srgbClr val="FF0000"/>
                </a:solidFill>
                <a:latin typeface="黑体" pitchFamily="2" charset="-122"/>
                <a:ea typeface="黑体" pitchFamily="2" charset="-122"/>
              </a:rPr>
              <a:t>(</a:t>
            </a:r>
            <a:r>
              <a:rPr kumimoji="1" lang="zh-CN" altLang="en-US" sz="2800" b="1">
                <a:solidFill>
                  <a:srgbClr val="FF0000"/>
                </a:solidFill>
                <a:latin typeface="黑体" pitchFamily="2" charset="-122"/>
                <a:ea typeface="黑体" pitchFamily="2" charset="-122"/>
              </a:rPr>
              <a:t>有效地</a:t>
            </a:r>
            <a:r>
              <a:rPr kumimoji="1" lang="en-US" altLang="zh-CN" sz="2800" b="1">
                <a:solidFill>
                  <a:srgbClr val="FF0000"/>
                </a:solidFill>
                <a:latin typeface="黑体" pitchFamily="2" charset="-122"/>
                <a:ea typeface="黑体" pitchFamily="2" charset="-122"/>
              </a:rPr>
              <a:t>)</a:t>
            </a:r>
            <a:r>
              <a:rPr kumimoji="1" lang="zh-CN" altLang="en-US" sz="2800" b="1">
                <a:solidFill>
                  <a:srgbClr val="FF0000"/>
                </a:solidFill>
                <a:latin typeface="黑体" pitchFamily="2" charset="-122"/>
                <a:ea typeface="黑体" pitchFamily="2" charset="-122"/>
              </a:rPr>
              <a:t>自动执行</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03200" y="1552575"/>
            <a:ext cx="8362950" cy="4889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en-US" altLang="zh-CN" sz="2000" b="1" smtClean="0">
                <a:solidFill>
                  <a:srgbClr val="3333CC"/>
                </a:solidFill>
                <a:latin typeface="Arial" charset="0"/>
                <a:ea typeface="宋体" charset="-122"/>
              </a:rPr>
              <a:t>r</a:t>
            </a:r>
            <a:r>
              <a:rPr kumimoji="1" lang="zh-CN" altLang="en-US" sz="2000" b="1" smtClean="0">
                <a:solidFill>
                  <a:srgbClr val="3333CC"/>
                </a:solidFill>
                <a:latin typeface="Arial" charset="0"/>
                <a:ea typeface="宋体" charset="-122"/>
              </a:rPr>
              <a:t>进制：</a:t>
            </a:r>
            <a:endParaRPr kumimoji="1" lang="en-US" altLang="zh-CN" sz="1600" smtClean="0">
              <a:solidFill>
                <a:srgbClr val="000000"/>
              </a:solidFill>
              <a:latin typeface="Arial" charset="0"/>
              <a:ea typeface="宋体" charset="-122"/>
            </a:endParaRPr>
          </a:p>
        </p:txBody>
      </p:sp>
      <p:sp>
        <p:nvSpPr>
          <p:cNvPr id="27651" name="Text Box 16"/>
          <p:cNvSpPr txBox="1">
            <a:spLocks noChangeArrowheads="1"/>
          </p:cNvSpPr>
          <p:nvPr/>
        </p:nvSpPr>
        <p:spPr bwMode="auto">
          <a:xfrm>
            <a:off x="163513" y="0"/>
            <a:ext cx="4021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二进制有什么不足，怎样解决</a:t>
            </a:r>
            <a:r>
              <a:rPr kumimoji="1" lang="en-US" altLang="zh-CN" sz="2000" b="1" dirty="0">
                <a:solidFill>
                  <a:srgbClr val="2D2DB9"/>
                </a:solidFill>
                <a:latin typeface="Arial" charset="0"/>
                <a:ea typeface="华文中宋" pitchFamily="2" charset="-122"/>
              </a:rPr>
              <a:t>?</a:t>
            </a:r>
          </a:p>
        </p:txBody>
      </p:sp>
      <p:sp>
        <p:nvSpPr>
          <p:cNvPr id="27652" name="Rectangle 4"/>
          <p:cNvSpPr>
            <a:spLocks noChangeArrowheads="1"/>
          </p:cNvSpPr>
          <p:nvPr/>
        </p:nvSpPr>
        <p:spPr bwMode="auto">
          <a:xfrm>
            <a:off x="234950" y="1177925"/>
            <a:ext cx="1708150" cy="566738"/>
          </a:xfrm>
          <a:prstGeom prst="rect">
            <a:avLst/>
          </a:prstGeom>
          <a:noFill/>
          <a:ln w="9525">
            <a:noFill/>
            <a:miter lim="800000"/>
            <a:headEnd/>
            <a:tailEnd/>
          </a:ln>
        </p:spPr>
        <p:txBody>
          <a:bodyPr wrap="none">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数值性信息</a:t>
            </a:r>
            <a:endParaRPr kumimoji="1" lang="en-US" altLang="zh-CN" b="1" smtClean="0">
              <a:solidFill>
                <a:srgbClr val="000000"/>
              </a:solidFill>
              <a:latin typeface="Arial" charset="0"/>
              <a:ea typeface="华文宋体" pitchFamily="2" charset="-122"/>
            </a:endParaRPr>
          </a:p>
        </p:txBody>
      </p:sp>
      <p:sp>
        <p:nvSpPr>
          <p:cNvPr id="1550341" name="Rectangle 5"/>
          <p:cNvSpPr>
            <a:spLocks noChangeArrowheads="1"/>
          </p:cNvSpPr>
          <p:nvPr/>
        </p:nvSpPr>
        <p:spPr bwMode="auto">
          <a:xfrm>
            <a:off x="1609725" y="2701925"/>
            <a:ext cx="5481638" cy="519113"/>
          </a:xfrm>
          <a:prstGeom prst="rect">
            <a:avLst/>
          </a:prstGeom>
          <a:noFill/>
          <a:ln w="9525">
            <a:noFill/>
            <a:miter lim="800000"/>
            <a:headEnd/>
            <a:tailEnd/>
          </a:ln>
        </p:spPr>
        <p:txBody>
          <a:bodyPr wrap="none">
            <a:spAutoFit/>
          </a:bodyPr>
          <a:lstStyle/>
          <a:p>
            <a:pPr eaLnBrk="1" hangingPunct="1"/>
            <a:r>
              <a:rPr kumimoji="1" lang="zh-CN" altLang="en-US" sz="2800" b="1" smtClean="0">
                <a:solidFill>
                  <a:srgbClr val="000000"/>
                </a:solidFill>
                <a:latin typeface="Times New Roman" pitchFamily="18" charset="0"/>
                <a:ea typeface="隶书" pitchFamily="49" charset="-122"/>
              </a:rPr>
              <a:t> </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n-1</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n-2</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2</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1</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0 </a:t>
            </a:r>
            <a:r>
              <a:rPr kumimoji="1" lang="en-US" altLang="zh-CN" sz="2800" b="1" smtClean="0">
                <a:solidFill>
                  <a:srgbClr val="0000CC"/>
                </a:solidFill>
                <a:latin typeface="Times New Roman" pitchFamily="18" charset="0"/>
                <a:ea typeface="宋体" charset="-122"/>
              </a:rPr>
              <a:t>. </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-1</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-2</a:t>
            </a:r>
            <a:r>
              <a:rPr kumimoji="1" lang="en-US" altLang="zh-CN" sz="2800" b="1" i="1" smtClean="0">
                <a:solidFill>
                  <a:srgbClr val="0000CC"/>
                </a:solidFill>
                <a:latin typeface="Times New Roman" pitchFamily="18" charset="0"/>
                <a:ea typeface="宋体" charset="-122"/>
              </a:rPr>
              <a:t>……d</a:t>
            </a:r>
            <a:r>
              <a:rPr kumimoji="1" lang="en-US" altLang="zh-CN" sz="2800" b="1" baseline="-25000" smtClean="0">
                <a:solidFill>
                  <a:srgbClr val="0000CC"/>
                </a:solidFill>
                <a:latin typeface="Times New Roman" pitchFamily="18" charset="0"/>
                <a:ea typeface="宋体" charset="-122"/>
              </a:rPr>
              <a:t>-m</a:t>
            </a:r>
            <a:r>
              <a:rPr kumimoji="1" lang="en-US" altLang="zh-CN" sz="2800" b="1" i="1" smtClean="0">
                <a:solidFill>
                  <a:srgbClr val="0000CC"/>
                </a:solidFill>
                <a:latin typeface="Times New Roman" pitchFamily="18" charset="0"/>
                <a:ea typeface="宋体" charset="-122"/>
              </a:rPr>
              <a:t>)</a:t>
            </a:r>
            <a:r>
              <a:rPr kumimoji="1" lang="en-US" altLang="zh-CN" sz="2800" b="1" baseline="-25000" smtClean="0">
                <a:solidFill>
                  <a:srgbClr val="0000CC"/>
                </a:solidFill>
                <a:latin typeface="Times New Roman" pitchFamily="18" charset="0"/>
                <a:ea typeface="宋体" charset="-122"/>
              </a:rPr>
              <a:t>r </a:t>
            </a:r>
            <a:endParaRPr kumimoji="1" lang="zh-CN" altLang="en-US" sz="2800" b="1" baseline="-25000" smtClean="0">
              <a:solidFill>
                <a:srgbClr val="0000CC"/>
              </a:solidFill>
              <a:latin typeface="Times New Roman" pitchFamily="18" charset="0"/>
              <a:ea typeface="宋体" charset="-122"/>
            </a:endParaRPr>
          </a:p>
        </p:txBody>
      </p:sp>
      <p:sp>
        <p:nvSpPr>
          <p:cNvPr id="1550342" name="Rectangle 6"/>
          <p:cNvSpPr>
            <a:spLocks noChangeArrowheads="1"/>
          </p:cNvSpPr>
          <p:nvPr/>
        </p:nvSpPr>
        <p:spPr bwMode="auto">
          <a:xfrm>
            <a:off x="2035175" y="2155825"/>
            <a:ext cx="4495800" cy="519113"/>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FF0066"/>
                </a:solidFill>
                <a:latin typeface="Times New Roman" pitchFamily="18" charset="0"/>
                <a:ea typeface="宋体" charset="-122"/>
              </a:rPr>
              <a:t>n-1 n-2 … 2 1 0  . -1 -2 … -m</a:t>
            </a:r>
          </a:p>
        </p:txBody>
      </p:sp>
      <p:sp>
        <p:nvSpPr>
          <p:cNvPr id="1550343" name="Line 7"/>
          <p:cNvSpPr>
            <a:spLocks noChangeShapeType="1"/>
          </p:cNvSpPr>
          <p:nvPr/>
        </p:nvSpPr>
        <p:spPr bwMode="auto">
          <a:xfrm>
            <a:off x="2020888" y="2651125"/>
            <a:ext cx="4473575" cy="0"/>
          </a:xfrm>
          <a:prstGeom prst="line">
            <a:avLst/>
          </a:prstGeom>
          <a:noFill/>
          <a:ln w="9525">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550344" name="Rectangle 8"/>
          <p:cNvSpPr>
            <a:spLocks noChangeArrowheads="1"/>
          </p:cNvSpPr>
          <p:nvPr/>
        </p:nvSpPr>
        <p:spPr bwMode="auto">
          <a:xfrm>
            <a:off x="2178050" y="1785938"/>
            <a:ext cx="4259263" cy="396875"/>
          </a:xfrm>
          <a:prstGeom prst="rect">
            <a:avLst/>
          </a:prstGeom>
          <a:noFill/>
          <a:ln w="9525">
            <a:noFill/>
            <a:miter lim="800000"/>
            <a:headEnd/>
            <a:tailEnd/>
          </a:ln>
        </p:spPr>
        <p:txBody>
          <a:bodyPr wrap="none">
            <a:spAutoFit/>
          </a:bodyPr>
          <a:lstStyle/>
          <a:p>
            <a:pPr eaLnBrk="1" hangingPunct="1"/>
            <a:r>
              <a:rPr kumimoji="1" lang="en-US" altLang="zh-CN" sz="2000" b="1" smtClean="0">
                <a:solidFill>
                  <a:srgbClr val="3333CC"/>
                </a:solidFill>
                <a:latin typeface="Arial" charset="0"/>
                <a:ea typeface="宋体" charset="-122"/>
              </a:rPr>
              <a:t>r</a:t>
            </a:r>
            <a:r>
              <a:rPr kumimoji="1" lang="en-US" altLang="zh-CN" sz="2000" b="1" baseline="30000" smtClean="0">
                <a:solidFill>
                  <a:srgbClr val="3333CC"/>
                </a:solidFill>
                <a:latin typeface="Arial" charset="0"/>
                <a:ea typeface="宋体" charset="-122"/>
              </a:rPr>
              <a:t>n-1</a:t>
            </a:r>
            <a:r>
              <a:rPr kumimoji="1" lang="en-US" altLang="zh-CN" sz="2000" b="1" smtClean="0">
                <a:solidFill>
                  <a:srgbClr val="3333CC"/>
                </a:solidFill>
                <a:latin typeface="Arial" charset="0"/>
                <a:ea typeface="宋体" charset="-122"/>
              </a:rPr>
              <a:t> r</a:t>
            </a:r>
            <a:r>
              <a:rPr kumimoji="1" lang="en-US" altLang="zh-CN" sz="2000" b="1" baseline="30000" smtClean="0">
                <a:solidFill>
                  <a:srgbClr val="3333CC"/>
                </a:solidFill>
                <a:latin typeface="Arial" charset="0"/>
                <a:ea typeface="宋体" charset="-122"/>
              </a:rPr>
              <a:t>n-2</a:t>
            </a:r>
            <a:r>
              <a:rPr kumimoji="1" lang="en-US" altLang="zh-CN" sz="2000" b="1" smtClean="0">
                <a:solidFill>
                  <a:srgbClr val="3333CC"/>
                </a:solidFill>
                <a:latin typeface="Arial" charset="0"/>
                <a:ea typeface="宋体" charset="-122"/>
              </a:rPr>
              <a:t> .… … r</a:t>
            </a:r>
            <a:r>
              <a:rPr kumimoji="1" lang="en-US" altLang="zh-CN" sz="2000" b="1" baseline="30000" smtClean="0">
                <a:solidFill>
                  <a:srgbClr val="3333CC"/>
                </a:solidFill>
                <a:latin typeface="Arial" charset="0"/>
                <a:ea typeface="宋体" charset="-122"/>
              </a:rPr>
              <a:t>2</a:t>
            </a:r>
            <a:r>
              <a:rPr kumimoji="1" lang="en-US" altLang="zh-CN" sz="2000" b="1" smtClean="0">
                <a:solidFill>
                  <a:srgbClr val="3333CC"/>
                </a:solidFill>
                <a:latin typeface="Arial" charset="0"/>
                <a:ea typeface="宋体" charset="-122"/>
              </a:rPr>
              <a:t> r</a:t>
            </a:r>
            <a:r>
              <a:rPr kumimoji="1" lang="en-US" altLang="zh-CN" sz="2000" b="1" baseline="30000" smtClean="0">
                <a:solidFill>
                  <a:srgbClr val="3333CC"/>
                </a:solidFill>
                <a:latin typeface="Arial" charset="0"/>
                <a:ea typeface="宋体" charset="-122"/>
              </a:rPr>
              <a:t>1</a:t>
            </a:r>
            <a:r>
              <a:rPr kumimoji="1" lang="en-US" altLang="zh-CN" sz="2000" b="1" smtClean="0">
                <a:solidFill>
                  <a:srgbClr val="3333CC"/>
                </a:solidFill>
                <a:latin typeface="Arial" charset="0"/>
                <a:ea typeface="宋体" charset="-122"/>
              </a:rPr>
              <a:t> r</a:t>
            </a:r>
            <a:r>
              <a:rPr kumimoji="1" lang="en-US" altLang="zh-CN" sz="2000" b="1" baseline="30000" smtClean="0">
                <a:solidFill>
                  <a:srgbClr val="3333CC"/>
                </a:solidFill>
                <a:latin typeface="Arial" charset="0"/>
                <a:ea typeface="宋体" charset="-122"/>
              </a:rPr>
              <a:t>0</a:t>
            </a:r>
            <a:r>
              <a:rPr kumimoji="1" lang="en-US" altLang="zh-CN" sz="2000" b="1" smtClean="0">
                <a:solidFill>
                  <a:srgbClr val="3333CC"/>
                </a:solidFill>
                <a:latin typeface="Arial" charset="0"/>
                <a:ea typeface="宋体" charset="-122"/>
              </a:rPr>
              <a:t>  .  r</a:t>
            </a:r>
            <a:r>
              <a:rPr kumimoji="1" lang="en-US" altLang="zh-CN" sz="2000" b="1" baseline="30000" smtClean="0">
                <a:solidFill>
                  <a:srgbClr val="3333CC"/>
                </a:solidFill>
                <a:latin typeface="Arial" charset="0"/>
                <a:ea typeface="宋体" charset="-122"/>
              </a:rPr>
              <a:t>-1  </a:t>
            </a:r>
            <a:r>
              <a:rPr kumimoji="1" lang="en-US" altLang="zh-CN" sz="2000" b="1" smtClean="0">
                <a:solidFill>
                  <a:srgbClr val="3333CC"/>
                </a:solidFill>
                <a:latin typeface="Arial" charset="0"/>
                <a:ea typeface="宋体" charset="-122"/>
              </a:rPr>
              <a:t>r</a:t>
            </a:r>
            <a:r>
              <a:rPr kumimoji="1" lang="en-US" altLang="zh-CN" sz="2000" b="1" baseline="30000" smtClean="0">
                <a:solidFill>
                  <a:srgbClr val="3333CC"/>
                </a:solidFill>
                <a:latin typeface="Arial" charset="0"/>
                <a:ea typeface="宋体" charset="-122"/>
              </a:rPr>
              <a:t>-2</a:t>
            </a:r>
            <a:r>
              <a:rPr kumimoji="1" lang="en-US" altLang="zh-CN" sz="2000" b="1" smtClean="0">
                <a:solidFill>
                  <a:srgbClr val="3333CC"/>
                </a:solidFill>
                <a:latin typeface="Arial" charset="0"/>
                <a:ea typeface="宋体" charset="-122"/>
              </a:rPr>
              <a:t>…… r</a:t>
            </a:r>
            <a:r>
              <a:rPr kumimoji="1" lang="en-US" altLang="zh-CN" sz="2000" b="1" baseline="30000" smtClean="0">
                <a:solidFill>
                  <a:srgbClr val="3333CC"/>
                </a:solidFill>
                <a:latin typeface="Arial" charset="0"/>
                <a:ea typeface="宋体" charset="-122"/>
              </a:rPr>
              <a:t>-m</a:t>
            </a:r>
          </a:p>
        </p:txBody>
      </p:sp>
      <p:sp>
        <p:nvSpPr>
          <p:cNvPr id="1550345" name="Text Box 9"/>
          <p:cNvSpPr txBox="1">
            <a:spLocks noChangeArrowheads="1"/>
          </p:cNvSpPr>
          <p:nvPr/>
        </p:nvSpPr>
        <p:spPr bwMode="auto">
          <a:xfrm>
            <a:off x="184150" y="3359150"/>
            <a:ext cx="8861425" cy="457200"/>
          </a:xfrm>
          <a:prstGeom prst="rect">
            <a:avLst/>
          </a:prstGeom>
          <a:noFill/>
          <a:ln w="9525">
            <a:noFill/>
            <a:miter lim="800000"/>
            <a:headEnd/>
            <a:tailEnd/>
          </a:ln>
        </p:spPr>
        <p:txBody>
          <a:bodyPr wrap="none">
            <a:spAutoFit/>
          </a:bodyPr>
          <a:lstStyle/>
          <a:p>
            <a:pPr eaLnBrk="1" hangingPunct="1"/>
            <a:r>
              <a:rPr kumimoji="1" lang="en-US" altLang="zh-CN" b="1" i="1" smtClean="0">
                <a:solidFill>
                  <a:srgbClr val="FF0000"/>
                </a:solidFill>
                <a:latin typeface="Times New Roman" pitchFamily="18" charset="0"/>
                <a:ea typeface="宋体" charset="-122"/>
              </a:rPr>
              <a:t>=d</a:t>
            </a:r>
            <a:r>
              <a:rPr kumimoji="1" lang="en-US" altLang="zh-CN" b="1" baseline="-25000" smtClean="0">
                <a:solidFill>
                  <a:srgbClr val="FF0000"/>
                </a:solidFill>
                <a:latin typeface="Times New Roman" pitchFamily="18" charset="0"/>
                <a:ea typeface="宋体" charset="-122"/>
              </a:rPr>
              <a:t>n-1</a:t>
            </a:r>
            <a:r>
              <a:rPr kumimoji="1" lang="en-US" altLang="zh-CN" b="1" i="1" smtClean="0">
                <a:solidFill>
                  <a:srgbClr val="FF0000"/>
                </a:solidFill>
                <a:latin typeface="Times New Roman" pitchFamily="18" charset="0"/>
                <a:ea typeface="宋体" charset="-122"/>
              </a:rPr>
              <a:t>r</a:t>
            </a:r>
            <a:r>
              <a:rPr kumimoji="1" lang="en-US" altLang="zh-CN" b="1" baseline="30000" smtClean="0">
                <a:solidFill>
                  <a:srgbClr val="FF0000"/>
                </a:solidFill>
                <a:latin typeface="Times New Roman" pitchFamily="18" charset="0"/>
                <a:ea typeface="宋体" charset="-122"/>
              </a:rPr>
              <a:t>n-1</a:t>
            </a:r>
            <a:r>
              <a:rPr kumimoji="1" lang="en-US" altLang="zh-CN" b="1" i="1" baseline="30000"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 </a:t>
            </a:r>
            <a:r>
              <a:rPr kumimoji="1" lang="en-US" altLang="zh-CN" b="1" i="1" smtClean="0">
                <a:solidFill>
                  <a:srgbClr val="FF0000"/>
                </a:solidFill>
                <a:latin typeface="Times New Roman" pitchFamily="18" charset="0"/>
                <a:ea typeface="宋体" charset="-122"/>
              </a:rPr>
              <a:t>d</a:t>
            </a:r>
            <a:r>
              <a:rPr kumimoji="1" lang="en-US" altLang="zh-CN" b="1" baseline="-25000" smtClean="0">
                <a:solidFill>
                  <a:srgbClr val="FF0000"/>
                </a:solidFill>
                <a:latin typeface="Times New Roman" pitchFamily="18" charset="0"/>
                <a:ea typeface="宋体" charset="-122"/>
              </a:rPr>
              <a:t>n-2</a:t>
            </a:r>
            <a:r>
              <a:rPr kumimoji="1" lang="en-US" altLang="zh-CN" b="1" i="1" smtClean="0">
                <a:solidFill>
                  <a:srgbClr val="FF0000"/>
                </a:solidFill>
                <a:latin typeface="Times New Roman" pitchFamily="18" charset="0"/>
                <a:ea typeface="宋体" charset="-122"/>
              </a:rPr>
              <a:t> r</a:t>
            </a:r>
            <a:r>
              <a:rPr kumimoji="1" lang="en-US" altLang="zh-CN" b="1" baseline="30000" smtClean="0">
                <a:solidFill>
                  <a:srgbClr val="FF0000"/>
                </a:solidFill>
                <a:latin typeface="Times New Roman" pitchFamily="18" charset="0"/>
                <a:ea typeface="宋体" charset="-122"/>
              </a:rPr>
              <a:t>n-2</a:t>
            </a:r>
            <a:r>
              <a:rPr kumimoji="1" lang="en-US" altLang="zh-CN" b="1" smtClean="0">
                <a:solidFill>
                  <a:srgbClr val="3333CC"/>
                </a:solidFill>
                <a:latin typeface="Times New Roman" pitchFamily="18" charset="0"/>
                <a:ea typeface="宋体" charset="-122"/>
              </a:rPr>
              <a:t>+</a:t>
            </a:r>
            <a:r>
              <a:rPr kumimoji="1" lang="en-US" altLang="zh-CN" b="1" i="1" baseline="30000" smtClean="0">
                <a:solidFill>
                  <a:srgbClr val="FF0000"/>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a:t>
            </a:r>
            <a:r>
              <a:rPr kumimoji="1" lang="en-US" altLang="zh-CN" b="1" i="1" smtClean="0">
                <a:solidFill>
                  <a:srgbClr val="FF0000"/>
                </a:solidFill>
                <a:latin typeface="Times New Roman" pitchFamily="18" charset="0"/>
                <a:ea typeface="宋体" charset="-122"/>
              </a:rPr>
              <a:t>d</a:t>
            </a:r>
            <a:r>
              <a:rPr kumimoji="1" lang="en-US" altLang="zh-CN" b="1" baseline="-25000" smtClean="0">
                <a:solidFill>
                  <a:srgbClr val="FF0000"/>
                </a:solidFill>
                <a:latin typeface="Times New Roman" pitchFamily="18" charset="0"/>
                <a:ea typeface="宋体" charset="-122"/>
              </a:rPr>
              <a:t>2</a:t>
            </a:r>
            <a:r>
              <a:rPr kumimoji="1" lang="en-US" altLang="zh-CN" b="1" i="1" smtClean="0">
                <a:solidFill>
                  <a:srgbClr val="FF0000"/>
                </a:solidFill>
                <a:latin typeface="Times New Roman" pitchFamily="18" charset="0"/>
                <a:ea typeface="宋体" charset="-122"/>
              </a:rPr>
              <a:t> r</a:t>
            </a:r>
            <a:r>
              <a:rPr kumimoji="1" lang="en-US" altLang="zh-CN" b="1" baseline="30000" smtClean="0">
                <a:solidFill>
                  <a:srgbClr val="FF0000"/>
                </a:solidFill>
                <a:latin typeface="Times New Roman" pitchFamily="18" charset="0"/>
                <a:ea typeface="宋体" charset="-122"/>
              </a:rPr>
              <a:t>2</a:t>
            </a:r>
            <a:r>
              <a:rPr kumimoji="1" lang="en-US" altLang="zh-CN" b="1" smtClean="0">
                <a:solidFill>
                  <a:srgbClr val="3333CC"/>
                </a:solidFill>
                <a:latin typeface="Times New Roman" pitchFamily="18" charset="0"/>
                <a:ea typeface="宋体" charset="-122"/>
              </a:rPr>
              <a:t> +</a:t>
            </a:r>
            <a:r>
              <a:rPr kumimoji="1" lang="en-US" altLang="zh-CN" b="1" smtClean="0">
                <a:solidFill>
                  <a:srgbClr val="FF0000"/>
                </a:solidFill>
                <a:latin typeface="Times New Roman" pitchFamily="18" charset="0"/>
                <a:ea typeface="宋体" charset="-122"/>
              </a:rPr>
              <a:t> </a:t>
            </a:r>
            <a:r>
              <a:rPr kumimoji="1" lang="en-US" altLang="zh-CN" b="1" i="1" smtClean="0">
                <a:solidFill>
                  <a:srgbClr val="FF0000"/>
                </a:solidFill>
                <a:latin typeface="Times New Roman" pitchFamily="18" charset="0"/>
                <a:ea typeface="宋体" charset="-122"/>
              </a:rPr>
              <a:t>d</a:t>
            </a:r>
            <a:r>
              <a:rPr kumimoji="1" lang="en-US" altLang="zh-CN" b="1" baseline="-25000" smtClean="0">
                <a:solidFill>
                  <a:srgbClr val="FF0000"/>
                </a:solidFill>
                <a:latin typeface="Times New Roman" pitchFamily="18" charset="0"/>
                <a:ea typeface="宋体" charset="-122"/>
              </a:rPr>
              <a:t>1</a:t>
            </a:r>
            <a:r>
              <a:rPr kumimoji="1" lang="en-US" altLang="zh-CN" b="1" i="1" smtClean="0">
                <a:solidFill>
                  <a:srgbClr val="FF0000"/>
                </a:solidFill>
                <a:latin typeface="Times New Roman" pitchFamily="18" charset="0"/>
                <a:ea typeface="宋体" charset="-122"/>
              </a:rPr>
              <a:t> r</a:t>
            </a:r>
            <a:r>
              <a:rPr kumimoji="1" lang="en-US" altLang="zh-CN" b="1" baseline="30000" smtClean="0">
                <a:solidFill>
                  <a:srgbClr val="FF0000"/>
                </a:solidFill>
                <a:latin typeface="Times New Roman" pitchFamily="18" charset="0"/>
                <a:ea typeface="宋体" charset="-122"/>
              </a:rPr>
              <a:t>1</a:t>
            </a:r>
            <a:r>
              <a:rPr kumimoji="1" lang="en-US" altLang="zh-CN" b="1" i="1" baseline="30000"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 </a:t>
            </a:r>
            <a:r>
              <a:rPr kumimoji="1" lang="en-US" altLang="zh-CN" b="1" i="1" smtClean="0">
                <a:solidFill>
                  <a:srgbClr val="FF0000"/>
                </a:solidFill>
                <a:latin typeface="Times New Roman" pitchFamily="18" charset="0"/>
                <a:ea typeface="宋体" charset="-122"/>
              </a:rPr>
              <a:t>d</a:t>
            </a:r>
            <a:r>
              <a:rPr kumimoji="1" lang="en-US" altLang="zh-CN" b="1" baseline="-25000" smtClean="0">
                <a:solidFill>
                  <a:srgbClr val="FF0000"/>
                </a:solidFill>
                <a:latin typeface="Times New Roman" pitchFamily="18" charset="0"/>
                <a:ea typeface="宋体" charset="-122"/>
              </a:rPr>
              <a:t>0</a:t>
            </a:r>
            <a:r>
              <a:rPr kumimoji="1" lang="en-US" altLang="zh-CN" b="1" i="1" smtClean="0">
                <a:solidFill>
                  <a:srgbClr val="FF0000"/>
                </a:solidFill>
                <a:latin typeface="Times New Roman" pitchFamily="18" charset="0"/>
                <a:ea typeface="宋体" charset="-122"/>
              </a:rPr>
              <a:t> r</a:t>
            </a:r>
            <a:r>
              <a:rPr kumimoji="1" lang="en-US" altLang="zh-CN" b="1" baseline="30000" smtClean="0">
                <a:solidFill>
                  <a:srgbClr val="FF0000"/>
                </a:solidFill>
                <a:latin typeface="Times New Roman" pitchFamily="18" charset="0"/>
                <a:ea typeface="宋体" charset="-122"/>
              </a:rPr>
              <a:t>0</a:t>
            </a:r>
            <a:r>
              <a:rPr kumimoji="1" lang="en-US" altLang="zh-CN" b="1" i="1" baseline="30000"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 </a:t>
            </a:r>
            <a:r>
              <a:rPr kumimoji="1" lang="en-US" altLang="zh-CN" b="1" i="1" smtClean="0">
                <a:solidFill>
                  <a:srgbClr val="000000"/>
                </a:solidFill>
                <a:latin typeface="Times New Roman" pitchFamily="18" charset="0"/>
                <a:ea typeface="宋体" charset="-122"/>
              </a:rPr>
              <a:t>d</a:t>
            </a:r>
            <a:r>
              <a:rPr kumimoji="1" lang="en-US" altLang="zh-CN" b="1" baseline="-25000" smtClean="0">
                <a:solidFill>
                  <a:srgbClr val="000000"/>
                </a:solidFill>
                <a:latin typeface="Times New Roman" pitchFamily="18" charset="0"/>
                <a:ea typeface="宋体" charset="-122"/>
              </a:rPr>
              <a:t>-1</a:t>
            </a:r>
            <a:r>
              <a:rPr kumimoji="1" lang="en-US" altLang="zh-CN" b="1" i="1" smtClean="0">
                <a:solidFill>
                  <a:srgbClr val="000000"/>
                </a:solidFill>
                <a:latin typeface="Times New Roman" pitchFamily="18" charset="0"/>
                <a:ea typeface="宋体" charset="-122"/>
              </a:rPr>
              <a:t> r</a:t>
            </a:r>
            <a:r>
              <a:rPr kumimoji="1" lang="en-US" altLang="zh-CN" b="1" baseline="30000" smtClean="0">
                <a:solidFill>
                  <a:srgbClr val="000000"/>
                </a:solidFill>
                <a:latin typeface="Times New Roman" pitchFamily="18" charset="0"/>
                <a:ea typeface="宋体" charset="-122"/>
              </a:rPr>
              <a:t>-1</a:t>
            </a:r>
            <a:r>
              <a:rPr kumimoji="1" lang="en-US" altLang="zh-CN" b="1" i="1"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i="1" smtClean="0">
                <a:solidFill>
                  <a:srgbClr val="000000"/>
                </a:solidFill>
                <a:latin typeface="Times New Roman" pitchFamily="18" charset="0"/>
                <a:ea typeface="宋体" charset="-122"/>
              </a:rPr>
              <a:t>d</a:t>
            </a:r>
            <a:r>
              <a:rPr kumimoji="1" lang="en-US" altLang="zh-CN" b="1" baseline="-25000" smtClean="0">
                <a:solidFill>
                  <a:srgbClr val="000000"/>
                </a:solidFill>
                <a:latin typeface="Times New Roman" pitchFamily="18" charset="0"/>
                <a:ea typeface="宋体" charset="-122"/>
              </a:rPr>
              <a:t>-2</a:t>
            </a:r>
            <a:r>
              <a:rPr kumimoji="1" lang="en-US" altLang="zh-CN" b="1" i="1" smtClean="0">
                <a:solidFill>
                  <a:srgbClr val="000000"/>
                </a:solidFill>
                <a:latin typeface="Times New Roman" pitchFamily="18" charset="0"/>
                <a:ea typeface="宋体" charset="-122"/>
              </a:rPr>
              <a:t> r</a:t>
            </a:r>
            <a:r>
              <a:rPr kumimoji="1" lang="en-US" altLang="zh-CN" b="1" baseline="30000" smtClean="0">
                <a:solidFill>
                  <a:srgbClr val="000000"/>
                </a:solidFill>
                <a:latin typeface="Times New Roman" pitchFamily="18" charset="0"/>
                <a:ea typeface="宋体" charset="-122"/>
              </a:rPr>
              <a:t>-2</a:t>
            </a:r>
            <a:r>
              <a:rPr kumimoji="1" lang="en-US" altLang="zh-CN" b="1" i="1" baseline="30000"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 </a:t>
            </a:r>
            <a:r>
              <a:rPr kumimoji="1" lang="en-US" altLang="zh-CN" b="1" i="1" baseline="30000" smtClean="0">
                <a:solidFill>
                  <a:srgbClr val="FF0000"/>
                </a:solidFill>
                <a:latin typeface="Times New Roman" pitchFamily="18" charset="0"/>
                <a:ea typeface="宋体" charset="-122"/>
              </a:rPr>
              <a:t>…</a:t>
            </a:r>
            <a:r>
              <a:rPr kumimoji="1" lang="en-US" altLang="zh-CN" b="1" i="1" smtClean="0">
                <a:solidFill>
                  <a:srgbClr val="FF0000"/>
                </a:solidFill>
                <a:latin typeface="Times New Roman" pitchFamily="18" charset="0"/>
                <a:ea typeface="宋体" charset="-122"/>
              </a:rPr>
              <a:t> </a:t>
            </a:r>
            <a:r>
              <a:rPr kumimoji="1" lang="en-US" altLang="zh-CN" b="1" smtClean="0">
                <a:solidFill>
                  <a:srgbClr val="3333CC"/>
                </a:solidFill>
                <a:latin typeface="Times New Roman" pitchFamily="18" charset="0"/>
                <a:ea typeface="宋体" charset="-122"/>
              </a:rPr>
              <a:t>+</a:t>
            </a:r>
            <a:r>
              <a:rPr kumimoji="1" lang="en-US" altLang="zh-CN" b="1" smtClean="0">
                <a:solidFill>
                  <a:srgbClr val="FF0000"/>
                </a:solidFill>
                <a:latin typeface="Times New Roman" pitchFamily="18" charset="0"/>
                <a:ea typeface="宋体" charset="-122"/>
              </a:rPr>
              <a:t> </a:t>
            </a:r>
            <a:r>
              <a:rPr kumimoji="1" lang="en-US" altLang="zh-CN" b="1" i="1" smtClean="0">
                <a:solidFill>
                  <a:srgbClr val="000000"/>
                </a:solidFill>
                <a:latin typeface="Times New Roman" pitchFamily="18" charset="0"/>
                <a:ea typeface="宋体" charset="-122"/>
              </a:rPr>
              <a:t>d</a:t>
            </a:r>
            <a:r>
              <a:rPr kumimoji="1" lang="en-US" altLang="zh-CN" b="1" baseline="-25000" smtClean="0">
                <a:solidFill>
                  <a:srgbClr val="000000"/>
                </a:solidFill>
                <a:latin typeface="Times New Roman" pitchFamily="18" charset="0"/>
                <a:ea typeface="宋体" charset="-122"/>
              </a:rPr>
              <a:t>-m</a:t>
            </a:r>
            <a:r>
              <a:rPr kumimoji="1" lang="en-US" altLang="zh-CN" b="1" i="1" smtClean="0">
                <a:solidFill>
                  <a:srgbClr val="000000"/>
                </a:solidFill>
                <a:latin typeface="Times New Roman" pitchFamily="18" charset="0"/>
                <a:ea typeface="宋体" charset="-122"/>
              </a:rPr>
              <a:t> r</a:t>
            </a:r>
            <a:r>
              <a:rPr kumimoji="1" lang="en-US" altLang="zh-CN" b="1" baseline="30000" smtClean="0">
                <a:solidFill>
                  <a:srgbClr val="000000"/>
                </a:solidFill>
                <a:latin typeface="Times New Roman" pitchFamily="18" charset="0"/>
                <a:ea typeface="宋体" charset="-122"/>
              </a:rPr>
              <a:t>-m</a:t>
            </a:r>
            <a:r>
              <a:rPr kumimoji="1" lang="en-US" altLang="zh-CN" b="1" i="1" baseline="30000" smtClean="0">
                <a:solidFill>
                  <a:srgbClr val="FF0000"/>
                </a:solidFill>
                <a:latin typeface="Times New Roman" pitchFamily="18" charset="0"/>
                <a:ea typeface="宋体" charset="-122"/>
              </a:rPr>
              <a:t> </a:t>
            </a:r>
            <a:endParaRPr kumimoji="1" lang="en-US" altLang="zh-CN" b="1" smtClean="0">
              <a:solidFill>
                <a:srgbClr val="FF0000"/>
              </a:solidFill>
              <a:latin typeface="Arial" charset="0"/>
              <a:ea typeface="隶书" pitchFamily="49" charset="-122"/>
            </a:endParaRPr>
          </a:p>
        </p:txBody>
      </p:sp>
      <p:grpSp>
        <p:nvGrpSpPr>
          <p:cNvPr id="2" name="Group 10"/>
          <p:cNvGrpSpPr>
            <a:grpSpLocks/>
          </p:cNvGrpSpPr>
          <p:nvPr/>
        </p:nvGrpSpPr>
        <p:grpSpPr bwMode="auto">
          <a:xfrm>
            <a:off x="6794500" y="3816350"/>
            <a:ext cx="1384300" cy="835025"/>
            <a:chOff x="4416" y="2160"/>
            <a:chExt cx="872" cy="526"/>
          </a:xfrm>
        </p:grpSpPr>
        <p:grpSp>
          <p:nvGrpSpPr>
            <p:cNvPr id="3" name="Group 11"/>
            <p:cNvGrpSpPr>
              <a:grpSpLocks/>
            </p:cNvGrpSpPr>
            <p:nvPr/>
          </p:nvGrpSpPr>
          <p:grpSpPr bwMode="auto">
            <a:xfrm>
              <a:off x="4752" y="2160"/>
              <a:ext cx="536" cy="526"/>
              <a:chOff x="4779" y="2220"/>
              <a:chExt cx="536" cy="526"/>
            </a:xfrm>
          </p:grpSpPr>
          <p:sp>
            <p:nvSpPr>
              <p:cNvPr id="27669" name="Rectangle 12"/>
              <p:cNvSpPr>
                <a:spLocks noChangeArrowheads="1"/>
              </p:cNvSpPr>
              <p:nvPr/>
            </p:nvSpPr>
            <p:spPr bwMode="auto">
              <a:xfrm>
                <a:off x="4809" y="2283"/>
                <a:ext cx="206" cy="346"/>
              </a:xfrm>
              <a:prstGeom prst="rect">
                <a:avLst/>
              </a:prstGeom>
              <a:noFill/>
              <a:ln w="9525">
                <a:noFill/>
                <a:miter lim="800000"/>
                <a:headEnd/>
                <a:tailEnd/>
              </a:ln>
            </p:spPr>
            <p:txBody>
              <a:bodyPr wrap="none" lIns="0" tIns="0" rIns="0" bIns="0">
                <a:spAutoFit/>
              </a:bodyPr>
              <a:lstStyle/>
              <a:p>
                <a:pPr eaLnBrk="1" hangingPunct="1"/>
                <a:r>
                  <a:rPr kumimoji="1" lang="en-US" altLang="zh-CN" sz="3600" b="1" smtClean="0">
                    <a:solidFill>
                      <a:srgbClr val="FF0000"/>
                    </a:solidFill>
                    <a:latin typeface="Symbol" pitchFamily="18" charset="2"/>
                    <a:ea typeface="隶书" pitchFamily="49" charset="-122"/>
                  </a:rPr>
                  <a:t>å</a:t>
                </a:r>
                <a:endParaRPr kumimoji="1" lang="en-US" altLang="zh-CN" b="1" smtClean="0">
                  <a:solidFill>
                    <a:srgbClr val="FF0000"/>
                  </a:solidFill>
                  <a:latin typeface="Arial" charset="0"/>
                  <a:ea typeface="隶书" pitchFamily="49" charset="-122"/>
                </a:endParaRPr>
              </a:p>
            </p:txBody>
          </p:sp>
          <p:sp>
            <p:nvSpPr>
              <p:cNvPr id="27670" name="Rectangle 13"/>
              <p:cNvSpPr>
                <a:spLocks noChangeArrowheads="1"/>
              </p:cNvSpPr>
              <p:nvPr/>
            </p:nvSpPr>
            <p:spPr bwMode="auto">
              <a:xfrm>
                <a:off x="4892" y="2220"/>
                <a:ext cx="62" cy="134"/>
              </a:xfrm>
              <a:prstGeom prst="rect">
                <a:avLst/>
              </a:prstGeom>
              <a:noFill/>
              <a:ln w="9525">
                <a:noFill/>
                <a:miter lim="800000"/>
                <a:headEnd/>
                <a:tailEnd/>
              </a:ln>
            </p:spPr>
            <p:txBody>
              <a:bodyPr wrap="none" lIns="0" tIns="0" rIns="0" bIns="0">
                <a:spAutoFit/>
              </a:bodyPr>
              <a:lstStyle/>
              <a:p>
                <a:pPr eaLnBrk="1" hangingPunct="1"/>
                <a:r>
                  <a:rPr kumimoji="1" lang="en-US" altLang="zh-CN" sz="1400" b="1" smtClean="0">
                    <a:solidFill>
                      <a:srgbClr val="FF0000"/>
                    </a:solidFill>
                    <a:latin typeface="Symbol" pitchFamily="18" charset="2"/>
                    <a:ea typeface="隶书" pitchFamily="49" charset="-122"/>
                  </a:rPr>
                  <a:t>-</a:t>
                </a:r>
                <a:endParaRPr kumimoji="1" lang="en-US" altLang="zh-CN" b="1" smtClean="0">
                  <a:solidFill>
                    <a:srgbClr val="FF0000"/>
                  </a:solidFill>
                  <a:latin typeface="Arial" charset="0"/>
                  <a:ea typeface="隶书" pitchFamily="49" charset="-122"/>
                </a:endParaRPr>
              </a:p>
            </p:txBody>
          </p:sp>
          <p:sp>
            <p:nvSpPr>
              <p:cNvPr id="27671" name="Rectangle 14"/>
              <p:cNvSpPr>
                <a:spLocks noChangeArrowheads="1"/>
              </p:cNvSpPr>
              <p:nvPr/>
            </p:nvSpPr>
            <p:spPr bwMode="auto">
              <a:xfrm>
                <a:off x="4887" y="2599"/>
                <a:ext cx="62" cy="134"/>
              </a:xfrm>
              <a:prstGeom prst="rect">
                <a:avLst/>
              </a:prstGeom>
              <a:noFill/>
              <a:ln w="9525">
                <a:noFill/>
                <a:miter lim="800000"/>
                <a:headEnd/>
                <a:tailEnd/>
              </a:ln>
            </p:spPr>
            <p:txBody>
              <a:bodyPr wrap="none" lIns="0" tIns="0" rIns="0" bIns="0">
                <a:spAutoFit/>
              </a:bodyPr>
              <a:lstStyle/>
              <a:p>
                <a:pPr eaLnBrk="1" hangingPunct="1"/>
                <a:r>
                  <a:rPr kumimoji="1" lang="en-US" altLang="zh-CN" sz="1400" b="1" smtClean="0">
                    <a:solidFill>
                      <a:srgbClr val="FF0000"/>
                    </a:solidFill>
                    <a:latin typeface="Symbol" pitchFamily="18" charset="2"/>
                    <a:ea typeface="隶书" pitchFamily="49" charset="-122"/>
                  </a:rPr>
                  <a:t>-</a:t>
                </a:r>
                <a:endParaRPr kumimoji="1" lang="en-US" altLang="zh-CN" b="1" smtClean="0">
                  <a:solidFill>
                    <a:srgbClr val="FF0000"/>
                  </a:solidFill>
                  <a:latin typeface="Arial" charset="0"/>
                  <a:ea typeface="隶书" pitchFamily="49" charset="-122"/>
                </a:endParaRPr>
              </a:p>
            </p:txBody>
          </p:sp>
          <p:sp>
            <p:nvSpPr>
              <p:cNvPr id="27672" name="Rectangle 15"/>
              <p:cNvSpPr>
                <a:spLocks noChangeArrowheads="1"/>
              </p:cNvSpPr>
              <p:nvPr/>
            </p:nvSpPr>
            <p:spPr bwMode="auto">
              <a:xfrm>
                <a:off x="4819" y="2599"/>
                <a:ext cx="62" cy="134"/>
              </a:xfrm>
              <a:prstGeom prst="rect">
                <a:avLst/>
              </a:prstGeom>
              <a:noFill/>
              <a:ln w="9525">
                <a:noFill/>
                <a:miter lim="800000"/>
                <a:headEnd/>
                <a:tailEnd/>
              </a:ln>
            </p:spPr>
            <p:txBody>
              <a:bodyPr wrap="none" lIns="0" tIns="0" rIns="0" bIns="0">
                <a:spAutoFit/>
              </a:bodyPr>
              <a:lstStyle/>
              <a:p>
                <a:pPr eaLnBrk="1" hangingPunct="1"/>
                <a:r>
                  <a:rPr kumimoji="1" lang="en-US" altLang="zh-CN" sz="1400" b="1" smtClean="0">
                    <a:solidFill>
                      <a:srgbClr val="FF0000"/>
                    </a:solidFill>
                    <a:latin typeface="Symbol" pitchFamily="18" charset="2"/>
                    <a:ea typeface="隶书" pitchFamily="49" charset="-122"/>
                  </a:rPr>
                  <a:t>=</a:t>
                </a:r>
                <a:endParaRPr kumimoji="1" lang="en-US" altLang="zh-CN" b="1" smtClean="0">
                  <a:solidFill>
                    <a:srgbClr val="FF0000"/>
                  </a:solidFill>
                  <a:latin typeface="Arial" charset="0"/>
                  <a:ea typeface="隶书" pitchFamily="49" charset="-122"/>
                </a:endParaRPr>
              </a:p>
            </p:txBody>
          </p:sp>
          <p:sp>
            <p:nvSpPr>
              <p:cNvPr id="27673" name="Rectangle 16"/>
              <p:cNvSpPr>
                <a:spLocks noChangeArrowheads="1"/>
              </p:cNvSpPr>
              <p:nvPr/>
            </p:nvSpPr>
            <p:spPr bwMode="auto">
              <a:xfrm>
                <a:off x="4947" y="2232"/>
                <a:ext cx="56" cy="134"/>
              </a:xfrm>
              <a:prstGeom prst="rect">
                <a:avLst/>
              </a:prstGeom>
              <a:noFill/>
              <a:ln w="9525">
                <a:noFill/>
                <a:miter lim="800000"/>
                <a:headEnd/>
                <a:tailEnd/>
              </a:ln>
            </p:spPr>
            <p:txBody>
              <a:bodyPr wrap="none" lIns="0" tIns="0" rIns="0" bIns="0">
                <a:spAutoFit/>
              </a:bodyPr>
              <a:lstStyle/>
              <a:p>
                <a:pPr eaLnBrk="1" hangingPunct="1"/>
                <a:r>
                  <a:rPr kumimoji="1" lang="en-US" altLang="zh-CN" sz="1400" b="1" smtClean="0">
                    <a:solidFill>
                      <a:srgbClr val="FF0000"/>
                    </a:solidFill>
                    <a:latin typeface="Times New Roman" pitchFamily="18" charset="0"/>
                    <a:ea typeface="隶书" pitchFamily="49" charset="-122"/>
                  </a:rPr>
                  <a:t>1</a:t>
                </a:r>
                <a:endParaRPr kumimoji="1" lang="en-US" altLang="zh-CN" b="1" smtClean="0">
                  <a:solidFill>
                    <a:srgbClr val="FF0000"/>
                  </a:solidFill>
                  <a:latin typeface="Arial" charset="0"/>
                  <a:ea typeface="隶书" pitchFamily="49" charset="-122"/>
                </a:endParaRPr>
              </a:p>
            </p:txBody>
          </p:sp>
          <p:sp>
            <p:nvSpPr>
              <p:cNvPr id="27674" name="Rectangle 17"/>
              <p:cNvSpPr>
                <a:spLocks noChangeArrowheads="1"/>
              </p:cNvSpPr>
              <p:nvPr/>
            </p:nvSpPr>
            <p:spPr bwMode="auto">
              <a:xfrm>
                <a:off x="4829" y="2233"/>
                <a:ext cx="62" cy="134"/>
              </a:xfrm>
              <a:prstGeom prst="rect">
                <a:avLst/>
              </a:prstGeom>
              <a:noFill/>
              <a:ln w="9525">
                <a:noFill/>
                <a:miter lim="800000"/>
                <a:headEnd/>
                <a:tailEnd/>
              </a:ln>
            </p:spPr>
            <p:txBody>
              <a:bodyPr wrap="none" lIns="0" tIns="0" rIns="0" bIns="0">
                <a:spAutoFit/>
              </a:bodyPr>
              <a:lstStyle/>
              <a:p>
                <a:pPr eaLnBrk="1" hangingPunct="1"/>
                <a:r>
                  <a:rPr kumimoji="1" lang="en-US" altLang="zh-CN" sz="1400" b="1" i="1" smtClean="0">
                    <a:solidFill>
                      <a:srgbClr val="FF0000"/>
                    </a:solidFill>
                    <a:latin typeface="Times New Roman" pitchFamily="18" charset="0"/>
                    <a:ea typeface="隶书" pitchFamily="49" charset="-122"/>
                  </a:rPr>
                  <a:t>n</a:t>
                </a:r>
                <a:endParaRPr kumimoji="1" lang="en-US" altLang="zh-CN" b="1" smtClean="0">
                  <a:solidFill>
                    <a:srgbClr val="FF0000"/>
                  </a:solidFill>
                  <a:latin typeface="Arial" charset="0"/>
                  <a:ea typeface="隶书" pitchFamily="49" charset="-122"/>
                </a:endParaRPr>
              </a:p>
            </p:txBody>
          </p:sp>
          <p:sp>
            <p:nvSpPr>
              <p:cNvPr id="27675" name="Rectangle 18"/>
              <p:cNvSpPr>
                <a:spLocks noChangeArrowheads="1"/>
              </p:cNvSpPr>
              <p:nvPr/>
            </p:nvSpPr>
            <p:spPr bwMode="auto">
              <a:xfrm>
                <a:off x="4958" y="2612"/>
                <a:ext cx="87" cy="134"/>
              </a:xfrm>
              <a:prstGeom prst="rect">
                <a:avLst/>
              </a:prstGeom>
              <a:noFill/>
              <a:ln w="9525">
                <a:noFill/>
                <a:miter lim="800000"/>
                <a:headEnd/>
                <a:tailEnd/>
              </a:ln>
            </p:spPr>
            <p:txBody>
              <a:bodyPr wrap="none" lIns="0" tIns="0" rIns="0" bIns="0">
                <a:spAutoFit/>
              </a:bodyPr>
              <a:lstStyle/>
              <a:p>
                <a:pPr eaLnBrk="1" hangingPunct="1"/>
                <a:r>
                  <a:rPr kumimoji="1" lang="en-US" altLang="zh-CN" sz="1400" b="1" i="1" smtClean="0">
                    <a:solidFill>
                      <a:srgbClr val="FF0000"/>
                    </a:solidFill>
                    <a:latin typeface="Times New Roman" pitchFamily="18" charset="0"/>
                    <a:ea typeface="隶书" pitchFamily="49" charset="-122"/>
                  </a:rPr>
                  <a:t>m</a:t>
                </a:r>
                <a:endParaRPr kumimoji="1" lang="en-US" altLang="zh-CN" b="1" smtClean="0">
                  <a:solidFill>
                    <a:srgbClr val="FF0000"/>
                  </a:solidFill>
                  <a:latin typeface="Arial" charset="0"/>
                  <a:ea typeface="隶书" pitchFamily="49" charset="-122"/>
                </a:endParaRPr>
              </a:p>
            </p:txBody>
          </p:sp>
          <p:sp>
            <p:nvSpPr>
              <p:cNvPr id="27676" name="Rectangle 19"/>
              <p:cNvSpPr>
                <a:spLocks noChangeArrowheads="1"/>
              </p:cNvSpPr>
              <p:nvPr/>
            </p:nvSpPr>
            <p:spPr bwMode="auto">
              <a:xfrm>
                <a:off x="4779" y="2612"/>
                <a:ext cx="31" cy="134"/>
              </a:xfrm>
              <a:prstGeom prst="rect">
                <a:avLst/>
              </a:prstGeom>
              <a:noFill/>
              <a:ln w="9525">
                <a:noFill/>
                <a:miter lim="800000"/>
                <a:headEnd/>
                <a:tailEnd/>
              </a:ln>
            </p:spPr>
            <p:txBody>
              <a:bodyPr wrap="none" lIns="0" tIns="0" rIns="0" bIns="0">
                <a:spAutoFit/>
              </a:bodyPr>
              <a:lstStyle/>
              <a:p>
                <a:pPr eaLnBrk="1" hangingPunct="1"/>
                <a:r>
                  <a:rPr kumimoji="1" lang="en-US" altLang="zh-CN" sz="1400" b="1" i="1" smtClean="0">
                    <a:solidFill>
                      <a:srgbClr val="FF0000"/>
                    </a:solidFill>
                    <a:latin typeface="Times New Roman" pitchFamily="18" charset="0"/>
                    <a:ea typeface="隶书" pitchFamily="49" charset="-122"/>
                  </a:rPr>
                  <a:t>i</a:t>
                </a:r>
                <a:endParaRPr kumimoji="1" lang="en-US" altLang="zh-CN" b="1" smtClean="0">
                  <a:solidFill>
                    <a:srgbClr val="FF0000"/>
                  </a:solidFill>
                  <a:latin typeface="Arial" charset="0"/>
                  <a:ea typeface="隶书" pitchFamily="49" charset="-122"/>
                </a:endParaRPr>
              </a:p>
            </p:txBody>
          </p:sp>
          <p:sp>
            <p:nvSpPr>
              <p:cNvPr id="27677" name="Rectangle 20"/>
              <p:cNvSpPr>
                <a:spLocks noChangeArrowheads="1"/>
              </p:cNvSpPr>
              <p:nvPr/>
            </p:nvSpPr>
            <p:spPr bwMode="auto">
              <a:xfrm>
                <a:off x="5144" y="2476"/>
                <a:ext cx="31" cy="134"/>
              </a:xfrm>
              <a:prstGeom prst="rect">
                <a:avLst/>
              </a:prstGeom>
              <a:noFill/>
              <a:ln w="9525">
                <a:noFill/>
                <a:miter lim="800000"/>
                <a:headEnd/>
                <a:tailEnd/>
              </a:ln>
            </p:spPr>
            <p:txBody>
              <a:bodyPr wrap="none" lIns="0" tIns="0" rIns="0" bIns="0">
                <a:spAutoFit/>
              </a:bodyPr>
              <a:lstStyle/>
              <a:p>
                <a:pPr eaLnBrk="1" hangingPunct="1"/>
                <a:r>
                  <a:rPr kumimoji="1" lang="en-US" altLang="zh-CN" sz="1400" b="1" i="1" smtClean="0">
                    <a:solidFill>
                      <a:srgbClr val="FF0000"/>
                    </a:solidFill>
                    <a:latin typeface="Times New Roman" pitchFamily="18" charset="0"/>
                    <a:ea typeface="隶书" pitchFamily="49" charset="-122"/>
                  </a:rPr>
                  <a:t>i</a:t>
                </a:r>
                <a:endParaRPr kumimoji="1" lang="en-US" altLang="zh-CN" b="1" smtClean="0">
                  <a:solidFill>
                    <a:srgbClr val="FF0000"/>
                  </a:solidFill>
                  <a:latin typeface="Arial" charset="0"/>
                  <a:ea typeface="隶书" pitchFamily="49" charset="-122"/>
                </a:endParaRPr>
              </a:p>
            </p:txBody>
          </p:sp>
          <p:sp>
            <p:nvSpPr>
              <p:cNvPr id="27678" name="Rectangle 21"/>
              <p:cNvSpPr>
                <a:spLocks noChangeArrowheads="1"/>
              </p:cNvSpPr>
              <p:nvPr/>
            </p:nvSpPr>
            <p:spPr bwMode="auto">
              <a:xfrm>
                <a:off x="5293" y="2396"/>
                <a:ext cx="22" cy="96"/>
              </a:xfrm>
              <a:prstGeom prst="rect">
                <a:avLst/>
              </a:prstGeom>
              <a:noFill/>
              <a:ln w="9525">
                <a:noFill/>
                <a:miter lim="800000"/>
                <a:headEnd/>
                <a:tailEnd/>
              </a:ln>
            </p:spPr>
            <p:txBody>
              <a:bodyPr wrap="none" lIns="0" tIns="0" rIns="0" bIns="0">
                <a:spAutoFit/>
              </a:bodyPr>
              <a:lstStyle/>
              <a:p>
                <a:pPr eaLnBrk="1" hangingPunct="1"/>
                <a:r>
                  <a:rPr kumimoji="1" lang="en-US" altLang="zh-CN" sz="1000" b="1" i="1" smtClean="0">
                    <a:solidFill>
                      <a:srgbClr val="FF0000"/>
                    </a:solidFill>
                    <a:latin typeface="Times New Roman" pitchFamily="18" charset="0"/>
                    <a:ea typeface="隶书" pitchFamily="49" charset="-122"/>
                  </a:rPr>
                  <a:t>i</a:t>
                </a:r>
                <a:endParaRPr kumimoji="1" lang="en-US" altLang="zh-CN" b="1" smtClean="0">
                  <a:solidFill>
                    <a:srgbClr val="FF0000"/>
                  </a:solidFill>
                  <a:latin typeface="Arial" charset="0"/>
                  <a:ea typeface="隶书" pitchFamily="49" charset="-122"/>
                </a:endParaRPr>
              </a:p>
            </p:txBody>
          </p:sp>
          <p:sp>
            <p:nvSpPr>
              <p:cNvPr id="27679" name="Rectangle 22"/>
              <p:cNvSpPr>
                <a:spLocks noChangeArrowheads="1"/>
              </p:cNvSpPr>
              <p:nvPr/>
            </p:nvSpPr>
            <p:spPr bwMode="auto">
              <a:xfrm>
                <a:off x="5188" y="2357"/>
                <a:ext cx="75" cy="230"/>
              </a:xfrm>
              <a:prstGeom prst="rect">
                <a:avLst/>
              </a:prstGeom>
              <a:noFill/>
              <a:ln w="9525">
                <a:noFill/>
                <a:miter lim="800000"/>
                <a:headEnd/>
                <a:tailEnd/>
              </a:ln>
            </p:spPr>
            <p:txBody>
              <a:bodyPr wrap="none" lIns="0" tIns="0" rIns="0" bIns="0">
                <a:spAutoFit/>
              </a:bodyPr>
              <a:lstStyle/>
              <a:p>
                <a:pPr eaLnBrk="1" hangingPunct="1"/>
                <a:r>
                  <a:rPr kumimoji="1" lang="en-US" altLang="zh-CN" b="1" i="1" smtClean="0">
                    <a:solidFill>
                      <a:srgbClr val="FF0000"/>
                    </a:solidFill>
                    <a:latin typeface="Times New Roman" pitchFamily="18" charset="0"/>
                    <a:ea typeface="隶书" pitchFamily="49" charset="-122"/>
                  </a:rPr>
                  <a:t>r</a:t>
                </a:r>
                <a:endParaRPr kumimoji="1" lang="en-US" altLang="zh-CN" b="1" smtClean="0">
                  <a:solidFill>
                    <a:srgbClr val="FF0000"/>
                  </a:solidFill>
                  <a:latin typeface="Arial" charset="0"/>
                  <a:ea typeface="隶书" pitchFamily="49" charset="-122"/>
                </a:endParaRPr>
              </a:p>
            </p:txBody>
          </p:sp>
          <p:sp>
            <p:nvSpPr>
              <p:cNvPr id="27680" name="Rectangle 23"/>
              <p:cNvSpPr>
                <a:spLocks noChangeArrowheads="1"/>
              </p:cNvSpPr>
              <p:nvPr/>
            </p:nvSpPr>
            <p:spPr bwMode="auto">
              <a:xfrm>
                <a:off x="5040" y="2357"/>
                <a:ext cx="96" cy="230"/>
              </a:xfrm>
              <a:prstGeom prst="rect">
                <a:avLst/>
              </a:prstGeom>
              <a:noFill/>
              <a:ln w="9525">
                <a:noFill/>
                <a:miter lim="800000"/>
                <a:headEnd/>
                <a:tailEnd/>
              </a:ln>
            </p:spPr>
            <p:txBody>
              <a:bodyPr wrap="none" lIns="0" tIns="0" rIns="0" bIns="0">
                <a:spAutoFit/>
              </a:bodyPr>
              <a:lstStyle/>
              <a:p>
                <a:pPr eaLnBrk="1" hangingPunct="1"/>
                <a:r>
                  <a:rPr kumimoji="1" lang="en-US" altLang="zh-CN" b="1" i="1" smtClean="0">
                    <a:solidFill>
                      <a:srgbClr val="FF0000"/>
                    </a:solidFill>
                    <a:latin typeface="Times New Roman" pitchFamily="18" charset="0"/>
                    <a:ea typeface="隶书" pitchFamily="49" charset="-122"/>
                  </a:rPr>
                  <a:t>d</a:t>
                </a:r>
                <a:endParaRPr kumimoji="1" lang="en-US" altLang="zh-CN" b="1" smtClean="0">
                  <a:solidFill>
                    <a:srgbClr val="FF0000"/>
                  </a:solidFill>
                  <a:latin typeface="Arial" charset="0"/>
                  <a:ea typeface="隶书" pitchFamily="49" charset="-122"/>
                </a:endParaRPr>
              </a:p>
            </p:txBody>
          </p:sp>
        </p:grpSp>
        <p:sp>
          <p:nvSpPr>
            <p:cNvPr id="27668" name="Text Box 24"/>
            <p:cNvSpPr txBox="1">
              <a:spLocks noChangeArrowheads="1"/>
            </p:cNvSpPr>
            <p:nvPr/>
          </p:nvSpPr>
          <p:spPr bwMode="auto">
            <a:xfrm>
              <a:off x="4416" y="2304"/>
              <a:ext cx="228" cy="288"/>
            </a:xfrm>
            <a:prstGeom prst="rect">
              <a:avLst/>
            </a:prstGeom>
            <a:noFill/>
            <a:ln w="9525">
              <a:noFill/>
              <a:miter lim="800000"/>
              <a:headEnd/>
              <a:tailEnd/>
            </a:ln>
          </p:spPr>
          <p:txBody>
            <a:bodyPr wrap="none">
              <a:spAutoFit/>
            </a:bodyPr>
            <a:lstStyle/>
            <a:p>
              <a:pPr eaLnBrk="1" hangingPunct="1"/>
              <a:r>
                <a:rPr kumimoji="1" lang="en-US" altLang="zh-CN" b="1" smtClean="0">
                  <a:solidFill>
                    <a:srgbClr val="FF0000"/>
                  </a:solidFill>
                  <a:latin typeface="Arial" charset="0"/>
                  <a:ea typeface="隶书" pitchFamily="49" charset="-122"/>
                </a:rPr>
                <a:t>=</a:t>
              </a:r>
            </a:p>
          </p:txBody>
        </p:sp>
      </p:grpSp>
      <p:sp>
        <p:nvSpPr>
          <p:cNvPr id="1550361" name="Text Box 25"/>
          <p:cNvSpPr txBox="1">
            <a:spLocks noChangeArrowheads="1"/>
          </p:cNvSpPr>
          <p:nvPr/>
        </p:nvSpPr>
        <p:spPr bwMode="auto">
          <a:xfrm>
            <a:off x="7772400" y="1798638"/>
            <a:ext cx="1208088" cy="336550"/>
          </a:xfrm>
          <a:prstGeom prst="rect">
            <a:avLst/>
          </a:prstGeom>
          <a:noFill/>
          <a:ln w="9525">
            <a:noFill/>
            <a:miter lim="800000"/>
            <a:headEnd/>
            <a:tailEnd/>
          </a:ln>
        </p:spPr>
        <p:txBody>
          <a:bodyPr wrap="none">
            <a:spAutoFit/>
          </a:bodyPr>
          <a:lstStyle/>
          <a:p>
            <a:pPr eaLnBrk="1" hangingPunct="1"/>
            <a:r>
              <a:rPr kumimoji="1" lang="zh-CN" altLang="en-US" sz="1600" b="1" i="1" smtClean="0">
                <a:solidFill>
                  <a:srgbClr val="000000"/>
                </a:solidFill>
                <a:latin typeface="Arial" charset="0"/>
                <a:ea typeface="宋体" charset="-122"/>
              </a:rPr>
              <a:t>数位的权值</a:t>
            </a:r>
          </a:p>
        </p:txBody>
      </p:sp>
      <p:sp>
        <p:nvSpPr>
          <p:cNvPr id="1550362" name="Text Box 26"/>
          <p:cNvSpPr txBox="1">
            <a:spLocks noChangeArrowheads="1"/>
          </p:cNvSpPr>
          <p:nvPr/>
        </p:nvSpPr>
        <p:spPr bwMode="auto">
          <a:xfrm>
            <a:off x="7759700" y="2185988"/>
            <a:ext cx="593725" cy="336550"/>
          </a:xfrm>
          <a:prstGeom prst="rect">
            <a:avLst/>
          </a:prstGeom>
          <a:noFill/>
          <a:ln w="9525">
            <a:noFill/>
            <a:miter lim="800000"/>
            <a:headEnd/>
            <a:tailEnd/>
          </a:ln>
        </p:spPr>
        <p:txBody>
          <a:bodyPr wrap="none">
            <a:spAutoFit/>
          </a:bodyPr>
          <a:lstStyle/>
          <a:p>
            <a:pPr eaLnBrk="1" hangingPunct="1"/>
            <a:r>
              <a:rPr kumimoji="1" lang="zh-CN" altLang="en-US" sz="1600" b="1" i="1" smtClean="0">
                <a:solidFill>
                  <a:srgbClr val="000000"/>
                </a:solidFill>
                <a:latin typeface="Arial" charset="0"/>
                <a:ea typeface="宋体" charset="-122"/>
              </a:rPr>
              <a:t>数位</a:t>
            </a:r>
          </a:p>
        </p:txBody>
      </p:sp>
      <p:sp>
        <p:nvSpPr>
          <p:cNvPr id="1550363" name="Line 27"/>
          <p:cNvSpPr>
            <a:spLocks noChangeShapeType="1"/>
          </p:cNvSpPr>
          <p:nvPr/>
        </p:nvSpPr>
        <p:spPr bwMode="auto">
          <a:xfrm>
            <a:off x="6918325" y="1981200"/>
            <a:ext cx="858838"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50364" name="Line 28"/>
          <p:cNvSpPr>
            <a:spLocks noChangeShapeType="1"/>
          </p:cNvSpPr>
          <p:nvPr/>
        </p:nvSpPr>
        <p:spPr bwMode="auto">
          <a:xfrm>
            <a:off x="6908800" y="2368550"/>
            <a:ext cx="858838"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50365" name="Line 29"/>
          <p:cNvSpPr>
            <a:spLocks noChangeShapeType="1"/>
          </p:cNvSpPr>
          <p:nvPr/>
        </p:nvSpPr>
        <p:spPr bwMode="auto">
          <a:xfrm>
            <a:off x="6910388" y="2984500"/>
            <a:ext cx="858837"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550366" name="Text Box 30"/>
          <p:cNvSpPr txBox="1">
            <a:spLocks noChangeArrowheads="1"/>
          </p:cNvSpPr>
          <p:nvPr/>
        </p:nvSpPr>
        <p:spPr bwMode="auto">
          <a:xfrm>
            <a:off x="7761288" y="2813050"/>
            <a:ext cx="877887" cy="336550"/>
          </a:xfrm>
          <a:prstGeom prst="rect">
            <a:avLst/>
          </a:prstGeom>
          <a:noFill/>
          <a:ln w="9525">
            <a:noFill/>
            <a:miter lim="800000"/>
            <a:headEnd/>
            <a:tailEnd/>
          </a:ln>
        </p:spPr>
        <p:txBody>
          <a:bodyPr wrap="none">
            <a:spAutoFit/>
          </a:bodyPr>
          <a:lstStyle/>
          <a:p>
            <a:pPr eaLnBrk="1" hangingPunct="1"/>
            <a:r>
              <a:rPr lang="en-US" altLang="zh-CN" sz="1600" b="1" i="1" smtClean="0">
                <a:solidFill>
                  <a:srgbClr val="000000"/>
                </a:solidFill>
                <a:latin typeface="Arial" charset="0"/>
                <a:ea typeface="宋体" charset="-122"/>
              </a:rPr>
              <a:t>r</a:t>
            </a:r>
            <a:r>
              <a:rPr lang="zh-CN" altLang="en-US" sz="1600" b="1" i="1" smtClean="0">
                <a:solidFill>
                  <a:srgbClr val="000000"/>
                </a:solidFill>
                <a:latin typeface="Arial" charset="0"/>
                <a:ea typeface="宋体" charset="-122"/>
              </a:rPr>
              <a:t>进</a:t>
            </a:r>
            <a:r>
              <a:rPr kumimoji="1" lang="zh-CN" altLang="en-US" sz="1600" b="1" i="1" smtClean="0">
                <a:solidFill>
                  <a:srgbClr val="000000"/>
                </a:solidFill>
                <a:latin typeface="Arial" charset="0"/>
                <a:ea typeface="宋体" charset="-122"/>
              </a:rPr>
              <a:t>制数</a:t>
            </a:r>
          </a:p>
        </p:txBody>
      </p:sp>
      <p:sp>
        <p:nvSpPr>
          <p:cNvPr id="1550367" name="Rectangle 31"/>
          <p:cNvSpPr>
            <a:spLocks noChangeArrowheads="1"/>
          </p:cNvSpPr>
          <p:nvPr/>
        </p:nvSpPr>
        <p:spPr bwMode="auto">
          <a:xfrm>
            <a:off x="307975" y="4637088"/>
            <a:ext cx="8128000" cy="1282700"/>
          </a:xfrm>
          <a:prstGeom prst="rect">
            <a:avLst/>
          </a:prstGeom>
          <a:noFill/>
          <a:ln w="9525">
            <a:noFill/>
            <a:miter lim="800000"/>
            <a:headEnd/>
            <a:tailEnd/>
          </a:ln>
        </p:spPr>
        <p:txBody>
          <a:bodyPr>
            <a:spAutoFit/>
          </a:bodyPr>
          <a:lstStyle/>
          <a:p>
            <a:pPr eaLnBrk="1" hangingPunct="1">
              <a:lnSpc>
                <a:spcPct val="130000"/>
              </a:lnSpc>
              <a:buClr>
                <a:srgbClr val="3333CC"/>
              </a:buClr>
              <a:buFont typeface="Wingdings" pitchFamily="2" charset="2"/>
              <a:buChar char="u"/>
            </a:pPr>
            <a:r>
              <a:rPr kumimoji="1" lang="zh-CN" altLang="en-US" sz="1600" smtClean="0">
                <a:solidFill>
                  <a:srgbClr val="000000"/>
                </a:solidFill>
                <a:latin typeface="Arial" charset="0"/>
                <a:ea typeface="宋体" charset="-122"/>
              </a:rPr>
              <a:t> 十六进制：</a:t>
            </a:r>
            <a:r>
              <a:rPr kumimoji="1" lang="en-US" altLang="zh-CN" sz="2000" b="1" smtClean="0">
                <a:solidFill>
                  <a:srgbClr val="000000"/>
                </a:solidFill>
                <a:latin typeface="Arial" charset="0"/>
                <a:ea typeface="宋体" charset="-122"/>
              </a:rPr>
              <a:t>0,1,2,3,4,5,6,7,8,9,A</a:t>
            </a:r>
            <a:r>
              <a:rPr kumimoji="1" lang="en-US" altLang="zh-CN" sz="2000" b="1" smtClean="0">
                <a:solidFill>
                  <a:srgbClr val="FF0000"/>
                </a:solidFill>
                <a:latin typeface="Arial" charset="0"/>
                <a:ea typeface="宋体" charset="-122"/>
              </a:rPr>
              <a:t>(10)</a:t>
            </a:r>
            <a:r>
              <a:rPr kumimoji="1" lang="en-US" altLang="zh-CN" sz="2000" b="1" smtClean="0">
                <a:solidFill>
                  <a:srgbClr val="000000"/>
                </a:solidFill>
                <a:latin typeface="Arial" charset="0"/>
                <a:ea typeface="宋体" charset="-122"/>
              </a:rPr>
              <a:t>, B</a:t>
            </a:r>
            <a:r>
              <a:rPr kumimoji="1" lang="en-US" altLang="zh-CN" sz="2000" b="1" smtClean="0">
                <a:solidFill>
                  <a:srgbClr val="FF0000"/>
                </a:solidFill>
                <a:latin typeface="Arial" charset="0"/>
                <a:ea typeface="宋体" charset="-122"/>
              </a:rPr>
              <a:t>(11)</a:t>
            </a:r>
            <a:r>
              <a:rPr kumimoji="1" lang="en-US" altLang="zh-CN" sz="2000" b="1" smtClean="0">
                <a:solidFill>
                  <a:srgbClr val="000000"/>
                </a:solidFill>
                <a:latin typeface="Arial" charset="0"/>
                <a:ea typeface="宋体" charset="-122"/>
              </a:rPr>
              <a:t>, </a:t>
            </a:r>
            <a:r>
              <a:rPr kumimoji="1" lang="en-US" altLang="zh-CN" sz="2000" b="1" smtClean="0">
                <a:solidFill>
                  <a:srgbClr val="3333CC"/>
                </a:solidFill>
                <a:latin typeface="Arial" charset="0"/>
                <a:ea typeface="宋体" charset="-122"/>
              </a:rPr>
              <a:t>C</a:t>
            </a:r>
            <a:r>
              <a:rPr kumimoji="1" lang="en-US" altLang="zh-CN" sz="2000" b="1" smtClean="0">
                <a:solidFill>
                  <a:srgbClr val="FF0000"/>
                </a:solidFill>
                <a:latin typeface="Arial" charset="0"/>
                <a:ea typeface="宋体" charset="-122"/>
              </a:rPr>
              <a:t>(12)</a:t>
            </a:r>
            <a:r>
              <a:rPr kumimoji="1" lang="en-US" altLang="zh-CN" sz="2000" b="1" smtClean="0">
                <a:solidFill>
                  <a:srgbClr val="3333CC"/>
                </a:solidFill>
                <a:latin typeface="Arial" charset="0"/>
                <a:ea typeface="宋体" charset="-122"/>
              </a:rPr>
              <a:t>,</a:t>
            </a:r>
            <a:r>
              <a:rPr kumimoji="1" lang="en-US" altLang="zh-CN" sz="2000" b="1" smtClean="0">
                <a:solidFill>
                  <a:srgbClr val="000000"/>
                </a:solidFill>
                <a:latin typeface="Arial" charset="0"/>
                <a:ea typeface="宋体" charset="-122"/>
              </a:rPr>
              <a:t> D</a:t>
            </a:r>
            <a:r>
              <a:rPr kumimoji="1" lang="en-US" altLang="zh-CN" sz="2000" b="1" smtClean="0">
                <a:solidFill>
                  <a:srgbClr val="FF0000"/>
                </a:solidFill>
                <a:latin typeface="Arial" charset="0"/>
                <a:ea typeface="宋体" charset="-122"/>
              </a:rPr>
              <a:t>(13)</a:t>
            </a:r>
            <a:r>
              <a:rPr kumimoji="1" lang="en-US" altLang="zh-CN" sz="2000" b="1" smtClean="0">
                <a:solidFill>
                  <a:srgbClr val="000000"/>
                </a:solidFill>
                <a:latin typeface="Arial" charset="0"/>
                <a:ea typeface="宋体" charset="-122"/>
              </a:rPr>
              <a:t>,</a:t>
            </a:r>
            <a:r>
              <a:rPr kumimoji="1" lang="en-US" altLang="zh-CN" sz="2000" b="1" smtClean="0">
                <a:solidFill>
                  <a:srgbClr val="FF0000"/>
                </a:solidFill>
                <a:latin typeface="Arial" charset="0"/>
                <a:ea typeface="宋体" charset="-122"/>
              </a:rPr>
              <a:t> </a:t>
            </a:r>
            <a:r>
              <a:rPr kumimoji="1" lang="en-US" altLang="zh-CN" sz="2000" b="1" smtClean="0">
                <a:solidFill>
                  <a:srgbClr val="000000"/>
                </a:solidFill>
                <a:latin typeface="Arial" charset="0"/>
                <a:ea typeface="宋体" charset="-122"/>
              </a:rPr>
              <a:t>E</a:t>
            </a:r>
            <a:r>
              <a:rPr kumimoji="1" lang="en-US" altLang="zh-CN" sz="2000" b="1" smtClean="0">
                <a:solidFill>
                  <a:srgbClr val="FF0000"/>
                </a:solidFill>
                <a:latin typeface="Arial" charset="0"/>
                <a:ea typeface="宋体" charset="-122"/>
              </a:rPr>
              <a:t>(14)</a:t>
            </a:r>
            <a:r>
              <a:rPr kumimoji="1" lang="en-US" altLang="zh-CN" sz="2000" b="1" smtClean="0">
                <a:solidFill>
                  <a:srgbClr val="000000"/>
                </a:solidFill>
                <a:latin typeface="Arial" charset="0"/>
                <a:ea typeface="宋体" charset="-122"/>
              </a:rPr>
              <a:t>, F</a:t>
            </a:r>
            <a:r>
              <a:rPr kumimoji="1" lang="en-US" altLang="zh-CN" sz="2000" b="1" smtClean="0">
                <a:solidFill>
                  <a:srgbClr val="FF0000"/>
                </a:solidFill>
                <a:latin typeface="Arial" charset="0"/>
                <a:ea typeface="宋体" charset="-122"/>
              </a:rPr>
              <a:t>(15)</a:t>
            </a:r>
          </a:p>
          <a:p>
            <a:pPr eaLnBrk="1" hangingPunct="1">
              <a:lnSpc>
                <a:spcPct val="130000"/>
              </a:lnSpc>
              <a:buClr>
                <a:srgbClr val="3333CC"/>
              </a:buClr>
              <a:buFont typeface="Wingdings" pitchFamily="2" charset="2"/>
              <a:buChar char="u"/>
            </a:pPr>
            <a:r>
              <a:rPr kumimoji="1" lang="zh-CN" altLang="en-US" sz="1600" b="1" i="1" smtClean="0">
                <a:solidFill>
                  <a:srgbClr val="000000"/>
                </a:solidFill>
                <a:latin typeface="Arial" charset="0"/>
                <a:ea typeface="宋体" charset="-122"/>
              </a:rPr>
              <a:t> </a:t>
            </a:r>
            <a:r>
              <a:rPr kumimoji="1" lang="zh-CN" altLang="en-US" sz="1600" smtClean="0">
                <a:solidFill>
                  <a:srgbClr val="000000"/>
                </a:solidFill>
                <a:latin typeface="Arial" charset="0"/>
                <a:ea typeface="宋体" charset="-122"/>
              </a:rPr>
              <a:t>八进制：</a:t>
            </a:r>
            <a:r>
              <a:rPr kumimoji="1" lang="en-US" altLang="zh-CN" sz="2000" b="1" smtClean="0">
                <a:solidFill>
                  <a:srgbClr val="000000"/>
                </a:solidFill>
                <a:latin typeface="Arial" charset="0"/>
                <a:ea typeface="宋体" charset="-122"/>
              </a:rPr>
              <a:t>0,1,2,3,4,5,6,7</a:t>
            </a:r>
          </a:p>
          <a:p>
            <a:pPr eaLnBrk="1" hangingPunct="1">
              <a:lnSpc>
                <a:spcPct val="130000"/>
              </a:lnSpc>
              <a:buClr>
                <a:srgbClr val="3333CC"/>
              </a:buClr>
              <a:buFont typeface="Wingdings" pitchFamily="2" charset="2"/>
              <a:buChar char="u"/>
            </a:pPr>
            <a:r>
              <a:rPr kumimoji="1" lang="zh-CN" altLang="en-US" sz="1600" smtClean="0">
                <a:solidFill>
                  <a:srgbClr val="000000"/>
                </a:solidFill>
                <a:latin typeface="Arial" charset="0"/>
                <a:ea typeface="宋体" charset="-122"/>
              </a:rPr>
              <a:t> 十进制：</a:t>
            </a:r>
            <a:r>
              <a:rPr kumimoji="1" lang="en-US" altLang="zh-CN" sz="2000" b="1" smtClean="0">
                <a:solidFill>
                  <a:srgbClr val="000000"/>
                </a:solidFill>
                <a:latin typeface="Arial" charset="0"/>
                <a:ea typeface="宋体" charset="-122"/>
              </a:rPr>
              <a:t>0,1,2,3,4,5,6,7,8,9</a:t>
            </a:r>
            <a:endParaRPr lang="en-US" altLang="zh-CN" sz="2000" b="1" smtClean="0">
              <a:solidFill>
                <a:srgbClr val="000000"/>
              </a:solidFill>
              <a:latin typeface="Arial" charset="0"/>
              <a:ea typeface="宋体" charset="-122"/>
            </a:endParaRPr>
          </a:p>
        </p:txBody>
      </p:sp>
      <p:sp>
        <p:nvSpPr>
          <p:cNvPr id="1550368" name="Rectangle 32"/>
          <p:cNvSpPr>
            <a:spLocks noChangeArrowheads="1"/>
          </p:cNvSpPr>
          <p:nvPr/>
        </p:nvSpPr>
        <p:spPr bwMode="auto">
          <a:xfrm>
            <a:off x="836613" y="6030913"/>
            <a:ext cx="7318375" cy="519112"/>
          </a:xfrm>
          <a:prstGeom prst="rect">
            <a:avLst/>
          </a:prstGeom>
          <a:solidFill>
            <a:schemeClr val="tx1"/>
          </a:solidFill>
          <a:ln w="9525">
            <a:noFill/>
            <a:miter lim="800000"/>
            <a:headEnd/>
            <a:tailEnd/>
          </a:ln>
        </p:spPr>
        <p:txBody>
          <a:bodyPr wrap="none">
            <a:spAutoFit/>
          </a:bodyPr>
          <a:lstStyle/>
          <a:p>
            <a:pPr eaLnBrk="1" hangingPunct="1"/>
            <a:r>
              <a:rPr kumimoji="1" lang="en-US" altLang="zh-CN" sz="2800" b="1" smtClean="0">
                <a:solidFill>
                  <a:srgbClr val="FFFFFF"/>
                </a:solidFill>
                <a:latin typeface="Times New Roman" pitchFamily="18" charset="0"/>
                <a:ea typeface="楷体_GB2312" pitchFamily="49" charset="-122"/>
              </a:rPr>
              <a:t>(365.2)</a:t>
            </a:r>
            <a:r>
              <a:rPr kumimoji="1" lang="en-US" altLang="zh-CN" sz="2800" b="1" baseline="-25000" smtClean="0">
                <a:solidFill>
                  <a:srgbClr val="FFFFFF"/>
                </a:solidFill>
                <a:latin typeface="Times New Roman" pitchFamily="18" charset="0"/>
                <a:ea typeface="楷体_GB2312" pitchFamily="49" charset="-122"/>
              </a:rPr>
              <a:t>10</a:t>
            </a:r>
            <a:r>
              <a:rPr kumimoji="1" lang="en-US" altLang="zh-CN" sz="2800" b="1" smtClean="0">
                <a:solidFill>
                  <a:srgbClr val="FFFFFF"/>
                </a:solidFill>
                <a:latin typeface="Times New Roman" pitchFamily="18" charset="0"/>
                <a:ea typeface="楷体_GB2312" pitchFamily="49" charset="-122"/>
              </a:rPr>
              <a:t>,</a:t>
            </a:r>
            <a:r>
              <a:rPr kumimoji="1" lang="zh-CN" altLang="en-US" sz="2800" b="1" smtClean="0">
                <a:solidFill>
                  <a:srgbClr val="FFFFFF"/>
                </a:solidFill>
                <a:latin typeface="Times New Roman" pitchFamily="18" charset="0"/>
                <a:ea typeface="楷体_GB2312" pitchFamily="49" charset="-122"/>
              </a:rPr>
              <a:t>（</a:t>
            </a:r>
            <a:r>
              <a:rPr kumimoji="1" lang="en-US" altLang="zh-CN" sz="2800" b="1" smtClean="0">
                <a:solidFill>
                  <a:srgbClr val="FFFFFF"/>
                </a:solidFill>
                <a:latin typeface="Times New Roman" pitchFamily="18" charset="0"/>
                <a:ea typeface="楷体_GB2312" pitchFamily="49" charset="-122"/>
              </a:rPr>
              <a:t>11011.01)</a:t>
            </a:r>
            <a:r>
              <a:rPr kumimoji="1" lang="en-US" altLang="zh-CN" sz="2800" b="1" baseline="-25000" smtClean="0">
                <a:solidFill>
                  <a:srgbClr val="FFFFFF"/>
                </a:solidFill>
                <a:latin typeface="Times New Roman" pitchFamily="18" charset="0"/>
                <a:ea typeface="楷体_GB2312" pitchFamily="49" charset="-122"/>
              </a:rPr>
              <a:t>2</a:t>
            </a:r>
            <a:r>
              <a:rPr kumimoji="1" lang="en-US" altLang="zh-CN" sz="2800" b="1" smtClean="0">
                <a:solidFill>
                  <a:srgbClr val="FFFFFF"/>
                </a:solidFill>
                <a:latin typeface="Times New Roman" pitchFamily="18" charset="0"/>
                <a:ea typeface="楷体_GB2312" pitchFamily="49" charset="-122"/>
              </a:rPr>
              <a:t>,</a:t>
            </a:r>
            <a:r>
              <a:rPr kumimoji="1" lang="zh-CN" altLang="en-US" sz="2800" b="1" smtClean="0">
                <a:solidFill>
                  <a:srgbClr val="FFFFFF"/>
                </a:solidFill>
                <a:latin typeface="Times New Roman" pitchFamily="18" charset="0"/>
                <a:ea typeface="楷体_GB2312" pitchFamily="49" charset="-122"/>
              </a:rPr>
              <a:t>（</a:t>
            </a:r>
            <a:r>
              <a:rPr kumimoji="1" lang="en-US" altLang="zh-CN" sz="2800" b="1" smtClean="0">
                <a:solidFill>
                  <a:srgbClr val="FFFFFF"/>
                </a:solidFill>
                <a:latin typeface="Times New Roman" pitchFamily="18" charset="0"/>
                <a:ea typeface="楷体_GB2312" pitchFamily="49" charset="-122"/>
              </a:rPr>
              <a:t>3460.32)</a:t>
            </a:r>
            <a:r>
              <a:rPr kumimoji="1" lang="zh-CN" altLang="en-US" sz="2800" b="1" baseline="-25000" smtClean="0">
                <a:solidFill>
                  <a:srgbClr val="FFFFFF"/>
                </a:solidFill>
                <a:latin typeface="Times New Roman" pitchFamily="18" charset="0"/>
                <a:ea typeface="楷体_GB2312" pitchFamily="49" charset="-122"/>
              </a:rPr>
              <a:t>八</a:t>
            </a:r>
            <a:r>
              <a:rPr kumimoji="1" lang="en-US" altLang="zh-CN" sz="2800" b="1" smtClean="0">
                <a:solidFill>
                  <a:srgbClr val="FFFFFF"/>
                </a:solidFill>
                <a:latin typeface="Times New Roman" pitchFamily="18" charset="0"/>
                <a:ea typeface="楷体_GB2312" pitchFamily="49" charset="-122"/>
              </a:rPr>
              <a:t>, (596.12)</a:t>
            </a:r>
            <a:r>
              <a:rPr kumimoji="1" lang="zh-CN" altLang="en-US" sz="2800" b="1" baseline="-25000" smtClean="0">
                <a:solidFill>
                  <a:srgbClr val="FFFFFF"/>
                </a:solidFill>
                <a:latin typeface="Times New Roman" pitchFamily="18" charset="0"/>
                <a:ea typeface="楷体_GB2312" pitchFamily="49" charset="-122"/>
              </a:rPr>
              <a:t>十六</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0341"/>
                                        </p:tgtEl>
                                        <p:attrNameLst>
                                          <p:attrName>style.visibility</p:attrName>
                                        </p:attrNameLst>
                                      </p:cBhvr>
                                      <p:to>
                                        <p:strVal val="visible"/>
                                      </p:to>
                                    </p:set>
                                    <p:anim calcmode="lin" valueType="num">
                                      <p:cBhvr additive="base">
                                        <p:cTn id="7" dur="500" fill="hold"/>
                                        <p:tgtEl>
                                          <p:spTgt spid="1550341"/>
                                        </p:tgtEl>
                                        <p:attrNameLst>
                                          <p:attrName>ppt_x</p:attrName>
                                        </p:attrNameLst>
                                      </p:cBhvr>
                                      <p:tavLst>
                                        <p:tav tm="0">
                                          <p:val>
                                            <p:strVal val="#ppt_x"/>
                                          </p:val>
                                        </p:tav>
                                        <p:tav tm="100000">
                                          <p:val>
                                            <p:strVal val="#ppt_x"/>
                                          </p:val>
                                        </p:tav>
                                      </p:tavLst>
                                    </p:anim>
                                    <p:anim calcmode="lin" valueType="num">
                                      <p:cBhvr additive="base">
                                        <p:cTn id="8" dur="500" fill="hold"/>
                                        <p:tgtEl>
                                          <p:spTgt spid="15503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50365"/>
                                        </p:tgtEl>
                                        <p:attrNameLst>
                                          <p:attrName>style.visibility</p:attrName>
                                        </p:attrNameLst>
                                      </p:cBhvr>
                                      <p:to>
                                        <p:strVal val="visible"/>
                                      </p:to>
                                    </p:set>
                                    <p:anim calcmode="lin" valueType="num">
                                      <p:cBhvr additive="base">
                                        <p:cTn id="11" dur="500" fill="hold"/>
                                        <p:tgtEl>
                                          <p:spTgt spid="1550365"/>
                                        </p:tgtEl>
                                        <p:attrNameLst>
                                          <p:attrName>ppt_x</p:attrName>
                                        </p:attrNameLst>
                                      </p:cBhvr>
                                      <p:tavLst>
                                        <p:tav tm="0">
                                          <p:val>
                                            <p:strVal val="#ppt_x"/>
                                          </p:val>
                                        </p:tav>
                                        <p:tav tm="100000">
                                          <p:val>
                                            <p:strVal val="#ppt_x"/>
                                          </p:val>
                                        </p:tav>
                                      </p:tavLst>
                                    </p:anim>
                                    <p:anim calcmode="lin" valueType="num">
                                      <p:cBhvr additive="base">
                                        <p:cTn id="12" dur="500" fill="hold"/>
                                        <p:tgtEl>
                                          <p:spTgt spid="15503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50366"/>
                                        </p:tgtEl>
                                        <p:attrNameLst>
                                          <p:attrName>style.visibility</p:attrName>
                                        </p:attrNameLst>
                                      </p:cBhvr>
                                      <p:to>
                                        <p:strVal val="visible"/>
                                      </p:to>
                                    </p:set>
                                    <p:anim calcmode="lin" valueType="num">
                                      <p:cBhvr additive="base">
                                        <p:cTn id="15" dur="500" fill="hold"/>
                                        <p:tgtEl>
                                          <p:spTgt spid="1550366"/>
                                        </p:tgtEl>
                                        <p:attrNameLst>
                                          <p:attrName>ppt_x</p:attrName>
                                        </p:attrNameLst>
                                      </p:cBhvr>
                                      <p:tavLst>
                                        <p:tav tm="0">
                                          <p:val>
                                            <p:strVal val="#ppt_x"/>
                                          </p:val>
                                        </p:tav>
                                        <p:tav tm="100000">
                                          <p:val>
                                            <p:strVal val="#ppt_x"/>
                                          </p:val>
                                        </p:tav>
                                      </p:tavLst>
                                    </p:anim>
                                    <p:anim calcmode="lin" valueType="num">
                                      <p:cBhvr additive="base">
                                        <p:cTn id="16" dur="500" fill="hold"/>
                                        <p:tgtEl>
                                          <p:spTgt spid="155036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50367"/>
                                        </p:tgtEl>
                                        <p:attrNameLst>
                                          <p:attrName>style.visibility</p:attrName>
                                        </p:attrNameLst>
                                      </p:cBhvr>
                                      <p:to>
                                        <p:strVal val="visible"/>
                                      </p:to>
                                    </p:set>
                                    <p:anim calcmode="lin" valueType="num">
                                      <p:cBhvr additive="base">
                                        <p:cTn id="21" dur="500" fill="hold"/>
                                        <p:tgtEl>
                                          <p:spTgt spid="1550367"/>
                                        </p:tgtEl>
                                        <p:attrNameLst>
                                          <p:attrName>ppt_x</p:attrName>
                                        </p:attrNameLst>
                                      </p:cBhvr>
                                      <p:tavLst>
                                        <p:tav tm="0">
                                          <p:val>
                                            <p:strVal val="#ppt_x"/>
                                          </p:val>
                                        </p:tav>
                                        <p:tav tm="100000">
                                          <p:val>
                                            <p:strVal val="#ppt_x"/>
                                          </p:val>
                                        </p:tav>
                                      </p:tavLst>
                                    </p:anim>
                                    <p:anim calcmode="lin" valueType="num">
                                      <p:cBhvr additive="base">
                                        <p:cTn id="22" dur="500" fill="hold"/>
                                        <p:tgtEl>
                                          <p:spTgt spid="155036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50368"/>
                                        </p:tgtEl>
                                        <p:attrNameLst>
                                          <p:attrName>style.visibility</p:attrName>
                                        </p:attrNameLst>
                                      </p:cBhvr>
                                      <p:to>
                                        <p:strVal val="visible"/>
                                      </p:to>
                                    </p:set>
                                    <p:anim calcmode="lin" valueType="num">
                                      <p:cBhvr additive="base">
                                        <p:cTn id="27" dur="500" fill="hold"/>
                                        <p:tgtEl>
                                          <p:spTgt spid="1550368"/>
                                        </p:tgtEl>
                                        <p:attrNameLst>
                                          <p:attrName>ppt_x</p:attrName>
                                        </p:attrNameLst>
                                      </p:cBhvr>
                                      <p:tavLst>
                                        <p:tav tm="0">
                                          <p:val>
                                            <p:strVal val="#ppt_x"/>
                                          </p:val>
                                        </p:tav>
                                        <p:tav tm="100000">
                                          <p:val>
                                            <p:strVal val="#ppt_x"/>
                                          </p:val>
                                        </p:tav>
                                      </p:tavLst>
                                    </p:anim>
                                    <p:anim calcmode="lin" valueType="num">
                                      <p:cBhvr additive="base">
                                        <p:cTn id="28" dur="500" fill="hold"/>
                                        <p:tgtEl>
                                          <p:spTgt spid="155036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550343"/>
                                        </p:tgtEl>
                                        <p:attrNameLst>
                                          <p:attrName>style.visibility</p:attrName>
                                        </p:attrNameLst>
                                      </p:cBhvr>
                                      <p:to>
                                        <p:strVal val="visible"/>
                                      </p:to>
                                    </p:set>
                                    <p:anim calcmode="lin" valueType="num">
                                      <p:cBhvr additive="base">
                                        <p:cTn id="33" dur="500" fill="hold"/>
                                        <p:tgtEl>
                                          <p:spTgt spid="1550343"/>
                                        </p:tgtEl>
                                        <p:attrNameLst>
                                          <p:attrName>ppt_x</p:attrName>
                                        </p:attrNameLst>
                                      </p:cBhvr>
                                      <p:tavLst>
                                        <p:tav tm="0">
                                          <p:val>
                                            <p:strVal val="1+#ppt_w/2"/>
                                          </p:val>
                                        </p:tav>
                                        <p:tav tm="100000">
                                          <p:val>
                                            <p:strVal val="#ppt_x"/>
                                          </p:val>
                                        </p:tav>
                                      </p:tavLst>
                                    </p:anim>
                                    <p:anim calcmode="lin" valueType="num">
                                      <p:cBhvr additive="base">
                                        <p:cTn id="34" dur="500" fill="hold"/>
                                        <p:tgtEl>
                                          <p:spTgt spid="155034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50364"/>
                                        </p:tgtEl>
                                        <p:attrNameLst>
                                          <p:attrName>style.visibility</p:attrName>
                                        </p:attrNameLst>
                                      </p:cBhvr>
                                      <p:to>
                                        <p:strVal val="visible"/>
                                      </p:to>
                                    </p:set>
                                    <p:anim calcmode="lin" valueType="num">
                                      <p:cBhvr additive="base">
                                        <p:cTn id="37" dur="500" fill="hold"/>
                                        <p:tgtEl>
                                          <p:spTgt spid="1550364"/>
                                        </p:tgtEl>
                                        <p:attrNameLst>
                                          <p:attrName>ppt_x</p:attrName>
                                        </p:attrNameLst>
                                      </p:cBhvr>
                                      <p:tavLst>
                                        <p:tav tm="0">
                                          <p:val>
                                            <p:strVal val="1+#ppt_w/2"/>
                                          </p:val>
                                        </p:tav>
                                        <p:tav tm="100000">
                                          <p:val>
                                            <p:strVal val="#ppt_x"/>
                                          </p:val>
                                        </p:tav>
                                      </p:tavLst>
                                    </p:anim>
                                    <p:anim calcmode="lin" valueType="num">
                                      <p:cBhvr additive="base">
                                        <p:cTn id="38" dur="500" fill="hold"/>
                                        <p:tgtEl>
                                          <p:spTgt spid="155036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50362"/>
                                        </p:tgtEl>
                                        <p:attrNameLst>
                                          <p:attrName>style.visibility</p:attrName>
                                        </p:attrNameLst>
                                      </p:cBhvr>
                                      <p:to>
                                        <p:strVal val="visible"/>
                                      </p:to>
                                    </p:set>
                                    <p:anim calcmode="lin" valueType="num">
                                      <p:cBhvr additive="base">
                                        <p:cTn id="41" dur="500" fill="hold"/>
                                        <p:tgtEl>
                                          <p:spTgt spid="1550362"/>
                                        </p:tgtEl>
                                        <p:attrNameLst>
                                          <p:attrName>ppt_x</p:attrName>
                                        </p:attrNameLst>
                                      </p:cBhvr>
                                      <p:tavLst>
                                        <p:tav tm="0">
                                          <p:val>
                                            <p:strVal val="1+#ppt_w/2"/>
                                          </p:val>
                                        </p:tav>
                                        <p:tav tm="100000">
                                          <p:val>
                                            <p:strVal val="#ppt_x"/>
                                          </p:val>
                                        </p:tav>
                                      </p:tavLst>
                                    </p:anim>
                                    <p:anim calcmode="lin" valueType="num">
                                      <p:cBhvr additive="base">
                                        <p:cTn id="42" dur="500" fill="hold"/>
                                        <p:tgtEl>
                                          <p:spTgt spid="155036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50342"/>
                                        </p:tgtEl>
                                        <p:attrNameLst>
                                          <p:attrName>style.visibility</p:attrName>
                                        </p:attrNameLst>
                                      </p:cBhvr>
                                      <p:to>
                                        <p:strVal val="visible"/>
                                      </p:to>
                                    </p:set>
                                    <p:anim calcmode="lin" valueType="num">
                                      <p:cBhvr additive="base">
                                        <p:cTn id="45" dur="500" fill="hold"/>
                                        <p:tgtEl>
                                          <p:spTgt spid="1550342"/>
                                        </p:tgtEl>
                                        <p:attrNameLst>
                                          <p:attrName>ppt_x</p:attrName>
                                        </p:attrNameLst>
                                      </p:cBhvr>
                                      <p:tavLst>
                                        <p:tav tm="0">
                                          <p:val>
                                            <p:strVal val="1+#ppt_w/2"/>
                                          </p:val>
                                        </p:tav>
                                        <p:tav tm="100000">
                                          <p:val>
                                            <p:strVal val="#ppt_x"/>
                                          </p:val>
                                        </p:tav>
                                      </p:tavLst>
                                    </p:anim>
                                    <p:anim calcmode="lin" valueType="num">
                                      <p:cBhvr additive="base">
                                        <p:cTn id="46" dur="500" fill="hold"/>
                                        <p:tgtEl>
                                          <p:spTgt spid="155034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50344"/>
                                        </p:tgtEl>
                                        <p:attrNameLst>
                                          <p:attrName>style.visibility</p:attrName>
                                        </p:attrNameLst>
                                      </p:cBhvr>
                                      <p:to>
                                        <p:strVal val="visible"/>
                                      </p:to>
                                    </p:set>
                                    <p:anim calcmode="lin" valueType="num">
                                      <p:cBhvr additive="base">
                                        <p:cTn id="51" dur="500" fill="hold"/>
                                        <p:tgtEl>
                                          <p:spTgt spid="1550344"/>
                                        </p:tgtEl>
                                        <p:attrNameLst>
                                          <p:attrName>ppt_x</p:attrName>
                                        </p:attrNameLst>
                                      </p:cBhvr>
                                      <p:tavLst>
                                        <p:tav tm="0">
                                          <p:val>
                                            <p:strVal val="1+#ppt_w/2"/>
                                          </p:val>
                                        </p:tav>
                                        <p:tav tm="100000">
                                          <p:val>
                                            <p:strVal val="#ppt_x"/>
                                          </p:val>
                                        </p:tav>
                                      </p:tavLst>
                                    </p:anim>
                                    <p:anim calcmode="lin" valueType="num">
                                      <p:cBhvr additive="base">
                                        <p:cTn id="52" dur="500" fill="hold"/>
                                        <p:tgtEl>
                                          <p:spTgt spid="155034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50361"/>
                                        </p:tgtEl>
                                        <p:attrNameLst>
                                          <p:attrName>style.visibility</p:attrName>
                                        </p:attrNameLst>
                                      </p:cBhvr>
                                      <p:to>
                                        <p:strVal val="visible"/>
                                      </p:to>
                                    </p:set>
                                    <p:anim calcmode="lin" valueType="num">
                                      <p:cBhvr additive="base">
                                        <p:cTn id="55" dur="500" fill="hold"/>
                                        <p:tgtEl>
                                          <p:spTgt spid="1550361"/>
                                        </p:tgtEl>
                                        <p:attrNameLst>
                                          <p:attrName>ppt_x</p:attrName>
                                        </p:attrNameLst>
                                      </p:cBhvr>
                                      <p:tavLst>
                                        <p:tav tm="0">
                                          <p:val>
                                            <p:strVal val="1+#ppt_w/2"/>
                                          </p:val>
                                        </p:tav>
                                        <p:tav tm="100000">
                                          <p:val>
                                            <p:strVal val="#ppt_x"/>
                                          </p:val>
                                        </p:tav>
                                      </p:tavLst>
                                    </p:anim>
                                    <p:anim calcmode="lin" valueType="num">
                                      <p:cBhvr additive="base">
                                        <p:cTn id="56" dur="500" fill="hold"/>
                                        <p:tgtEl>
                                          <p:spTgt spid="155036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550363"/>
                                        </p:tgtEl>
                                        <p:attrNameLst>
                                          <p:attrName>style.visibility</p:attrName>
                                        </p:attrNameLst>
                                      </p:cBhvr>
                                      <p:to>
                                        <p:strVal val="visible"/>
                                      </p:to>
                                    </p:set>
                                    <p:anim calcmode="lin" valueType="num">
                                      <p:cBhvr additive="base">
                                        <p:cTn id="59" dur="500" fill="hold"/>
                                        <p:tgtEl>
                                          <p:spTgt spid="1550363"/>
                                        </p:tgtEl>
                                        <p:attrNameLst>
                                          <p:attrName>ppt_x</p:attrName>
                                        </p:attrNameLst>
                                      </p:cBhvr>
                                      <p:tavLst>
                                        <p:tav tm="0">
                                          <p:val>
                                            <p:strVal val="1+#ppt_w/2"/>
                                          </p:val>
                                        </p:tav>
                                        <p:tav tm="100000">
                                          <p:val>
                                            <p:strVal val="#ppt_x"/>
                                          </p:val>
                                        </p:tav>
                                      </p:tavLst>
                                    </p:anim>
                                    <p:anim calcmode="lin" valueType="num">
                                      <p:cBhvr additive="base">
                                        <p:cTn id="60" dur="500" fill="hold"/>
                                        <p:tgtEl>
                                          <p:spTgt spid="155036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50345"/>
                                        </p:tgtEl>
                                        <p:attrNameLst>
                                          <p:attrName>style.visibility</p:attrName>
                                        </p:attrNameLst>
                                      </p:cBhvr>
                                      <p:to>
                                        <p:strVal val="visible"/>
                                      </p:to>
                                    </p:set>
                                    <p:anim calcmode="lin" valueType="num">
                                      <p:cBhvr additive="base">
                                        <p:cTn id="65" dur="500" fill="hold"/>
                                        <p:tgtEl>
                                          <p:spTgt spid="1550345"/>
                                        </p:tgtEl>
                                        <p:attrNameLst>
                                          <p:attrName>ppt_x</p:attrName>
                                        </p:attrNameLst>
                                      </p:cBhvr>
                                      <p:tavLst>
                                        <p:tav tm="0">
                                          <p:val>
                                            <p:strVal val="#ppt_x"/>
                                          </p:val>
                                        </p:tav>
                                        <p:tav tm="100000">
                                          <p:val>
                                            <p:strVal val="#ppt_x"/>
                                          </p:val>
                                        </p:tav>
                                      </p:tavLst>
                                    </p:anim>
                                    <p:anim calcmode="lin" valueType="num">
                                      <p:cBhvr additive="base">
                                        <p:cTn id="66" dur="500" fill="hold"/>
                                        <p:tgtEl>
                                          <p:spTgt spid="155034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0341" grpId="0"/>
      <p:bldP spid="1550342" grpId="0"/>
      <p:bldP spid="1550343" grpId="0" animBg="1"/>
      <p:bldP spid="1550344" grpId="0"/>
      <p:bldP spid="1550345" grpId="0"/>
      <p:bldP spid="1550361" grpId="0"/>
      <p:bldP spid="1550362" grpId="0"/>
      <p:bldP spid="1550363" grpId="0" animBg="1"/>
      <p:bldP spid="1550364" grpId="0" animBg="1"/>
      <p:bldP spid="1550365" grpId="0" animBg="1"/>
      <p:bldP spid="1550366" grpId="0"/>
      <p:bldP spid="1550367" grpId="0"/>
      <p:bldP spid="1550368"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1362" name="Rectangle 2"/>
          <p:cNvSpPr>
            <a:spLocks noChangeArrowheads="1"/>
          </p:cNvSpPr>
          <p:nvPr/>
        </p:nvSpPr>
        <p:spPr bwMode="auto">
          <a:xfrm>
            <a:off x="233363" y="2036763"/>
            <a:ext cx="5468937" cy="4319587"/>
          </a:xfrm>
          <a:prstGeom prst="rect">
            <a:avLst/>
          </a:prstGeom>
          <a:solidFill>
            <a:schemeClr val="tx1"/>
          </a:solidFill>
          <a:ln w="9525">
            <a:noFill/>
            <a:miter lim="800000"/>
            <a:headEnd/>
            <a:tailEnd/>
          </a:ln>
        </p:spPr>
        <p:txBody>
          <a:bodyPr>
            <a:spAutoFit/>
          </a:bodyPr>
          <a:lstStyle/>
          <a:p>
            <a:pPr eaLnBrk="1" hangingPunct="1">
              <a:lnSpc>
                <a:spcPct val="130000"/>
              </a:lnSpc>
            </a:pPr>
            <a:r>
              <a:rPr kumimoji="1" lang="en-US" altLang="zh-CN" sz="2000" b="1" smtClean="0">
                <a:solidFill>
                  <a:srgbClr val="FFFFEF"/>
                </a:solidFill>
                <a:latin typeface="Arial" charset="0"/>
                <a:ea typeface="宋体" charset="-122"/>
              </a:rPr>
              <a:t>(7 5 3 . 3 7)</a:t>
            </a:r>
            <a:r>
              <a:rPr kumimoji="1" lang="zh-CN" altLang="en-US" sz="2000" b="1" baseline="-25000" smtClean="0">
                <a:solidFill>
                  <a:srgbClr val="FFFFEF"/>
                </a:solidFill>
                <a:latin typeface="Arial" charset="0"/>
                <a:ea typeface="宋体" charset="-122"/>
              </a:rPr>
              <a:t>八 </a:t>
            </a:r>
            <a:r>
              <a:rPr kumimoji="1" lang="en-US" altLang="zh-CN" sz="2000" b="1" smtClean="0">
                <a:solidFill>
                  <a:srgbClr val="FFFFEF"/>
                </a:solidFill>
                <a:latin typeface="Arial" charset="0"/>
                <a:ea typeface="宋体" charset="-122"/>
              </a:rPr>
              <a:t>= </a:t>
            </a:r>
            <a:r>
              <a:rPr kumimoji="1" lang="en-US" altLang="zh-CN" sz="2000" b="1" baseline="-25000" smtClean="0">
                <a:solidFill>
                  <a:srgbClr val="FFFFEF"/>
                </a:solidFill>
                <a:latin typeface="Arial" charset="0"/>
                <a:ea typeface="宋体" charset="-122"/>
              </a:rPr>
              <a:t> </a:t>
            </a:r>
            <a:r>
              <a:rPr kumimoji="1" lang="en-US" altLang="zh-CN" sz="2000" b="1" smtClean="0">
                <a:solidFill>
                  <a:srgbClr val="FFFFEF"/>
                </a:solidFill>
                <a:latin typeface="Arial" charset="0"/>
                <a:ea typeface="宋体" charset="-122"/>
              </a:rPr>
              <a:t>7 5 3 . 3 7  O</a:t>
            </a:r>
          </a:p>
          <a:p>
            <a:pPr eaLnBrk="1" hangingPunct="1">
              <a:lnSpc>
                <a:spcPct val="130000"/>
              </a:lnSpc>
            </a:pPr>
            <a:r>
              <a:rPr kumimoji="1" lang="en-US" altLang="zh-CN" sz="2000" b="1" smtClean="0">
                <a:solidFill>
                  <a:srgbClr val="FFFFEF"/>
                </a:solidFill>
                <a:latin typeface="Arial" charset="0"/>
                <a:ea typeface="宋体" charset="-122"/>
              </a:rPr>
              <a:t>=7×8</a:t>
            </a:r>
            <a:r>
              <a:rPr kumimoji="1" lang="en-US" altLang="zh-CN" sz="2000" b="1" baseline="30000" smtClean="0">
                <a:solidFill>
                  <a:srgbClr val="FFFFEF"/>
                </a:solidFill>
                <a:latin typeface="Arial" charset="0"/>
                <a:ea typeface="宋体" charset="-122"/>
              </a:rPr>
              <a:t>2</a:t>
            </a:r>
            <a:r>
              <a:rPr kumimoji="1" lang="en-US" altLang="zh-CN" sz="2000" b="1" smtClean="0">
                <a:solidFill>
                  <a:srgbClr val="FFFFEF"/>
                </a:solidFill>
                <a:latin typeface="Arial" charset="0"/>
                <a:ea typeface="宋体" charset="-122"/>
              </a:rPr>
              <a:t>+5×8</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+3×8</a:t>
            </a:r>
            <a:r>
              <a:rPr kumimoji="1" lang="en-US" altLang="zh-CN" sz="2000" b="1" baseline="30000" smtClean="0">
                <a:solidFill>
                  <a:srgbClr val="FFFFEF"/>
                </a:solidFill>
                <a:latin typeface="Arial" charset="0"/>
                <a:ea typeface="宋体" charset="-122"/>
              </a:rPr>
              <a:t>0</a:t>
            </a:r>
            <a:r>
              <a:rPr kumimoji="1" lang="en-US" altLang="zh-CN" sz="2000" b="1" smtClean="0">
                <a:solidFill>
                  <a:srgbClr val="FFFFEF"/>
                </a:solidFill>
                <a:latin typeface="Arial" charset="0"/>
                <a:ea typeface="宋体" charset="-122"/>
              </a:rPr>
              <a:t>+3×8</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+7×8</a:t>
            </a:r>
            <a:r>
              <a:rPr kumimoji="1" lang="en-US" altLang="zh-CN" sz="2000" b="1" baseline="30000" smtClean="0">
                <a:solidFill>
                  <a:srgbClr val="FFFFEF"/>
                </a:solidFill>
                <a:latin typeface="Arial" charset="0"/>
                <a:ea typeface="宋体" charset="-122"/>
              </a:rPr>
              <a:t>-2   </a:t>
            </a:r>
          </a:p>
          <a:p>
            <a:pPr eaLnBrk="1" hangingPunct="1">
              <a:lnSpc>
                <a:spcPct val="130000"/>
              </a:lnSpc>
            </a:pPr>
            <a:r>
              <a:rPr kumimoji="1" lang="en-US" altLang="zh-CN" sz="2000" b="1" smtClean="0">
                <a:solidFill>
                  <a:srgbClr val="FFFFEF"/>
                </a:solidFill>
                <a:latin typeface="Arial" charset="0"/>
                <a:ea typeface="宋体" charset="-122"/>
              </a:rPr>
              <a:t>=(491.484375)</a:t>
            </a:r>
            <a:r>
              <a:rPr kumimoji="1" lang="zh-CN" altLang="en-US" sz="2000" b="1" baseline="-25000" smtClean="0">
                <a:solidFill>
                  <a:srgbClr val="FFFFEF"/>
                </a:solidFill>
                <a:latin typeface="Arial" charset="0"/>
                <a:ea typeface="宋体" charset="-122"/>
              </a:rPr>
              <a:t>十</a:t>
            </a:r>
          </a:p>
          <a:p>
            <a:pPr eaLnBrk="1" hangingPunct="1">
              <a:lnSpc>
                <a:spcPct val="130000"/>
              </a:lnSpc>
            </a:pPr>
            <a:endParaRPr kumimoji="1" lang="zh-CN" altLang="en-US" sz="2000" b="1" smtClean="0">
              <a:solidFill>
                <a:srgbClr val="FFFFEF"/>
              </a:solidFill>
              <a:latin typeface="Arial" charset="0"/>
              <a:ea typeface="宋体" charset="-122"/>
            </a:endParaRPr>
          </a:p>
          <a:p>
            <a:pPr eaLnBrk="1" hangingPunct="1">
              <a:lnSpc>
                <a:spcPct val="130000"/>
              </a:lnSpc>
            </a:pPr>
            <a:r>
              <a:rPr kumimoji="1" lang="en-US" altLang="zh-CN" sz="2000" b="1" smtClean="0">
                <a:solidFill>
                  <a:srgbClr val="FFFFEF"/>
                </a:solidFill>
                <a:latin typeface="Arial" charset="0"/>
                <a:ea typeface="宋体" charset="-122"/>
              </a:rPr>
              <a:t>(7 5 3 . 3 7)</a:t>
            </a:r>
            <a:r>
              <a:rPr kumimoji="1" lang="zh-CN" altLang="en-US" sz="2000" b="1" baseline="-25000" smtClean="0">
                <a:solidFill>
                  <a:srgbClr val="FFFFEF"/>
                </a:solidFill>
                <a:latin typeface="Arial" charset="0"/>
                <a:ea typeface="宋体" charset="-122"/>
              </a:rPr>
              <a:t>十六 </a:t>
            </a:r>
            <a:r>
              <a:rPr kumimoji="1" lang="en-US" altLang="zh-CN" sz="2000" b="1" smtClean="0">
                <a:solidFill>
                  <a:srgbClr val="FFFFEF"/>
                </a:solidFill>
                <a:latin typeface="Arial" charset="0"/>
                <a:ea typeface="宋体" charset="-122"/>
              </a:rPr>
              <a:t>=</a:t>
            </a:r>
            <a:r>
              <a:rPr kumimoji="1" lang="en-US" altLang="zh-CN" sz="2000" b="1" baseline="-25000" smtClean="0">
                <a:solidFill>
                  <a:srgbClr val="FFFFEF"/>
                </a:solidFill>
                <a:latin typeface="Arial" charset="0"/>
                <a:ea typeface="宋体" charset="-122"/>
              </a:rPr>
              <a:t> </a:t>
            </a:r>
            <a:r>
              <a:rPr kumimoji="1" lang="en-US" altLang="zh-CN" sz="2000" b="1" smtClean="0">
                <a:solidFill>
                  <a:srgbClr val="FFFFEF"/>
                </a:solidFill>
                <a:latin typeface="Arial" charset="0"/>
                <a:ea typeface="宋体" charset="-122"/>
              </a:rPr>
              <a:t>7 5 3 . 3 7  H = 0x 7 5 3 . 3 7</a:t>
            </a:r>
          </a:p>
          <a:p>
            <a:pPr eaLnBrk="1" hangingPunct="1">
              <a:lnSpc>
                <a:spcPct val="130000"/>
              </a:lnSpc>
            </a:pPr>
            <a:r>
              <a:rPr kumimoji="1" lang="en-US" altLang="zh-CN" sz="2000" b="1" smtClean="0">
                <a:solidFill>
                  <a:srgbClr val="FFFFEF"/>
                </a:solidFill>
                <a:latin typeface="Arial" charset="0"/>
                <a:ea typeface="宋体" charset="-122"/>
              </a:rPr>
              <a:t>=7×16</a:t>
            </a:r>
            <a:r>
              <a:rPr kumimoji="1" lang="en-US" altLang="zh-CN" sz="2000" b="1" baseline="30000" smtClean="0">
                <a:solidFill>
                  <a:srgbClr val="FFFFEF"/>
                </a:solidFill>
                <a:latin typeface="Arial" charset="0"/>
                <a:ea typeface="宋体" charset="-122"/>
              </a:rPr>
              <a:t>2</a:t>
            </a:r>
            <a:r>
              <a:rPr kumimoji="1" lang="en-US" altLang="zh-CN" sz="2000" b="1" smtClean="0">
                <a:solidFill>
                  <a:srgbClr val="FFFFEF"/>
                </a:solidFill>
                <a:latin typeface="Arial" charset="0"/>
                <a:ea typeface="宋体" charset="-122"/>
              </a:rPr>
              <a:t>+5×16</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+3×16</a:t>
            </a:r>
            <a:r>
              <a:rPr kumimoji="1" lang="en-US" altLang="zh-CN" sz="2000" b="1" baseline="30000" smtClean="0">
                <a:solidFill>
                  <a:srgbClr val="FFFFEF"/>
                </a:solidFill>
                <a:latin typeface="Arial" charset="0"/>
                <a:ea typeface="宋体" charset="-122"/>
              </a:rPr>
              <a:t>0</a:t>
            </a:r>
            <a:r>
              <a:rPr kumimoji="1" lang="en-US" altLang="zh-CN" sz="2000" b="1" smtClean="0">
                <a:solidFill>
                  <a:srgbClr val="FFFFEF"/>
                </a:solidFill>
                <a:latin typeface="Arial" charset="0"/>
                <a:ea typeface="宋体" charset="-122"/>
              </a:rPr>
              <a:t>+3×16</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+7×16</a:t>
            </a:r>
            <a:r>
              <a:rPr kumimoji="1" lang="en-US" altLang="zh-CN" sz="2000" b="1" baseline="30000" smtClean="0">
                <a:solidFill>
                  <a:srgbClr val="FFFFEF"/>
                </a:solidFill>
                <a:latin typeface="Arial" charset="0"/>
                <a:ea typeface="宋体" charset="-122"/>
              </a:rPr>
              <a:t>-2 </a:t>
            </a:r>
          </a:p>
          <a:p>
            <a:pPr eaLnBrk="1" hangingPunct="1">
              <a:lnSpc>
                <a:spcPct val="130000"/>
              </a:lnSpc>
            </a:pPr>
            <a:r>
              <a:rPr kumimoji="1" lang="en-US" altLang="zh-CN" sz="2000" b="1" smtClean="0">
                <a:solidFill>
                  <a:srgbClr val="FFFFEF"/>
                </a:solidFill>
                <a:latin typeface="Arial" charset="0"/>
                <a:ea typeface="宋体" charset="-122"/>
              </a:rPr>
              <a:t>=(1875.2148)</a:t>
            </a:r>
            <a:r>
              <a:rPr kumimoji="1" lang="zh-CN" altLang="en-US" sz="2000" b="1" baseline="-25000" smtClean="0">
                <a:solidFill>
                  <a:srgbClr val="FFFFEF"/>
                </a:solidFill>
                <a:latin typeface="Arial" charset="0"/>
                <a:ea typeface="宋体" charset="-122"/>
              </a:rPr>
              <a:t>十</a:t>
            </a:r>
          </a:p>
          <a:p>
            <a:pPr eaLnBrk="1" hangingPunct="1">
              <a:lnSpc>
                <a:spcPct val="130000"/>
              </a:lnSpc>
            </a:pPr>
            <a:endParaRPr kumimoji="1" lang="zh-CN" altLang="en-US" sz="2000" b="1" baseline="-25000" smtClean="0">
              <a:solidFill>
                <a:srgbClr val="FFFFEF"/>
              </a:solidFill>
              <a:latin typeface="Arial" charset="0"/>
              <a:ea typeface="宋体" charset="-122"/>
            </a:endParaRPr>
          </a:p>
          <a:p>
            <a:pPr eaLnBrk="1" hangingPunct="1">
              <a:lnSpc>
                <a:spcPct val="130000"/>
              </a:lnSpc>
            </a:pPr>
            <a:r>
              <a:rPr kumimoji="1" lang="en-US" altLang="zh-CN" sz="2000" b="1" smtClean="0">
                <a:solidFill>
                  <a:srgbClr val="FFFFEF"/>
                </a:solidFill>
                <a:latin typeface="Arial" charset="0"/>
                <a:ea typeface="宋体" charset="-122"/>
              </a:rPr>
              <a:t>(7 5 3 . 3 7)</a:t>
            </a:r>
            <a:r>
              <a:rPr kumimoji="1" lang="zh-CN" altLang="en-US" sz="2000" b="1" baseline="-25000" smtClean="0">
                <a:solidFill>
                  <a:srgbClr val="FFFFEF"/>
                </a:solidFill>
                <a:latin typeface="Arial" charset="0"/>
                <a:ea typeface="宋体" charset="-122"/>
              </a:rPr>
              <a:t>十二</a:t>
            </a:r>
          </a:p>
          <a:p>
            <a:pPr eaLnBrk="1" hangingPunct="1">
              <a:lnSpc>
                <a:spcPct val="130000"/>
              </a:lnSpc>
            </a:pPr>
            <a:r>
              <a:rPr kumimoji="1" lang="en-US" altLang="zh-CN" sz="2000" b="1" smtClean="0">
                <a:solidFill>
                  <a:srgbClr val="FFFFEF"/>
                </a:solidFill>
                <a:latin typeface="Arial" charset="0"/>
                <a:ea typeface="宋体" charset="-122"/>
              </a:rPr>
              <a:t>=7×12</a:t>
            </a:r>
            <a:r>
              <a:rPr kumimoji="1" lang="en-US" altLang="zh-CN" sz="2000" b="1" baseline="30000" smtClean="0">
                <a:solidFill>
                  <a:srgbClr val="FFFFEF"/>
                </a:solidFill>
                <a:latin typeface="Arial" charset="0"/>
                <a:ea typeface="宋体" charset="-122"/>
              </a:rPr>
              <a:t>2</a:t>
            </a:r>
            <a:r>
              <a:rPr kumimoji="1" lang="en-US" altLang="zh-CN" sz="2000" b="1" smtClean="0">
                <a:solidFill>
                  <a:srgbClr val="FFFFEF"/>
                </a:solidFill>
                <a:latin typeface="Arial" charset="0"/>
                <a:ea typeface="宋体" charset="-122"/>
              </a:rPr>
              <a:t>+5×12</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+3×12</a:t>
            </a:r>
            <a:r>
              <a:rPr kumimoji="1" lang="en-US" altLang="zh-CN" sz="2000" b="1" baseline="30000" smtClean="0">
                <a:solidFill>
                  <a:srgbClr val="FFFFEF"/>
                </a:solidFill>
                <a:latin typeface="Arial" charset="0"/>
                <a:ea typeface="宋体" charset="-122"/>
              </a:rPr>
              <a:t>0</a:t>
            </a:r>
            <a:r>
              <a:rPr kumimoji="1" lang="en-US" altLang="zh-CN" sz="2000" b="1" smtClean="0">
                <a:solidFill>
                  <a:srgbClr val="FFFFEF"/>
                </a:solidFill>
                <a:latin typeface="Arial" charset="0"/>
                <a:ea typeface="宋体" charset="-122"/>
              </a:rPr>
              <a:t>+3×12</a:t>
            </a:r>
            <a:r>
              <a:rPr kumimoji="1" lang="en-US" altLang="zh-CN" sz="2000" b="1" baseline="30000" smtClean="0">
                <a:solidFill>
                  <a:srgbClr val="FFFFEF"/>
                </a:solidFill>
                <a:latin typeface="Arial" charset="0"/>
                <a:ea typeface="宋体" charset="-122"/>
              </a:rPr>
              <a:t>-1</a:t>
            </a:r>
            <a:r>
              <a:rPr kumimoji="1" lang="en-US" altLang="zh-CN" sz="2000" b="1" smtClean="0">
                <a:solidFill>
                  <a:srgbClr val="FFFFEF"/>
                </a:solidFill>
                <a:latin typeface="Arial" charset="0"/>
                <a:ea typeface="宋体" charset="-122"/>
              </a:rPr>
              <a:t>+7×12</a:t>
            </a:r>
            <a:r>
              <a:rPr kumimoji="1" lang="en-US" altLang="zh-CN" sz="2000" b="1" baseline="30000" smtClean="0">
                <a:solidFill>
                  <a:srgbClr val="FFFFEF"/>
                </a:solidFill>
                <a:latin typeface="Arial" charset="0"/>
                <a:ea typeface="宋体" charset="-122"/>
              </a:rPr>
              <a:t>-2 </a:t>
            </a:r>
          </a:p>
          <a:p>
            <a:pPr eaLnBrk="1" hangingPunct="1">
              <a:lnSpc>
                <a:spcPct val="130000"/>
              </a:lnSpc>
            </a:pPr>
            <a:r>
              <a:rPr kumimoji="1" lang="en-US" altLang="zh-CN" sz="2000" b="1" smtClean="0">
                <a:solidFill>
                  <a:srgbClr val="FFFFEF"/>
                </a:solidFill>
                <a:latin typeface="Arial" charset="0"/>
                <a:ea typeface="宋体" charset="-122"/>
              </a:rPr>
              <a:t>=(1071.2986)</a:t>
            </a:r>
            <a:r>
              <a:rPr kumimoji="1" lang="zh-CN" altLang="en-US" sz="2000" b="1" baseline="-25000" smtClean="0">
                <a:solidFill>
                  <a:srgbClr val="FFFFEF"/>
                </a:solidFill>
                <a:latin typeface="Arial" charset="0"/>
                <a:ea typeface="宋体" charset="-122"/>
              </a:rPr>
              <a:t>十</a:t>
            </a:r>
          </a:p>
        </p:txBody>
      </p:sp>
      <p:sp>
        <p:nvSpPr>
          <p:cNvPr id="28675" name="Text Box 3"/>
          <p:cNvSpPr txBox="1">
            <a:spLocks noChangeArrowheads="1"/>
          </p:cNvSpPr>
          <p:nvPr/>
        </p:nvSpPr>
        <p:spPr bwMode="auto">
          <a:xfrm>
            <a:off x="131763" y="6348413"/>
            <a:ext cx="5713412" cy="336550"/>
          </a:xfrm>
          <a:prstGeom prst="rect">
            <a:avLst/>
          </a:prstGeom>
          <a:noFill/>
          <a:ln w="9525">
            <a:noFill/>
            <a:miter lim="800000"/>
            <a:headEnd/>
            <a:tailEnd/>
          </a:ln>
        </p:spPr>
        <p:txBody>
          <a:bodyPr wrap="none">
            <a:spAutoFit/>
          </a:bodyPr>
          <a:lstStyle/>
          <a:p>
            <a:pPr eaLnBrk="1" hangingPunct="1">
              <a:buClr>
                <a:srgbClr val="3333CC"/>
              </a:buClr>
              <a:buFont typeface="Wingdings" pitchFamily="2" charset="2"/>
              <a:buNone/>
            </a:pPr>
            <a:r>
              <a:rPr kumimoji="1" lang="en-US" altLang="zh-CN" sz="1600" b="1" smtClean="0">
                <a:solidFill>
                  <a:srgbClr val="000000"/>
                </a:solidFill>
                <a:latin typeface="Arial" charset="0"/>
                <a:ea typeface="宋体" charset="-122"/>
              </a:rPr>
              <a:t>同一个数</a:t>
            </a:r>
            <a:r>
              <a:rPr kumimoji="1" lang="zh-CN" altLang="en-US" sz="1600" b="1" smtClean="0">
                <a:solidFill>
                  <a:srgbClr val="000000"/>
                </a:solidFill>
                <a:latin typeface="Arial" charset="0"/>
                <a:ea typeface="宋体" charset="-122"/>
              </a:rPr>
              <a:t>串，由于进位制不同其所表达的数值大小也是不同的</a:t>
            </a:r>
          </a:p>
        </p:txBody>
      </p:sp>
      <p:sp>
        <p:nvSpPr>
          <p:cNvPr id="1551364" name="Rectangle 4"/>
          <p:cNvSpPr>
            <a:spLocks noChangeArrowheads="1"/>
          </p:cNvSpPr>
          <p:nvPr/>
        </p:nvSpPr>
        <p:spPr bwMode="auto">
          <a:xfrm>
            <a:off x="5775325" y="2020888"/>
            <a:ext cx="3105150" cy="3267075"/>
          </a:xfrm>
          <a:prstGeom prst="rect">
            <a:avLst/>
          </a:prstGeom>
          <a:solidFill>
            <a:schemeClr val="tx1"/>
          </a:solidFill>
          <a:ln w="9525">
            <a:noFill/>
            <a:miter lim="800000"/>
            <a:headEnd/>
            <a:tailEnd/>
          </a:ln>
        </p:spPr>
        <p:txBody>
          <a:bodyPr wrap="none">
            <a:spAutoFit/>
          </a:bodyPr>
          <a:lstStyle/>
          <a:p>
            <a:pPr eaLnBrk="1" hangingPunct="1">
              <a:lnSpc>
                <a:spcPct val="130000"/>
              </a:lnSpc>
              <a:buFont typeface="Wingdings" pitchFamily="2" charset="2"/>
              <a:buNone/>
            </a:pPr>
            <a:r>
              <a:rPr kumimoji="1" lang="en-US" altLang="zh-CN" sz="2000" smtClean="0">
                <a:solidFill>
                  <a:srgbClr val="FFFFEF"/>
                </a:solidFill>
                <a:latin typeface="Times New Roman" pitchFamily="18" charset="0"/>
                <a:ea typeface="宋体" charset="-122"/>
              </a:rPr>
              <a:t>245</a:t>
            </a:r>
            <a:r>
              <a:rPr kumimoji="1" lang="zh-CN" altLang="en-US" sz="2000" smtClean="0">
                <a:solidFill>
                  <a:srgbClr val="FFFFEF"/>
                </a:solidFill>
                <a:latin typeface="Times New Roman" pitchFamily="18" charset="0"/>
                <a:ea typeface="宋体" charset="-122"/>
              </a:rPr>
              <a:t>的十进制表示记为：</a:t>
            </a:r>
          </a:p>
          <a:p>
            <a:pPr eaLnBrk="1" hangingPunct="1">
              <a:lnSpc>
                <a:spcPct val="130000"/>
              </a:lnSpc>
              <a:buFont typeface="Wingdings" pitchFamily="2" charset="2"/>
              <a:buNone/>
            </a:pPr>
            <a:r>
              <a:rPr kumimoji="1" lang="zh-CN" altLang="en-US" sz="2000" smtClean="0">
                <a:solidFill>
                  <a:srgbClr val="FFFFEF"/>
                </a:solidFill>
                <a:latin typeface="Times New Roman" pitchFamily="18" charset="0"/>
                <a:ea typeface="宋体" charset="-122"/>
              </a:rPr>
              <a:t>	</a:t>
            </a:r>
            <a:r>
              <a:rPr kumimoji="1" lang="en-US" altLang="zh-CN" sz="2000" b="1" smtClean="0">
                <a:solidFill>
                  <a:srgbClr val="FFFFEF"/>
                </a:solidFill>
                <a:latin typeface="Arial" charset="0"/>
                <a:ea typeface="宋体" charset="-122"/>
              </a:rPr>
              <a:t>245</a:t>
            </a:r>
            <a:endParaRPr kumimoji="1" lang="en-US" altLang="zh-CN" sz="2000" smtClean="0">
              <a:solidFill>
                <a:srgbClr val="FFFFEF"/>
              </a:solidFill>
              <a:latin typeface="Times New Roman" pitchFamily="18" charset="0"/>
              <a:ea typeface="宋体" charset="-122"/>
            </a:endParaRPr>
          </a:p>
          <a:p>
            <a:pPr eaLnBrk="1" hangingPunct="1">
              <a:lnSpc>
                <a:spcPct val="130000"/>
              </a:lnSpc>
              <a:buFont typeface="Wingdings" pitchFamily="2" charset="2"/>
              <a:buNone/>
            </a:pPr>
            <a:r>
              <a:rPr kumimoji="1" lang="en-US" altLang="zh-CN" sz="2000" smtClean="0">
                <a:solidFill>
                  <a:srgbClr val="FFFFEF"/>
                </a:solidFill>
                <a:latin typeface="Times New Roman" pitchFamily="18" charset="0"/>
                <a:ea typeface="宋体" charset="-122"/>
              </a:rPr>
              <a:t>245</a:t>
            </a:r>
            <a:r>
              <a:rPr kumimoji="1" lang="zh-CN" altLang="en-US" sz="2000" smtClean="0">
                <a:solidFill>
                  <a:srgbClr val="FFFFEF"/>
                </a:solidFill>
                <a:latin typeface="Times New Roman" pitchFamily="18" charset="0"/>
                <a:ea typeface="宋体" charset="-122"/>
              </a:rPr>
              <a:t>的二进制表示记为：</a:t>
            </a:r>
          </a:p>
          <a:p>
            <a:pPr eaLnBrk="1" hangingPunct="1">
              <a:lnSpc>
                <a:spcPct val="130000"/>
              </a:lnSpc>
              <a:buFont typeface="Wingdings" pitchFamily="2" charset="2"/>
              <a:buNone/>
            </a:pPr>
            <a:r>
              <a:rPr kumimoji="1" lang="zh-CN" altLang="en-US" sz="2000" smtClean="0">
                <a:solidFill>
                  <a:srgbClr val="FFFFEF"/>
                </a:solidFill>
                <a:latin typeface="Times New Roman" pitchFamily="18" charset="0"/>
                <a:ea typeface="宋体" charset="-122"/>
              </a:rPr>
              <a:t>	</a:t>
            </a:r>
            <a:r>
              <a:rPr kumimoji="1" lang="en-US" altLang="zh-CN" sz="2000" b="1" smtClean="0">
                <a:solidFill>
                  <a:srgbClr val="FFFFEF"/>
                </a:solidFill>
                <a:latin typeface="Arial" charset="0"/>
                <a:ea typeface="宋体" charset="-122"/>
              </a:rPr>
              <a:t>11110101</a:t>
            </a:r>
          </a:p>
          <a:p>
            <a:pPr eaLnBrk="1" hangingPunct="1">
              <a:lnSpc>
                <a:spcPct val="130000"/>
              </a:lnSpc>
              <a:buFont typeface="Wingdings" pitchFamily="2" charset="2"/>
              <a:buNone/>
            </a:pPr>
            <a:r>
              <a:rPr kumimoji="1" lang="en-US" altLang="zh-CN" sz="2000" smtClean="0">
                <a:solidFill>
                  <a:srgbClr val="FFFFEF"/>
                </a:solidFill>
                <a:latin typeface="Times New Roman" pitchFamily="18" charset="0"/>
                <a:ea typeface="宋体" charset="-122"/>
              </a:rPr>
              <a:t>245</a:t>
            </a:r>
            <a:r>
              <a:rPr kumimoji="1" lang="zh-CN" altLang="en-US" sz="2000" smtClean="0">
                <a:solidFill>
                  <a:srgbClr val="FFFFEF"/>
                </a:solidFill>
                <a:latin typeface="Times New Roman" pitchFamily="18" charset="0"/>
                <a:ea typeface="宋体" charset="-122"/>
              </a:rPr>
              <a:t>的八进制表示记为：</a:t>
            </a:r>
          </a:p>
          <a:p>
            <a:pPr eaLnBrk="1" hangingPunct="1">
              <a:lnSpc>
                <a:spcPct val="130000"/>
              </a:lnSpc>
              <a:buFont typeface="Wingdings" pitchFamily="2" charset="2"/>
              <a:buNone/>
            </a:pPr>
            <a:r>
              <a:rPr kumimoji="1" lang="zh-CN" altLang="en-US" sz="2000" smtClean="0">
                <a:solidFill>
                  <a:srgbClr val="FFFFEF"/>
                </a:solidFill>
                <a:latin typeface="Times New Roman" pitchFamily="18" charset="0"/>
                <a:ea typeface="宋体" charset="-122"/>
              </a:rPr>
              <a:t>	</a:t>
            </a:r>
            <a:r>
              <a:rPr kumimoji="1" lang="en-US" altLang="zh-CN" sz="2000" b="1" smtClean="0">
                <a:solidFill>
                  <a:srgbClr val="FFFFEF"/>
                </a:solidFill>
                <a:latin typeface="Arial" charset="0"/>
                <a:ea typeface="宋体" charset="-122"/>
              </a:rPr>
              <a:t>365</a:t>
            </a:r>
          </a:p>
          <a:p>
            <a:pPr eaLnBrk="1" hangingPunct="1">
              <a:lnSpc>
                <a:spcPct val="130000"/>
              </a:lnSpc>
              <a:buFont typeface="Wingdings" pitchFamily="2" charset="2"/>
              <a:buNone/>
            </a:pPr>
            <a:r>
              <a:rPr kumimoji="1" lang="en-US" altLang="zh-CN" sz="2000" smtClean="0">
                <a:solidFill>
                  <a:srgbClr val="FFFFEF"/>
                </a:solidFill>
                <a:latin typeface="Times New Roman" pitchFamily="18" charset="0"/>
                <a:ea typeface="宋体" charset="-122"/>
              </a:rPr>
              <a:t>245</a:t>
            </a:r>
            <a:r>
              <a:rPr kumimoji="1" lang="zh-CN" altLang="en-US" sz="2000" smtClean="0">
                <a:solidFill>
                  <a:srgbClr val="FFFFEF"/>
                </a:solidFill>
                <a:latin typeface="Times New Roman" pitchFamily="18" charset="0"/>
                <a:ea typeface="宋体" charset="-122"/>
              </a:rPr>
              <a:t>的十六进制表示记为：</a:t>
            </a:r>
          </a:p>
          <a:p>
            <a:pPr eaLnBrk="1" hangingPunct="1">
              <a:lnSpc>
                <a:spcPct val="130000"/>
              </a:lnSpc>
              <a:buFont typeface="Wingdings" pitchFamily="2" charset="2"/>
              <a:buNone/>
            </a:pPr>
            <a:r>
              <a:rPr kumimoji="1" lang="zh-CN" altLang="en-US" sz="2000" smtClean="0">
                <a:solidFill>
                  <a:srgbClr val="FFFFEF"/>
                </a:solidFill>
                <a:latin typeface="Times New Roman" pitchFamily="18" charset="0"/>
                <a:ea typeface="宋体" charset="-122"/>
              </a:rPr>
              <a:t>	</a:t>
            </a:r>
            <a:r>
              <a:rPr kumimoji="1" lang="en-US" altLang="zh-CN" sz="2000" b="1" smtClean="0">
                <a:solidFill>
                  <a:srgbClr val="FFFFEF"/>
                </a:solidFill>
                <a:latin typeface="Arial" charset="0"/>
                <a:ea typeface="宋体" charset="-122"/>
              </a:rPr>
              <a:t>F5</a:t>
            </a:r>
          </a:p>
        </p:txBody>
      </p:sp>
      <p:sp>
        <p:nvSpPr>
          <p:cNvPr id="28677" name="Text Box 5"/>
          <p:cNvSpPr txBox="1">
            <a:spLocks noChangeArrowheads="1"/>
          </p:cNvSpPr>
          <p:nvPr/>
        </p:nvSpPr>
        <p:spPr bwMode="auto">
          <a:xfrm>
            <a:off x="5691188" y="5302250"/>
            <a:ext cx="3289300" cy="641350"/>
          </a:xfrm>
          <a:prstGeom prst="rect">
            <a:avLst/>
          </a:prstGeom>
          <a:noFill/>
          <a:ln w="9525">
            <a:noFill/>
            <a:miter lim="800000"/>
            <a:headEnd/>
            <a:tailEnd/>
          </a:ln>
        </p:spPr>
        <p:txBody>
          <a:bodyPr>
            <a:spAutoFit/>
          </a:bodyPr>
          <a:lstStyle/>
          <a:p>
            <a:pPr eaLnBrk="1" hangingPunct="1">
              <a:buClr>
                <a:srgbClr val="3333CC"/>
              </a:buClr>
              <a:buFont typeface="Wingdings" pitchFamily="2" charset="2"/>
              <a:buNone/>
            </a:pPr>
            <a:r>
              <a:rPr kumimoji="1" lang="zh-CN" altLang="en-US" sz="1800" b="1" smtClean="0">
                <a:solidFill>
                  <a:srgbClr val="000000"/>
                </a:solidFill>
                <a:latin typeface="Arial" charset="0"/>
                <a:ea typeface="宋体" charset="-122"/>
              </a:rPr>
              <a:t>同一个数值，用不同进位制表达，结果也是不同的</a:t>
            </a:r>
          </a:p>
        </p:txBody>
      </p:sp>
      <p:sp>
        <p:nvSpPr>
          <p:cNvPr id="28678" name="Rectangle 6"/>
          <p:cNvSpPr>
            <a:spLocks noChangeArrowheads="1"/>
          </p:cNvSpPr>
          <p:nvPr/>
        </p:nvSpPr>
        <p:spPr bwMode="auto">
          <a:xfrm>
            <a:off x="160338" y="1135063"/>
            <a:ext cx="1708150" cy="566737"/>
          </a:xfrm>
          <a:prstGeom prst="rect">
            <a:avLst/>
          </a:prstGeom>
          <a:noFill/>
          <a:ln w="9525">
            <a:noFill/>
            <a:miter lim="800000"/>
            <a:headEnd/>
            <a:tailEnd/>
          </a:ln>
        </p:spPr>
        <p:txBody>
          <a:bodyPr wrap="none">
            <a:spAutoFit/>
          </a:bodyPr>
          <a:lstStyle/>
          <a:p>
            <a:pPr eaLnBrk="1" hangingPunct="1">
              <a:lnSpc>
                <a:spcPct val="130000"/>
              </a:lnSpc>
              <a:buClr>
                <a:srgbClr val="0066FF"/>
              </a:buClr>
              <a:buFont typeface="Wingdings" pitchFamily="2" charset="2"/>
              <a:buNone/>
            </a:pPr>
            <a:r>
              <a:rPr kumimoji="1" lang="zh-CN" altLang="en-US" b="1" smtClean="0">
                <a:solidFill>
                  <a:srgbClr val="000000"/>
                </a:solidFill>
                <a:latin typeface="Arial" charset="0"/>
                <a:ea typeface="华文宋体" pitchFamily="2" charset="-122"/>
              </a:rPr>
              <a:t>数值性信息</a:t>
            </a:r>
            <a:endParaRPr kumimoji="1" lang="en-US" altLang="zh-CN" b="1" smtClean="0">
              <a:solidFill>
                <a:srgbClr val="000000"/>
              </a:solidFill>
              <a:latin typeface="Arial" charset="0"/>
              <a:ea typeface="华文宋体" pitchFamily="2" charset="-122"/>
            </a:endParaRPr>
          </a:p>
        </p:txBody>
      </p:sp>
      <p:sp>
        <p:nvSpPr>
          <p:cNvPr id="28679" name="Rectangle 7"/>
          <p:cNvSpPr>
            <a:spLocks noChangeArrowheads="1"/>
          </p:cNvSpPr>
          <p:nvPr/>
        </p:nvSpPr>
        <p:spPr bwMode="auto">
          <a:xfrm>
            <a:off x="203200" y="1543050"/>
            <a:ext cx="8362950" cy="4889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Arial" charset="0"/>
                <a:ea typeface="宋体" charset="-122"/>
              </a:rPr>
              <a:t>示例</a:t>
            </a:r>
            <a:endParaRPr kumimoji="1" lang="en-US" altLang="zh-CN" sz="1600" smtClean="0">
              <a:solidFill>
                <a:srgbClr val="000000"/>
              </a:solidFill>
              <a:latin typeface="Arial" charset="0"/>
              <a:ea typeface="宋体" charset="-122"/>
            </a:endParaRPr>
          </a:p>
        </p:txBody>
      </p:sp>
      <p:sp>
        <p:nvSpPr>
          <p:cNvPr id="28680" name="Text Box 16"/>
          <p:cNvSpPr txBox="1">
            <a:spLocks noChangeArrowheads="1"/>
          </p:cNvSpPr>
          <p:nvPr/>
        </p:nvSpPr>
        <p:spPr bwMode="auto">
          <a:xfrm>
            <a:off x="163513" y="0"/>
            <a:ext cx="4021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二进制有什么不足，怎样解决</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51362">
                                            <p:txEl>
                                              <p:pRg st="0" end="0"/>
                                            </p:txEl>
                                          </p:spTgt>
                                        </p:tgtEl>
                                        <p:attrNameLst>
                                          <p:attrName>style.visibility</p:attrName>
                                        </p:attrNameLst>
                                      </p:cBhvr>
                                      <p:to>
                                        <p:strVal val="visible"/>
                                      </p:to>
                                    </p:set>
                                    <p:anim calcmode="lin" valueType="num">
                                      <p:cBhvr additive="base">
                                        <p:cTn id="7" dur="500" fill="hold"/>
                                        <p:tgtEl>
                                          <p:spTgt spid="155136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513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51362">
                                            <p:txEl>
                                              <p:pRg st="1" end="1"/>
                                            </p:txEl>
                                          </p:spTgt>
                                        </p:tgtEl>
                                        <p:attrNameLst>
                                          <p:attrName>style.visibility</p:attrName>
                                        </p:attrNameLst>
                                      </p:cBhvr>
                                      <p:to>
                                        <p:strVal val="visible"/>
                                      </p:to>
                                    </p:set>
                                    <p:anim calcmode="lin" valueType="num">
                                      <p:cBhvr additive="base">
                                        <p:cTn id="13" dur="500" fill="hold"/>
                                        <p:tgtEl>
                                          <p:spTgt spid="155136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5136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51362">
                                            <p:txEl>
                                              <p:pRg st="2" end="2"/>
                                            </p:txEl>
                                          </p:spTgt>
                                        </p:tgtEl>
                                        <p:attrNameLst>
                                          <p:attrName>style.visibility</p:attrName>
                                        </p:attrNameLst>
                                      </p:cBhvr>
                                      <p:to>
                                        <p:strVal val="visible"/>
                                      </p:to>
                                    </p:set>
                                    <p:anim calcmode="lin" valueType="num">
                                      <p:cBhvr additive="base">
                                        <p:cTn id="19" dur="500" fill="hold"/>
                                        <p:tgtEl>
                                          <p:spTgt spid="155136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5136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51362">
                                            <p:txEl>
                                              <p:pRg st="4" end="4"/>
                                            </p:txEl>
                                          </p:spTgt>
                                        </p:tgtEl>
                                        <p:attrNameLst>
                                          <p:attrName>style.visibility</p:attrName>
                                        </p:attrNameLst>
                                      </p:cBhvr>
                                      <p:to>
                                        <p:strVal val="visible"/>
                                      </p:to>
                                    </p:set>
                                    <p:anim calcmode="lin" valueType="num">
                                      <p:cBhvr additive="base">
                                        <p:cTn id="25" dur="500" fill="hold"/>
                                        <p:tgtEl>
                                          <p:spTgt spid="155136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5136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51362">
                                            <p:txEl>
                                              <p:pRg st="5" end="5"/>
                                            </p:txEl>
                                          </p:spTgt>
                                        </p:tgtEl>
                                        <p:attrNameLst>
                                          <p:attrName>style.visibility</p:attrName>
                                        </p:attrNameLst>
                                      </p:cBhvr>
                                      <p:to>
                                        <p:strVal val="visible"/>
                                      </p:to>
                                    </p:set>
                                    <p:anim calcmode="lin" valueType="num">
                                      <p:cBhvr additive="base">
                                        <p:cTn id="31" dur="500" fill="hold"/>
                                        <p:tgtEl>
                                          <p:spTgt spid="155136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5136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551362">
                                            <p:txEl>
                                              <p:pRg st="6" end="6"/>
                                            </p:txEl>
                                          </p:spTgt>
                                        </p:tgtEl>
                                        <p:attrNameLst>
                                          <p:attrName>style.visibility</p:attrName>
                                        </p:attrNameLst>
                                      </p:cBhvr>
                                      <p:to>
                                        <p:strVal val="visible"/>
                                      </p:to>
                                    </p:set>
                                    <p:anim calcmode="lin" valueType="num">
                                      <p:cBhvr additive="base">
                                        <p:cTn id="37" dur="500" fill="hold"/>
                                        <p:tgtEl>
                                          <p:spTgt spid="155136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5136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551362">
                                            <p:txEl>
                                              <p:pRg st="8" end="8"/>
                                            </p:txEl>
                                          </p:spTgt>
                                        </p:tgtEl>
                                        <p:attrNameLst>
                                          <p:attrName>style.visibility</p:attrName>
                                        </p:attrNameLst>
                                      </p:cBhvr>
                                      <p:to>
                                        <p:strVal val="visible"/>
                                      </p:to>
                                    </p:set>
                                    <p:anim calcmode="lin" valueType="num">
                                      <p:cBhvr additive="base">
                                        <p:cTn id="43" dur="500" fill="hold"/>
                                        <p:tgtEl>
                                          <p:spTgt spid="1551362">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5136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51362">
                                            <p:txEl>
                                              <p:pRg st="9" end="9"/>
                                            </p:txEl>
                                          </p:spTgt>
                                        </p:tgtEl>
                                        <p:attrNameLst>
                                          <p:attrName>style.visibility</p:attrName>
                                        </p:attrNameLst>
                                      </p:cBhvr>
                                      <p:to>
                                        <p:strVal val="visible"/>
                                      </p:to>
                                    </p:set>
                                    <p:anim calcmode="lin" valueType="num">
                                      <p:cBhvr additive="base">
                                        <p:cTn id="49" dur="500" fill="hold"/>
                                        <p:tgtEl>
                                          <p:spTgt spid="1551362">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55136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51362">
                                            <p:txEl>
                                              <p:pRg st="10" end="10"/>
                                            </p:txEl>
                                          </p:spTgt>
                                        </p:tgtEl>
                                        <p:attrNameLst>
                                          <p:attrName>style.visibility</p:attrName>
                                        </p:attrNameLst>
                                      </p:cBhvr>
                                      <p:to>
                                        <p:strVal val="visible"/>
                                      </p:to>
                                    </p:set>
                                    <p:anim calcmode="lin" valueType="num">
                                      <p:cBhvr additive="base">
                                        <p:cTn id="55" dur="500" fill="hold"/>
                                        <p:tgtEl>
                                          <p:spTgt spid="1551362">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551362">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551364">
                                            <p:txEl>
                                              <p:pRg st="0" end="0"/>
                                            </p:txEl>
                                          </p:spTgt>
                                        </p:tgtEl>
                                        <p:attrNameLst>
                                          <p:attrName>style.visibility</p:attrName>
                                        </p:attrNameLst>
                                      </p:cBhvr>
                                      <p:to>
                                        <p:strVal val="visible"/>
                                      </p:to>
                                    </p:set>
                                    <p:anim calcmode="lin" valueType="num">
                                      <p:cBhvr additive="base">
                                        <p:cTn id="61" dur="500" fill="hold"/>
                                        <p:tgtEl>
                                          <p:spTgt spid="1551364">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5513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551364">
                                            <p:txEl>
                                              <p:pRg st="1" end="1"/>
                                            </p:txEl>
                                          </p:spTgt>
                                        </p:tgtEl>
                                        <p:attrNameLst>
                                          <p:attrName>style.visibility</p:attrName>
                                        </p:attrNameLst>
                                      </p:cBhvr>
                                      <p:to>
                                        <p:strVal val="visible"/>
                                      </p:to>
                                    </p:set>
                                    <p:anim calcmode="lin" valueType="num">
                                      <p:cBhvr additive="base">
                                        <p:cTn id="67" dur="500" fill="hold"/>
                                        <p:tgtEl>
                                          <p:spTgt spid="1551364">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5513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551364">
                                            <p:txEl>
                                              <p:pRg st="2" end="2"/>
                                            </p:txEl>
                                          </p:spTgt>
                                        </p:tgtEl>
                                        <p:attrNameLst>
                                          <p:attrName>style.visibility</p:attrName>
                                        </p:attrNameLst>
                                      </p:cBhvr>
                                      <p:to>
                                        <p:strVal val="visible"/>
                                      </p:to>
                                    </p:set>
                                    <p:anim calcmode="lin" valueType="num">
                                      <p:cBhvr additive="base">
                                        <p:cTn id="73" dur="500" fill="hold"/>
                                        <p:tgtEl>
                                          <p:spTgt spid="1551364">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5513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551364">
                                            <p:txEl>
                                              <p:pRg st="3" end="3"/>
                                            </p:txEl>
                                          </p:spTgt>
                                        </p:tgtEl>
                                        <p:attrNameLst>
                                          <p:attrName>style.visibility</p:attrName>
                                        </p:attrNameLst>
                                      </p:cBhvr>
                                      <p:to>
                                        <p:strVal val="visible"/>
                                      </p:to>
                                    </p:set>
                                    <p:anim calcmode="lin" valueType="num">
                                      <p:cBhvr additive="base">
                                        <p:cTn id="79" dur="500" fill="hold"/>
                                        <p:tgtEl>
                                          <p:spTgt spid="1551364">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5513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1551364">
                                            <p:txEl>
                                              <p:pRg st="4" end="4"/>
                                            </p:txEl>
                                          </p:spTgt>
                                        </p:tgtEl>
                                        <p:attrNameLst>
                                          <p:attrName>style.visibility</p:attrName>
                                        </p:attrNameLst>
                                      </p:cBhvr>
                                      <p:to>
                                        <p:strVal val="visible"/>
                                      </p:to>
                                    </p:set>
                                    <p:anim calcmode="lin" valueType="num">
                                      <p:cBhvr additive="base">
                                        <p:cTn id="85" dur="500" fill="hold"/>
                                        <p:tgtEl>
                                          <p:spTgt spid="1551364">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5513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551364">
                                            <p:txEl>
                                              <p:pRg st="5" end="5"/>
                                            </p:txEl>
                                          </p:spTgt>
                                        </p:tgtEl>
                                        <p:attrNameLst>
                                          <p:attrName>style.visibility</p:attrName>
                                        </p:attrNameLst>
                                      </p:cBhvr>
                                      <p:to>
                                        <p:strVal val="visible"/>
                                      </p:to>
                                    </p:set>
                                    <p:anim calcmode="lin" valueType="num">
                                      <p:cBhvr additive="base">
                                        <p:cTn id="91" dur="500" fill="hold"/>
                                        <p:tgtEl>
                                          <p:spTgt spid="1551364">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55136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551364">
                                            <p:txEl>
                                              <p:pRg st="6" end="6"/>
                                            </p:txEl>
                                          </p:spTgt>
                                        </p:tgtEl>
                                        <p:attrNameLst>
                                          <p:attrName>style.visibility</p:attrName>
                                        </p:attrNameLst>
                                      </p:cBhvr>
                                      <p:to>
                                        <p:strVal val="visible"/>
                                      </p:to>
                                    </p:set>
                                    <p:anim calcmode="lin" valueType="num">
                                      <p:cBhvr additive="base">
                                        <p:cTn id="97" dur="500" fill="hold"/>
                                        <p:tgtEl>
                                          <p:spTgt spid="1551364">
                                            <p:txEl>
                                              <p:pRg st="6" end="6"/>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55136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1551364">
                                            <p:txEl>
                                              <p:pRg st="7" end="7"/>
                                            </p:txEl>
                                          </p:spTgt>
                                        </p:tgtEl>
                                        <p:attrNameLst>
                                          <p:attrName>style.visibility</p:attrName>
                                        </p:attrNameLst>
                                      </p:cBhvr>
                                      <p:to>
                                        <p:strVal val="visible"/>
                                      </p:to>
                                    </p:set>
                                    <p:anim calcmode="lin" valueType="num">
                                      <p:cBhvr additive="base">
                                        <p:cTn id="103" dur="500" fill="hold"/>
                                        <p:tgtEl>
                                          <p:spTgt spid="1551364">
                                            <p:txEl>
                                              <p:pRg st="7" end="7"/>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55136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1362" grpId="0" build="p" autoUpdateAnimBg="0"/>
      <p:bldP spid="1551364"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11138" y="1249363"/>
            <a:ext cx="6924675" cy="566737"/>
          </a:xfrm>
          <a:prstGeom prst="rect">
            <a:avLst/>
          </a:prstGeom>
          <a:noFill/>
          <a:ln w="9525">
            <a:noFill/>
            <a:miter lim="800000"/>
            <a:headEnd/>
            <a:tailEnd/>
          </a:ln>
        </p:spPr>
        <p:txBody>
          <a:bodyPr wrap="none">
            <a:spAutoFit/>
          </a:bodyPr>
          <a:lstStyle/>
          <a:p>
            <a:pPr eaLnBrk="1" hangingPunct="1">
              <a:lnSpc>
                <a:spcPct val="130000"/>
              </a:lnSpc>
              <a:buClr>
                <a:srgbClr val="3333CC"/>
              </a:buClr>
              <a:buFont typeface="Wingdings" pitchFamily="2" charset="2"/>
              <a:buNone/>
            </a:pPr>
            <a:r>
              <a:rPr kumimoji="1" lang="zh-CN" altLang="en-US" b="1" smtClean="0">
                <a:solidFill>
                  <a:srgbClr val="000000"/>
                </a:solidFill>
                <a:latin typeface="Arial" charset="0"/>
                <a:ea typeface="宋体" charset="-122"/>
              </a:rPr>
              <a:t>数值的正负符号处理：</a:t>
            </a:r>
            <a:r>
              <a:rPr kumimoji="1" lang="zh-CN" altLang="en-US" b="1" smtClean="0">
                <a:solidFill>
                  <a:srgbClr val="3333CC"/>
                </a:solidFill>
                <a:latin typeface="Arial" charset="0"/>
                <a:ea typeface="宋体" charset="-122"/>
              </a:rPr>
              <a:t>机器数的原码、反码和补码</a:t>
            </a:r>
            <a:endParaRPr kumimoji="1" lang="en-US" altLang="zh-CN" b="1" smtClean="0">
              <a:solidFill>
                <a:srgbClr val="3333CC"/>
              </a:solidFill>
              <a:latin typeface="Arial" charset="0"/>
              <a:ea typeface="宋体" charset="-122"/>
            </a:endParaRPr>
          </a:p>
        </p:txBody>
      </p:sp>
      <p:pic>
        <p:nvPicPr>
          <p:cNvPr id="29699" name="Picture 3"/>
          <p:cNvPicPr>
            <a:picLocks noChangeAspect="1" noChangeArrowheads="1"/>
          </p:cNvPicPr>
          <p:nvPr/>
        </p:nvPicPr>
        <p:blipFill>
          <a:blip r:embed="rId2" cstate="print"/>
          <a:srcRect/>
          <a:stretch>
            <a:fillRect/>
          </a:stretch>
        </p:blipFill>
        <p:spPr bwMode="auto">
          <a:xfrm>
            <a:off x="381000" y="2082800"/>
            <a:ext cx="8408988" cy="4378325"/>
          </a:xfrm>
          <a:prstGeom prst="rect">
            <a:avLst/>
          </a:prstGeom>
          <a:noFill/>
          <a:ln w="9525">
            <a:noFill/>
            <a:miter lim="800000"/>
            <a:headEnd/>
            <a:tailEnd/>
          </a:ln>
        </p:spPr>
      </p:pic>
      <p:sp>
        <p:nvSpPr>
          <p:cNvPr id="29700" name="Text Box 16"/>
          <p:cNvSpPr txBox="1">
            <a:spLocks noChangeArrowheads="1"/>
          </p:cNvSpPr>
          <p:nvPr/>
        </p:nvSpPr>
        <p:spPr bwMode="auto">
          <a:xfrm>
            <a:off x="163513" y="0"/>
            <a:ext cx="3767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(4) </a:t>
            </a:r>
            <a:r>
              <a:rPr kumimoji="1" lang="zh-CN" altLang="en-US" sz="2000" b="1" dirty="0">
                <a:solidFill>
                  <a:srgbClr val="2D2DB9"/>
                </a:solidFill>
                <a:latin typeface="Arial" charset="0"/>
                <a:ea typeface="华文中宋" pitchFamily="2" charset="-122"/>
              </a:rPr>
              <a:t>数值的符号如何表示呢</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46050" y="1239838"/>
            <a:ext cx="8448675" cy="566737"/>
          </a:xfrm>
          <a:prstGeom prst="rect">
            <a:avLst/>
          </a:prstGeom>
          <a:noFill/>
          <a:ln w="9525">
            <a:noFill/>
            <a:miter lim="800000"/>
            <a:headEnd/>
            <a:tailEnd/>
          </a:ln>
        </p:spPr>
        <p:txBody>
          <a:bodyPr>
            <a:spAutoFit/>
          </a:bodyPr>
          <a:lstStyle/>
          <a:p>
            <a:pPr eaLnBrk="1" hangingPunct="1">
              <a:lnSpc>
                <a:spcPct val="130000"/>
              </a:lnSpc>
              <a:buClr>
                <a:srgbClr val="3333CC"/>
              </a:buClr>
              <a:buFont typeface="Wingdings" pitchFamily="2" charset="2"/>
              <a:buNone/>
            </a:pPr>
            <a:r>
              <a:rPr kumimoji="1" lang="zh-CN" altLang="en-US" b="1" smtClean="0">
                <a:solidFill>
                  <a:srgbClr val="000000"/>
                </a:solidFill>
                <a:latin typeface="Arial" charset="0"/>
                <a:ea typeface="宋体" charset="-122"/>
              </a:rPr>
              <a:t>数值的正负符号也</a:t>
            </a:r>
            <a:r>
              <a:rPr kumimoji="1" lang="zh-CN" altLang="en-US" b="1" smtClean="0">
                <a:solidFill>
                  <a:srgbClr val="3333CC"/>
                </a:solidFill>
                <a:latin typeface="Arial" charset="0"/>
                <a:ea typeface="宋体" charset="-122"/>
              </a:rPr>
              <a:t>可和数值一样参与运算</a:t>
            </a:r>
            <a:r>
              <a:rPr kumimoji="1" lang="en-US" altLang="zh-CN" b="1" smtClean="0">
                <a:solidFill>
                  <a:srgbClr val="3333CC"/>
                </a:solidFill>
                <a:latin typeface="Arial" charset="0"/>
                <a:ea typeface="宋体" charset="-122"/>
              </a:rPr>
              <a:t> </a:t>
            </a:r>
            <a:r>
              <a:rPr kumimoji="1" lang="zh-CN" altLang="en-US" b="1" smtClean="0">
                <a:solidFill>
                  <a:srgbClr val="3333CC"/>
                </a:solidFill>
                <a:latin typeface="Arial" charset="0"/>
                <a:ea typeface="宋体" charset="-122"/>
              </a:rPr>
              <a:t>：补码运算示意</a:t>
            </a:r>
            <a:endParaRPr kumimoji="1" lang="zh-CN" altLang="en-US" sz="2000" smtClean="0">
              <a:solidFill>
                <a:srgbClr val="000000"/>
              </a:solidFill>
              <a:latin typeface="Arial" charset="0"/>
              <a:ea typeface="宋体" charset="-122"/>
            </a:endParaRPr>
          </a:p>
        </p:txBody>
      </p:sp>
      <p:grpSp>
        <p:nvGrpSpPr>
          <p:cNvPr id="2" name="Group 3"/>
          <p:cNvGrpSpPr>
            <a:grpSpLocks/>
          </p:cNvGrpSpPr>
          <p:nvPr/>
        </p:nvGrpSpPr>
        <p:grpSpPr bwMode="auto">
          <a:xfrm>
            <a:off x="1163638" y="4000500"/>
            <a:ext cx="2503487" cy="2578100"/>
            <a:chOff x="2223" y="1932"/>
            <a:chExt cx="1577" cy="1624"/>
          </a:xfrm>
        </p:grpSpPr>
        <p:sp>
          <p:nvSpPr>
            <p:cNvPr id="30770" name="Rectangle 4"/>
            <p:cNvSpPr>
              <a:spLocks noChangeArrowheads="1"/>
            </p:cNvSpPr>
            <p:nvPr/>
          </p:nvSpPr>
          <p:spPr bwMode="auto">
            <a:xfrm>
              <a:off x="2817" y="2278"/>
              <a:ext cx="88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0  1010</a:t>
              </a:r>
            </a:p>
          </p:txBody>
        </p:sp>
        <p:sp>
          <p:nvSpPr>
            <p:cNvPr id="30771" name="Rectangle 5"/>
            <p:cNvSpPr>
              <a:spLocks noChangeArrowheads="1"/>
            </p:cNvSpPr>
            <p:nvPr/>
          </p:nvSpPr>
          <p:spPr bwMode="auto">
            <a:xfrm>
              <a:off x="2454" y="2595"/>
              <a:ext cx="1241"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  1  1101</a:t>
              </a:r>
            </a:p>
          </p:txBody>
        </p:sp>
        <p:sp>
          <p:nvSpPr>
            <p:cNvPr id="30772" name="Line 6"/>
            <p:cNvSpPr>
              <a:spLocks noChangeShapeType="1"/>
            </p:cNvSpPr>
            <p:nvPr/>
          </p:nvSpPr>
          <p:spPr bwMode="auto">
            <a:xfrm>
              <a:off x="2499" y="2959"/>
              <a:ext cx="1225" cy="0"/>
            </a:xfrm>
            <a:prstGeom prst="line">
              <a:avLst/>
            </a:prstGeom>
            <a:noFill/>
            <a:ln w="2857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73" name="Text Box 7"/>
            <p:cNvSpPr txBox="1">
              <a:spLocks noChangeArrowheads="1"/>
            </p:cNvSpPr>
            <p:nvPr/>
          </p:nvSpPr>
          <p:spPr bwMode="auto">
            <a:xfrm>
              <a:off x="3463"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74" name="Text Box 8"/>
            <p:cNvSpPr txBox="1">
              <a:spLocks noChangeArrowheads="1"/>
            </p:cNvSpPr>
            <p:nvPr/>
          </p:nvSpPr>
          <p:spPr bwMode="auto">
            <a:xfrm>
              <a:off x="3335"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75" name="Text Box 9"/>
            <p:cNvSpPr txBox="1">
              <a:spLocks noChangeArrowheads="1"/>
            </p:cNvSpPr>
            <p:nvPr/>
          </p:nvSpPr>
          <p:spPr bwMode="auto">
            <a:xfrm>
              <a:off x="3200"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76" name="Text Box 10"/>
            <p:cNvSpPr txBox="1">
              <a:spLocks noChangeArrowheads="1"/>
            </p:cNvSpPr>
            <p:nvPr/>
          </p:nvSpPr>
          <p:spPr bwMode="auto">
            <a:xfrm>
              <a:off x="3054"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77" name="Text Box 11"/>
            <p:cNvSpPr txBox="1">
              <a:spLocks noChangeArrowheads="1"/>
            </p:cNvSpPr>
            <p:nvPr/>
          </p:nvSpPr>
          <p:spPr bwMode="auto">
            <a:xfrm>
              <a:off x="2802"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78" name="Rectangle 12"/>
            <p:cNvSpPr>
              <a:spLocks noChangeArrowheads="1"/>
            </p:cNvSpPr>
            <p:nvPr/>
          </p:nvSpPr>
          <p:spPr bwMode="auto">
            <a:xfrm>
              <a:off x="2223" y="1932"/>
              <a:ext cx="1565" cy="327"/>
            </a:xfrm>
            <a:prstGeom prst="rect">
              <a:avLst/>
            </a:prstGeom>
            <a:noFill/>
            <a:ln w="9525">
              <a:noFill/>
              <a:miter lim="800000"/>
              <a:headEnd/>
              <a:tailEnd/>
            </a:ln>
          </p:spPr>
          <p:txBody>
            <a:bodyPr wrap="none">
              <a:spAutoFit/>
            </a:bodyPr>
            <a:lstStyle/>
            <a:p>
              <a:pPr eaLnBrk="1" hangingPunct="1"/>
              <a:r>
                <a:rPr kumimoji="1" lang="en-US" altLang="zh-CN" sz="2800" smtClean="0">
                  <a:solidFill>
                    <a:srgbClr val="000000"/>
                  </a:solidFill>
                  <a:latin typeface="Times New Roman" pitchFamily="18" charset="0"/>
                  <a:ea typeface="宋体" charset="-122"/>
                </a:rPr>
                <a:t>(10) + (-3) = (7)</a:t>
              </a:r>
              <a:endParaRPr kumimoji="1" lang="en-US" altLang="zh-CN" sz="2800" b="1" smtClean="0">
                <a:solidFill>
                  <a:srgbClr val="000000"/>
                </a:solidFill>
                <a:latin typeface="Times New Roman" pitchFamily="18" charset="0"/>
                <a:ea typeface="宋体" charset="-122"/>
              </a:endParaRPr>
            </a:p>
          </p:txBody>
        </p:sp>
        <p:sp>
          <p:nvSpPr>
            <p:cNvPr id="30779" name="Line 13"/>
            <p:cNvSpPr>
              <a:spLocks noChangeShapeType="1"/>
            </p:cNvSpPr>
            <p:nvPr/>
          </p:nvSpPr>
          <p:spPr bwMode="auto">
            <a:xfrm>
              <a:off x="2974" y="2915"/>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80" name="Line 14"/>
            <p:cNvSpPr>
              <a:spLocks noChangeShapeType="1"/>
            </p:cNvSpPr>
            <p:nvPr/>
          </p:nvSpPr>
          <p:spPr bwMode="auto">
            <a:xfrm>
              <a:off x="2745" y="2915"/>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81" name="Line 15"/>
            <p:cNvSpPr>
              <a:spLocks noChangeShapeType="1"/>
            </p:cNvSpPr>
            <p:nvPr/>
          </p:nvSpPr>
          <p:spPr bwMode="auto">
            <a:xfrm>
              <a:off x="2405" y="2278"/>
              <a:ext cx="1395" cy="0"/>
            </a:xfrm>
            <a:prstGeom prst="line">
              <a:avLst/>
            </a:prstGeom>
            <a:noFill/>
            <a:ln w="28575">
              <a:solidFill>
                <a:schemeClr val="accent2"/>
              </a:solidFill>
              <a:prstDash val="dash"/>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82" name="Text Box 16"/>
            <p:cNvSpPr txBox="1">
              <a:spLocks noChangeArrowheads="1"/>
            </p:cNvSpPr>
            <p:nvPr/>
          </p:nvSpPr>
          <p:spPr bwMode="auto">
            <a:xfrm>
              <a:off x="2415" y="3325"/>
              <a:ext cx="1124" cy="231"/>
            </a:xfrm>
            <a:prstGeom prst="rect">
              <a:avLst/>
            </a:prstGeom>
            <a:noFill/>
            <a:ln w="9525">
              <a:noFill/>
              <a:miter lim="800000"/>
              <a:headEnd/>
              <a:tailEnd/>
            </a:ln>
          </p:spPr>
          <p:txBody>
            <a:bodyPr>
              <a:spAutoFit/>
            </a:bodyPr>
            <a:lstStyle/>
            <a:p>
              <a:pPr eaLnBrk="1" hangingPunct="1"/>
              <a:endParaRPr lang="zh-CN" altLang="en-US" sz="1800" smtClean="0">
                <a:solidFill>
                  <a:srgbClr val="000000"/>
                </a:solidFill>
                <a:latin typeface="Arial" charset="0"/>
                <a:ea typeface="宋体" charset="-122"/>
              </a:endParaRPr>
            </a:p>
          </p:txBody>
        </p:sp>
      </p:grpSp>
      <p:grpSp>
        <p:nvGrpSpPr>
          <p:cNvPr id="3" name="Group 17"/>
          <p:cNvGrpSpPr>
            <a:grpSpLocks/>
          </p:cNvGrpSpPr>
          <p:nvPr/>
        </p:nvGrpSpPr>
        <p:grpSpPr bwMode="auto">
          <a:xfrm>
            <a:off x="1125538" y="1741488"/>
            <a:ext cx="2965450" cy="2578100"/>
            <a:chOff x="137" y="1932"/>
            <a:chExt cx="1868" cy="1624"/>
          </a:xfrm>
        </p:grpSpPr>
        <p:grpSp>
          <p:nvGrpSpPr>
            <p:cNvPr id="4" name="Group 18"/>
            <p:cNvGrpSpPr>
              <a:grpSpLocks/>
            </p:cNvGrpSpPr>
            <p:nvPr/>
          </p:nvGrpSpPr>
          <p:grpSpPr bwMode="auto">
            <a:xfrm>
              <a:off x="137" y="1932"/>
              <a:ext cx="1868" cy="1355"/>
              <a:chOff x="200" y="1769"/>
              <a:chExt cx="1868" cy="1355"/>
            </a:xfrm>
          </p:grpSpPr>
          <p:sp>
            <p:nvSpPr>
              <p:cNvPr id="30761" name="Rectangle 19"/>
              <p:cNvSpPr>
                <a:spLocks noChangeArrowheads="1"/>
              </p:cNvSpPr>
              <p:nvPr/>
            </p:nvSpPr>
            <p:spPr bwMode="auto">
              <a:xfrm>
                <a:off x="794" y="2115"/>
                <a:ext cx="88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0  0111</a:t>
                </a:r>
              </a:p>
            </p:txBody>
          </p:sp>
          <p:sp>
            <p:nvSpPr>
              <p:cNvPr id="30762" name="Rectangle 20"/>
              <p:cNvSpPr>
                <a:spLocks noChangeArrowheads="1"/>
              </p:cNvSpPr>
              <p:nvPr/>
            </p:nvSpPr>
            <p:spPr bwMode="auto">
              <a:xfrm>
                <a:off x="431" y="2432"/>
                <a:ext cx="1241"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  0  0011</a:t>
                </a:r>
              </a:p>
            </p:txBody>
          </p:sp>
          <p:sp>
            <p:nvSpPr>
              <p:cNvPr id="30763" name="Line 21"/>
              <p:cNvSpPr>
                <a:spLocks noChangeShapeType="1"/>
              </p:cNvSpPr>
              <p:nvPr/>
            </p:nvSpPr>
            <p:spPr bwMode="auto">
              <a:xfrm>
                <a:off x="476" y="2796"/>
                <a:ext cx="1225" cy="0"/>
              </a:xfrm>
              <a:prstGeom prst="line">
                <a:avLst/>
              </a:prstGeom>
              <a:noFill/>
              <a:ln w="2857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64" name="Text Box 22"/>
              <p:cNvSpPr txBox="1">
                <a:spLocks noChangeArrowheads="1"/>
              </p:cNvSpPr>
              <p:nvPr/>
            </p:nvSpPr>
            <p:spPr bwMode="auto">
              <a:xfrm>
                <a:off x="1428" y="2797"/>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65" name="Text Box 23"/>
              <p:cNvSpPr txBox="1">
                <a:spLocks noChangeArrowheads="1"/>
              </p:cNvSpPr>
              <p:nvPr/>
            </p:nvSpPr>
            <p:spPr bwMode="auto">
              <a:xfrm>
                <a:off x="1300" y="2797"/>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66" name="Text Box 24"/>
              <p:cNvSpPr txBox="1">
                <a:spLocks noChangeArrowheads="1"/>
              </p:cNvSpPr>
              <p:nvPr/>
            </p:nvSpPr>
            <p:spPr bwMode="auto">
              <a:xfrm>
                <a:off x="1165" y="2797"/>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67" name="Text Box 25"/>
              <p:cNvSpPr txBox="1">
                <a:spLocks noChangeArrowheads="1"/>
              </p:cNvSpPr>
              <p:nvPr/>
            </p:nvSpPr>
            <p:spPr bwMode="auto">
              <a:xfrm>
                <a:off x="1019" y="2797"/>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68" name="Text Box 26"/>
              <p:cNvSpPr txBox="1">
                <a:spLocks noChangeArrowheads="1"/>
              </p:cNvSpPr>
              <p:nvPr/>
            </p:nvSpPr>
            <p:spPr bwMode="auto">
              <a:xfrm>
                <a:off x="779" y="2797"/>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69" name="Rectangle 27"/>
              <p:cNvSpPr>
                <a:spLocks noChangeArrowheads="1"/>
              </p:cNvSpPr>
              <p:nvPr/>
            </p:nvSpPr>
            <p:spPr bwMode="auto">
              <a:xfrm>
                <a:off x="200" y="1769"/>
                <a:ext cx="1868" cy="327"/>
              </a:xfrm>
              <a:prstGeom prst="rect">
                <a:avLst/>
              </a:prstGeom>
              <a:noFill/>
              <a:ln w="9525">
                <a:noFill/>
                <a:miter lim="800000"/>
                <a:headEnd/>
                <a:tailEnd/>
              </a:ln>
            </p:spPr>
            <p:txBody>
              <a:bodyPr wrap="none">
                <a:spAutoFit/>
              </a:bodyPr>
              <a:lstStyle/>
              <a:p>
                <a:pPr eaLnBrk="1" hangingPunct="1"/>
                <a:r>
                  <a:rPr kumimoji="1" lang="en-US" altLang="zh-CN" sz="2800" smtClean="0">
                    <a:solidFill>
                      <a:srgbClr val="000000"/>
                    </a:solidFill>
                    <a:latin typeface="Times New Roman" pitchFamily="18" charset="0"/>
                    <a:ea typeface="宋体" charset="-122"/>
                  </a:rPr>
                  <a:t>(+7) + (+3) = (+10)</a:t>
                </a:r>
                <a:endParaRPr kumimoji="1" lang="en-US" altLang="zh-CN" sz="2800" b="1" smtClean="0">
                  <a:solidFill>
                    <a:srgbClr val="000000"/>
                  </a:solidFill>
                  <a:latin typeface="Times New Roman" pitchFamily="18" charset="0"/>
                  <a:ea typeface="宋体" charset="-122"/>
                </a:endParaRPr>
              </a:p>
            </p:txBody>
          </p:sp>
        </p:grpSp>
        <p:sp>
          <p:nvSpPr>
            <p:cNvPr id="30756" name="Line 28"/>
            <p:cNvSpPr>
              <a:spLocks noChangeShapeType="1"/>
            </p:cNvSpPr>
            <p:nvPr/>
          </p:nvSpPr>
          <p:spPr bwMode="auto">
            <a:xfrm>
              <a:off x="322" y="2278"/>
              <a:ext cx="1395" cy="0"/>
            </a:xfrm>
            <a:prstGeom prst="line">
              <a:avLst/>
            </a:prstGeom>
            <a:noFill/>
            <a:ln w="28575">
              <a:solidFill>
                <a:schemeClr val="accent2"/>
              </a:solidFill>
              <a:prstDash val="dash"/>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57" name="Text Box 29"/>
            <p:cNvSpPr txBox="1">
              <a:spLocks noChangeArrowheads="1"/>
            </p:cNvSpPr>
            <p:nvPr/>
          </p:nvSpPr>
          <p:spPr bwMode="auto">
            <a:xfrm>
              <a:off x="640" y="3325"/>
              <a:ext cx="1119" cy="231"/>
            </a:xfrm>
            <a:prstGeom prst="rect">
              <a:avLst/>
            </a:prstGeom>
            <a:noFill/>
            <a:ln w="9525">
              <a:noFill/>
              <a:miter lim="800000"/>
              <a:headEnd/>
              <a:tailEnd/>
            </a:ln>
          </p:spPr>
          <p:txBody>
            <a:bodyPr>
              <a:spAutoFit/>
            </a:bodyPr>
            <a:lstStyle/>
            <a:p>
              <a:pPr eaLnBrk="1" hangingPunct="1"/>
              <a:endParaRPr lang="zh-CN" altLang="en-US" sz="1800" smtClean="0">
                <a:solidFill>
                  <a:srgbClr val="000000"/>
                </a:solidFill>
                <a:latin typeface="Arial" charset="0"/>
                <a:ea typeface="宋体" charset="-122"/>
              </a:endParaRPr>
            </a:p>
          </p:txBody>
        </p:sp>
        <p:sp>
          <p:nvSpPr>
            <p:cNvPr id="30758" name="Line 30"/>
            <p:cNvSpPr>
              <a:spLocks noChangeShapeType="1"/>
            </p:cNvSpPr>
            <p:nvPr/>
          </p:nvSpPr>
          <p:spPr bwMode="auto">
            <a:xfrm>
              <a:off x="1407" y="2913"/>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59" name="Line 31"/>
            <p:cNvSpPr>
              <a:spLocks noChangeShapeType="1"/>
            </p:cNvSpPr>
            <p:nvPr/>
          </p:nvSpPr>
          <p:spPr bwMode="auto">
            <a:xfrm>
              <a:off x="1271" y="2913"/>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60" name="Line 32"/>
            <p:cNvSpPr>
              <a:spLocks noChangeShapeType="1"/>
            </p:cNvSpPr>
            <p:nvPr/>
          </p:nvSpPr>
          <p:spPr bwMode="auto">
            <a:xfrm>
              <a:off x="1135" y="2913"/>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grpSp>
        <p:nvGrpSpPr>
          <p:cNvPr id="5" name="Group 33"/>
          <p:cNvGrpSpPr>
            <a:grpSpLocks/>
          </p:cNvGrpSpPr>
          <p:nvPr/>
        </p:nvGrpSpPr>
        <p:grpSpPr bwMode="auto">
          <a:xfrm>
            <a:off x="5365750" y="4054475"/>
            <a:ext cx="2963863" cy="2643188"/>
            <a:chOff x="4179" y="1891"/>
            <a:chExt cx="1867" cy="1665"/>
          </a:xfrm>
        </p:grpSpPr>
        <p:grpSp>
          <p:nvGrpSpPr>
            <p:cNvPr id="6" name="Group 34"/>
            <p:cNvGrpSpPr>
              <a:grpSpLocks/>
            </p:cNvGrpSpPr>
            <p:nvPr/>
          </p:nvGrpSpPr>
          <p:grpSpPr bwMode="auto">
            <a:xfrm>
              <a:off x="4179" y="1891"/>
              <a:ext cx="1867" cy="1385"/>
              <a:chOff x="4242" y="1773"/>
              <a:chExt cx="1867" cy="1385"/>
            </a:xfrm>
          </p:grpSpPr>
          <p:sp>
            <p:nvSpPr>
              <p:cNvPr id="30746" name="Rectangle 35"/>
              <p:cNvSpPr>
                <a:spLocks noChangeArrowheads="1"/>
              </p:cNvSpPr>
              <p:nvPr/>
            </p:nvSpPr>
            <p:spPr bwMode="auto">
              <a:xfrm>
                <a:off x="4605" y="2149"/>
                <a:ext cx="88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1  1001</a:t>
                </a:r>
              </a:p>
            </p:txBody>
          </p:sp>
          <p:sp>
            <p:nvSpPr>
              <p:cNvPr id="30747" name="Rectangle 36"/>
              <p:cNvSpPr>
                <a:spLocks noChangeArrowheads="1"/>
              </p:cNvSpPr>
              <p:nvPr/>
            </p:nvSpPr>
            <p:spPr bwMode="auto">
              <a:xfrm>
                <a:off x="4242" y="2466"/>
                <a:ext cx="1241"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  1  0100</a:t>
                </a:r>
              </a:p>
            </p:txBody>
          </p:sp>
          <p:sp>
            <p:nvSpPr>
              <p:cNvPr id="30748" name="Line 37"/>
              <p:cNvSpPr>
                <a:spLocks noChangeShapeType="1"/>
              </p:cNvSpPr>
              <p:nvPr/>
            </p:nvSpPr>
            <p:spPr bwMode="auto">
              <a:xfrm>
                <a:off x="4287" y="2830"/>
                <a:ext cx="1225" cy="0"/>
              </a:xfrm>
              <a:prstGeom prst="line">
                <a:avLst/>
              </a:prstGeom>
              <a:noFill/>
              <a:ln w="2857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49" name="Text Box 38"/>
              <p:cNvSpPr txBox="1">
                <a:spLocks noChangeArrowheads="1"/>
              </p:cNvSpPr>
              <p:nvPr/>
            </p:nvSpPr>
            <p:spPr bwMode="auto">
              <a:xfrm>
                <a:off x="5239" y="2831"/>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50" name="Text Box 39"/>
              <p:cNvSpPr txBox="1">
                <a:spLocks noChangeArrowheads="1"/>
              </p:cNvSpPr>
              <p:nvPr/>
            </p:nvSpPr>
            <p:spPr bwMode="auto">
              <a:xfrm>
                <a:off x="5111" y="2831"/>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51" name="Text Box 40"/>
              <p:cNvSpPr txBox="1">
                <a:spLocks noChangeArrowheads="1"/>
              </p:cNvSpPr>
              <p:nvPr/>
            </p:nvSpPr>
            <p:spPr bwMode="auto">
              <a:xfrm>
                <a:off x="4976" y="2831"/>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52" name="Text Box 41"/>
              <p:cNvSpPr txBox="1">
                <a:spLocks noChangeArrowheads="1"/>
              </p:cNvSpPr>
              <p:nvPr/>
            </p:nvSpPr>
            <p:spPr bwMode="auto">
              <a:xfrm>
                <a:off x="4830" y="2831"/>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53" name="Text Box 42"/>
              <p:cNvSpPr txBox="1">
                <a:spLocks noChangeArrowheads="1"/>
              </p:cNvSpPr>
              <p:nvPr/>
            </p:nvSpPr>
            <p:spPr bwMode="auto">
              <a:xfrm>
                <a:off x="4590" y="2831"/>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54" name="Rectangle 43"/>
              <p:cNvSpPr>
                <a:spLocks noChangeArrowheads="1"/>
              </p:cNvSpPr>
              <p:nvPr/>
            </p:nvSpPr>
            <p:spPr bwMode="auto">
              <a:xfrm>
                <a:off x="4283" y="1773"/>
                <a:ext cx="1826" cy="327"/>
              </a:xfrm>
              <a:prstGeom prst="rect">
                <a:avLst/>
              </a:prstGeom>
              <a:noFill/>
              <a:ln w="9525">
                <a:noFill/>
                <a:miter lim="800000"/>
                <a:headEnd/>
                <a:tailEnd/>
              </a:ln>
            </p:spPr>
            <p:txBody>
              <a:bodyPr wrap="none">
                <a:spAutoFit/>
              </a:bodyPr>
              <a:lstStyle/>
              <a:p>
                <a:pPr eaLnBrk="1" hangingPunct="1"/>
                <a:r>
                  <a:rPr kumimoji="1" lang="en-US" altLang="zh-CN" sz="2800" smtClean="0">
                    <a:solidFill>
                      <a:srgbClr val="000000"/>
                    </a:solidFill>
                    <a:latin typeface="Times New Roman" pitchFamily="18" charset="0"/>
                    <a:ea typeface="宋体" charset="-122"/>
                  </a:rPr>
                  <a:t>(-7) + (-12) = </a:t>
                </a:r>
                <a:r>
                  <a:rPr kumimoji="1" lang="zh-CN" altLang="en-US" sz="2800" smtClean="0">
                    <a:solidFill>
                      <a:srgbClr val="000000"/>
                    </a:solidFill>
                    <a:latin typeface="Times New Roman" pitchFamily="18" charset="0"/>
                    <a:ea typeface="宋体" charset="-122"/>
                  </a:rPr>
                  <a:t>溢出</a:t>
                </a:r>
                <a:endParaRPr kumimoji="1" lang="zh-CN" altLang="en-US" sz="2800" b="1" smtClean="0">
                  <a:solidFill>
                    <a:srgbClr val="000000"/>
                  </a:solidFill>
                  <a:latin typeface="Times New Roman" pitchFamily="18" charset="0"/>
                  <a:ea typeface="宋体" charset="-122"/>
                </a:endParaRPr>
              </a:p>
            </p:txBody>
          </p:sp>
        </p:grpSp>
        <p:sp>
          <p:nvSpPr>
            <p:cNvPr id="30743" name="Line 44"/>
            <p:cNvSpPr>
              <a:spLocks noChangeShapeType="1"/>
            </p:cNvSpPr>
            <p:nvPr/>
          </p:nvSpPr>
          <p:spPr bwMode="auto">
            <a:xfrm>
              <a:off x="4234" y="2278"/>
              <a:ext cx="1395" cy="0"/>
            </a:xfrm>
            <a:prstGeom prst="line">
              <a:avLst/>
            </a:prstGeom>
            <a:noFill/>
            <a:ln w="28575">
              <a:solidFill>
                <a:schemeClr val="accent2"/>
              </a:solidFill>
              <a:prstDash val="dash"/>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44" name="Text Box 45"/>
            <p:cNvSpPr txBox="1">
              <a:spLocks noChangeArrowheads="1"/>
            </p:cNvSpPr>
            <p:nvPr/>
          </p:nvSpPr>
          <p:spPr bwMode="auto">
            <a:xfrm>
              <a:off x="4224" y="3325"/>
              <a:ext cx="1360" cy="231"/>
            </a:xfrm>
            <a:prstGeom prst="rect">
              <a:avLst/>
            </a:prstGeom>
            <a:noFill/>
            <a:ln w="9525">
              <a:noFill/>
              <a:miter lim="800000"/>
              <a:headEnd/>
              <a:tailEnd/>
            </a:ln>
          </p:spPr>
          <p:txBody>
            <a:bodyPr>
              <a:spAutoFit/>
            </a:bodyPr>
            <a:lstStyle/>
            <a:p>
              <a:pPr eaLnBrk="1" hangingPunct="1"/>
              <a:endParaRPr lang="zh-CN" altLang="en-US" sz="1800" smtClean="0">
                <a:solidFill>
                  <a:srgbClr val="000000"/>
                </a:solidFill>
                <a:latin typeface="Arial" charset="0"/>
                <a:ea typeface="宋体" charset="-122"/>
              </a:endParaRPr>
            </a:p>
          </p:txBody>
        </p:sp>
        <p:sp>
          <p:nvSpPr>
            <p:cNvPr id="30745" name="Line 46"/>
            <p:cNvSpPr>
              <a:spLocks noChangeShapeType="1"/>
            </p:cNvSpPr>
            <p:nvPr/>
          </p:nvSpPr>
          <p:spPr bwMode="auto">
            <a:xfrm>
              <a:off x="4521" y="2897"/>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30726" name="Text Box 16"/>
          <p:cNvSpPr txBox="1">
            <a:spLocks noChangeArrowheads="1"/>
          </p:cNvSpPr>
          <p:nvPr/>
        </p:nvSpPr>
        <p:spPr bwMode="auto">
          <a:xfrm>
            <a:off x="163513" y="0"/>
            <a:ext cx="46688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使用补码可使减法变加法</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你相信吗</a:t>
            </a:r>
            <a:r>
              <a:rPr kumimoji="1" lang="en-US" altLang="zh-CN" sz="2000" b="1" dirty="0">
                <a:solidFill>
                  <a:srgbClr val="2D2DB9"/>
                </a:solidFill>
                <a:latin typeface="Arial" charset="0"/>
                <a:ea typeface="华文中宋" pitchFamily="2" charset="-122"/>
              </a:rPr>
              <a:t>?</a:t>
            </a:r>
          </a:p>
        </p:txBody>
      </p:sp>
      <p:sp>
        <p:nvSpPr>
          <p:cNvPr id="30727" name="Text Box 48"/>
          <p:cNvSpPr txBox="1">
            <a:spLocks noChangeArrowheads="1"/>
          </p:cNvSpPr>
          <p:nvPr/>
        </p:nvSpPr>
        <p:spPr bwMode="auto">
          <a:xfrm>
            <a:off x="0" y="6142038"/>
            <a:ext cx="9213850" cy="701675"/>
          </a:xfrm>
          <a:prstGeom prst="rect">
            <a:avLst/>
          </a:prstGeom>
          <a:solidFill>
            <a:schemeClr val="tx1"/>
          </a:solidFill>
          <a:ln w="9525">
            <a:noFill/>
            <a:miter lim="800000"/>
            <a:headEnd/>
            <a:tailEnd/>
          </a:ln>
        </p:spPr>
        <p:txBody>
          <a:bodyPr wrap="none">
            <a:spAutoFit/>
          </a:bodyPr>
          <a:lstStyle/>
          <a:p>
            <a:pPr eaLnBrk="1" hangingPunct="1"/>
            <a:r>
              <a:rPr kumimoji="1" lang="zh-CN" altLang="en-US" sz="2000" b="1" smtClean="0">
                <a:solidFill>
                  <a:srgbClr val="FFFFEF"/>
                </a:solidFill>
                <a:latin typeface="Arial" charset="0"/>
                <a:ea typeface="宋体" charset="-122"/>
              </a:rPr>
              <a:t>加减乘除都可转换成加法来实现</a:t>
            </a:r>
            <a:r>
              <a:rPr kumimoji="1" lang="en-US" altLang="zh-CN" sz="2000" b="1" smtClean="0">
                <a:solidFill>
                  <a:srgbClr val="FFFFEF"/>
                </a:solidFill>
                <a:latin typeface="Arial" charset="0"/>
                <a:ea typeface="宋体" charset="-122"/>
              </a:rPr>
              <a:t>, </a:t>
            </a:r>
            <a:r>
              <a:rPr kumimoji="1" lang="zh-CN" altLang="en-US" sz="2000" b="1" smtClean="0">
                <a:solidFill>
                  <a:srgbClr val="FFFFEF"/>
                </a:solidFill>
                <a:latin typeface="Arial" charset="0"/>
                <a:ea typeface="宋体" charset="-122"/>
              </a:rPr>
              <a:t>加法又可由与、或、非、异或等逻辑运算来实现</a:t>
            </a:r>
          </a:p>
          <a:p>
            <a:pPr eaLnBrk="1" hangingPunct="1"/>
            <a:r>
              <a:rPr kumimoji="1" lang="en-US" altLang="zh-CN" sz="2000" b="1" smtClean="0">
                <a:solidFill>
                  <a:srgbClr val="FFFFEF"/>
                </a:solidFill>
                <a:latin typeface="Arial" charset="0"/>
                <a:ea typeface="宋体" charset="-122"/>
              </a:rPr>
              <a:t>---</a:t>
            </a:r>
            <a:r>
              <a:rPr kumimoji="1" lang="zh-CN" altLang="en-US" sz="2000" b="1" smtClean="0">
                <a:solidFill>
                  <a:srgbClr val="FFFFEF"/>
                </a:solidFill>
                <a:latin typeface="Arial" charset="0"/>
                <a:ea typeface="宋体" charset="-122"/>
              </a:rPr>
              <a:t>只要实现了基本逻辑运算，便可实现任何的计算</a:t>
            </a:r>
          </a:p>
        </p:txBody>
      </p:sp>
      <p:grpSp>
        <p:nvGrpSpPr>
          <p:cNvPr id="7" name="Group 49"/>
          <p:cNvGrpSpPr>
            <a:grpSpLocks/>
          </p:cNvGrpSpPr>
          <p:nvPr/>
        </p:nvGrpSpPr>
        <p:grpSpPr bwMode="auto">
          <a:xfrm>
            <a:off x="5170488" y="1804988"/>
            <a:ext cx="2722562" cy="2578100"/>
            <a:chOff x="2223" y="1932"/>
            <a:chExt cx="1715" cy="1624"/>
          </a:xfrm>
        </p:grpSpPr>
        <p:sp>
          <p:nvSpPr>
            <p:cNvPr id="30729" name="Rectangle 50"/>
            <p:cNvSpPr>
              <a:spLocks noChangeArrowheads="1"/>
            </p:cNvSpPr>
            <p:nvPr/>
          </p:nvSpPr>
          <p:spPr bwMode="auto">
            <a:xfrm>
              <a:off x="2817" y="2278"/>
              <a:ext cx="884"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1  1011</a:t>
              </a:r>
            </a:p>
          </p:txBody>
        </p:sp>
        <p:sp>
          <p:nvSpPr>
            <p:cNvPr id="30730" name="Rectangle 51"/>
            <p:cNvSpPr>
              <a:spLocks noChangeArrowheads="1"/>
            </p:cNvSpPr>
            <p:nvPr/>
          </p:nvSpPr>
          <p:spPr bwMode="auto">
            <a:xfrm>
              <a:off x="2454" y="2595"/>
              <a:ext cx="1241" cy="365"/>
            </a:xfrm>
            <a:prstGeom prst="rect">
              <a:avLst/>
            </a:prstGeom>
            <a:noFill/>
            <a:ln w="9525">
              <a:noFill/>
              <a:miter lim="800000"/>
              <a:headEnd/>
              <a:tailEnd/>
            </a:ln>
          </p:spPr>
          <p:txBody>
            <a:bodyPr wrap="none">
              <a:spAutoFit/>
            </a:bodyPr>
            <a:lstStyle/>
            <a:p>
              <a:pPr eaLnBrk="1" hangingPunct="1"/>
              <a:r>
                <a:rPr kumimoji="1" lang="en-US" altLang="zh-CN" sz="3200" smtClean="0">
                  <a:solidFill>
                    <a:srgbClr val="000000"/>
                  </a:solidFill>
                  <a:latin typeface="Times New Roman" pitchFamily="18" charset="0"/>
                  <a:ea typeface="宋体" charset="-122"/>
                </a:rPr>
                <a:t>+)  1  1001</a:t>
              </a:r>
            </a:p>
          </p:txBody>
        </p:sp>
        <p:sp>
          <p:nvSpPr>
            <p:cNvPr id="30731" name="Line 52"/>
            <p:cNvSpPr>
              <a:spLocks noChangeShapeType="1"/>
            </p:cNvSpPr>
            <p:nvPr/>
          </p:nvSpPr>
          <p:spPr bwMode="auto">
            <a:xfrm>
              <a:off x="2499" y="2959"/>
              <a:ext cx="1225" cy="0"/>
            </a:xfrm>
            <a:prstGeom prst="line">
              <a:avLst/>
            </a:prstGeom>
            <a:noFill/>
            <a:ln w="28575">
              <a:solidFill>
                <a:srgbClr val="FF0000"/>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32" name="Text Box 53"/>
            <p:cNvSpPr txBox="1">
              <a:spLocks noChangeArrowheads="1"/>
            </p:cNvSpPr>
            <p:nvPr/>
          </p:nvSpPr>
          <p:spPr bwMode="auto">
            <a:xfrm>
              <a:off x="3463"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33" name="Text Box 54"/>
            <p:cNvSpPr txBox="1">
              <a:spLocks noChangeArrowheads="1"/>
            </p:cNvSpPr>
            <p:nvPr/>
          </p:nvSpPr>
          <p:spPr bwMode="auto">
            <a:xfrm>
              <a:off x="3335"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34" name="Text Box 55"/>
            <p:cNvSpPr txBox="1">
              <a:spLocks noChangeArrowheads="1"/>
            </p:cNvSpPr>
            <p:nvPr/>
          </p:nvSpPr>
          <p:spPr bwMode="auto">
            <a:xfrm>
              <a:off x="3200"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35" name="Text Box 56"/>
            <p:cNvSpPr txBox="1">
              <a:spLocks noChangeArrowheads="1"/>
            </p:cNvSpPr>
            <p:nvPr/>
          </p:nvSpPr>
          <p:spPr bwMode="auto">
            <a:xfrm>
              <a:off x="3054"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0</a:t>
              </a:r>
            </a:p>
          </p:txBody>
        </p:sp>
        <p:sp>
          <p:nvSpPr>
            <p:cNvPr id="30736" name="Text Box 57"/>
            <p:cNvSpPr txBox="1">
              <a:spLocks noChangeArrowheads="1"/>
            </p:cNvSpPr>
            <p:nvPr/>
          </p:nvSpPr>
          <p:spPr bwMode="auto">
            <a:xfrm>
              <a:off x="2802" y="2960"/>
              <a:ext cx="228" cy="327"/>
            </a:xfrm>
            <a:prstGeom prst="rect">
              <a:avLst/>
            </a:prstGeom>
            <a:noFill/>
            <a:ln w="9525">
              <a:noFill/>
              <a:miter lim="800000"/>
              <a:headEnd/>
              <a:tailEnd/>
            </a:ln>
          </p:spPr>
          <p:txBody>
            <a:bodyPr wrap="none">
              <a:spAutoFit/>
            </a:bodyPr>
            <a:lstStyle/>
            <a:p>
              <a:pPr eaLnBrk="1" hangingPunct="1"/>
              <a:r>
                <a:rPr kumimoji="1" lang="en-US" altLang="zh-CN" sz="2800" b="1" smtClean="0">
                  <a:solidFill>
                    <a:srgbClr val="000000"/>
                  </a:solidFill>
                  <a:latin typeface="Times New Roman" pitchFamily="18" charset="0"/>
                  <a:ea typeface="宋体" charset="-122"/>
                </a:rPr>
                <a:t>1</a:t>
              </a:r>
            </a:p>
          </p:txBody>
        </p:sp>
        <p:sp>
          <p:nvSpPr>
            <p:cNvPr id="30737" name="Rectangle 58"/>
            <p:cNvSpPr>
              <a:spLocks noChangeArrowheads="1"/>
            </p:cNvSpPr>
            <p:nvPr/>
          </p:nvSpPr>
          <p:spPr bwMode="auto">
            <a:xfrm>
              <a:off x="2223" y="1932"/>
              <a:ext cx="1715" cy="327"/>
            </a:xfrm>
            <a:prstGeom prst="rect">
              <a:avLst/>
            </a:prstGeom>
            <a:noFill/>
            <a:ln w="9525">
              <a:noFill/>
              <a:miter lim="800000"/>
              <a:headEnd/>
              <a:tailEnd/>
            </a:ln>
          </p:spPr>
          <p:txBody>
            <a:bodyPr wrap="none">
              <a:spAutoFit/>
            </a:bodyPr>
            <a:lstStyle/>
            <a:p>
              <a:pPr eaLnBrk="1" hangingPunct="1"/>
              <a:r>
                <a:rPr kumimoji="1" lang="en-US" altLang="zh-CN" sz="2800" smtClean="0">
                  <a:solidFill>
                    <a:srgbClr val="000000"/>
                  </a:solidFill>
                  <a:latin typeface="Times New Roman" pitchFamily="18" charset="0"/>
                  <a:ea typeface="宋体" charset="-122"/>
                </a:rPr>
                <a:t>(-5) + (-7) = (-12)</a:t>
              </a:r>
              <a:endParaRPr kumimoji="1" lang="en-US" altLang="zh-CN" sz="2800" b="1" smtClean="0">
                <a:solidFill>
                  <a:srgbClr val="000000"/>
                </a:solidFill>
                <a:latin typeface="Times New Roman" pitchFamily="18" charset="0"/>
                <a:ea typeface="宋体" charset="-122"/>
              </a:endParaRPr>
            </a:p>
          </p:txBody>
        </p:sp>
        <p:sp>
          <p:nvSpPr>
            <p:cNvPr id="30738" name="Line 59"/>
            <p:cNvSpPr>
              <a:spLocks noChangeShapeType="1"/>
            </p:cNvSpPr>
            <p:nvPr/>
          </p:nvSpPr>
          <p:spPr bwMode="auto">
            <a:xfrm>
              <a:off x="2974" y="2915"/>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39" name="Line 60"/>
            <p:cNvSpPr>
              <a:spLocks noChangeShapeType="1"/>
            </p:cNvSpPr>
            <p:nvPr/>
          </p:nvSpPr>
          <p:spPr bwMode="auto">
            <a:xfrm>
              <a:off x="2745" y="2915"/>
              <a:ext cx="45" cy="45"/>
            </a:xfrm>
            <a:prstGeom prst="line">
              <a:avLst/>
            </a:prstGeom>
            <a:noFill/>
            <a:ln w="38100">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40" name="Line 61"/>
            <p:cNvSpPr>
              <a:spLocks noChangeShapeType="1"/>
            </p:cNvSpPr>
            <p:nvPr/>
          </p:nvSpPr>
          <p:spPr bwMode="auto">
            <a:xfrm>
              <a:off x="2405" y="2278"/>
              <a:ext cx="1395" cy="0"/>
            </a:xfrm>
            <a:prstGeom prst="line">
              <a:avLst/>
            </a:prstGeom>
            <a:noFill/>
            <a:ln w="28575">
              <a:solidFill>
                <a:schemeClr val="accent2"/>
              </a:solidFill>
              <a:prstDash val="dash"/>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741" name="Text Box 62"/>
            <p:cNvSpPr txBox="1">
              <a:spLocks noChangeArrowheads="1"/>
            </p:cNvSpPr>
            <p:nvPr/>
          </p:nvSpPr>
          <p:spPr bwMode="auto">
            <a:xfrm>
              <a:off x="2415" y="3325"/>
              <a:ext cx="1124" cy="231"/>
            </a:xfrm>
            <a:prstGeom prst="rect">
              <a:avLst/>
            </a:prstGeom>
            <a:noFill/>
            <a:ln w="9525">
              <a:noFill/>
              <a:miter lim="800000"/>
              <a:headEnd/>
              <a:tailEnd/>
            </a:ln>
          </p:spPr>
          <p:txBody>
            <a:bodyPr>
              <a:spAutoFit/>
            </a:bodyPr>
            <a:lstStyle/>
            <a:p>
              <a:pPr eaLnBrk="1" hangingPunct="1"/>
              <a:endParaRPr lang="zh-CN" altLang="en-US" sz="1800" smtClean="0">
                <a:solidFill>
                  <a:srgbClr val="000000"/>
                </a:solidFill>
                <a:latin typeface="Arial" charset="0"/>
                <a:ea typeface="宋体" charset="-122"/>
              </a:endParaRP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ChangeArrowheads="1"/>
          </p:cNvSpPr>
          <p:nvPr/>
        </p:nvSpPr>
        <p:spPr bwMode="auto">
          <a:xfrm>
            <a:off x="187325" y="1939925"/>
            <a:ext cx="6578600" cy="3267075"/>
          </a:xfrm>
          <a:prstGeom prst="rect">
            <a:avLst/>
          </a:prstGeom>
          <a:noFill/>
          <a:ln w="9525">
            <a:noFill/>
            <a:miter lim="800000"/>
            <a:headEnd/>
            <a:tailEnd/>
          </a:ln>
        </p:spPr>
        <p:txBody>
          <a:bodyPr>
            <a:spAutoFit/>
          </a:bodyPr>
          <a:lstStyle/>
          <a:p>
            <a:pPr eaLnBrk="1" hangingPunct="1">
              <a:lnSpc>
                <a:spcPct val="130000"/>
              </a:lnSpc>
              <a:buClr>
                <a:srgbClr val="FF0000"/>
              </a:buClr>
              <a:buFont typeface="Wingdings" pitchFamily="2" charset="2"/>
              <a:buNone/>
            </a:pPr>
            <a:r>
              <a:rPr kumimoji="1" lang="zh-CN" altLang="en-US" sz="2000" b="1" smtClean="0">
                <a:solidFill>
                  <a:srgbClr val="000000"/>
                </a:solidFill>
                <a:latin typeface="Arial" charset="0"/>
                <a:ea typeface="宋体" charset="-122"/>
              </a:rPr>
              <a:t>  </a:t>
            </a:r>
            <a:r>
              <a:rPr kumimoji="1" lang="en-US" altLang="zh-CN" sz="2000" b="1" smtClean="0">
                <a:solidFill>
                  <a:srgbClr val="000000"/>
                </a:solidFill>
                <a:latin typeface="Arial" charset="0"/>
                <a:ea typeface="宋体" charset="-122"/>
              </a:rPr>
              <a:t>bit     Binary Digit/1</a:t>
            </a:r>
            <a:r>
              <a:rPr kumimoji="1" lang="zh-CN" altLang="zh-CN" sz="2000" b="1" smtClean="0">
                <a:solidFill>
                  <a:srgbClr val="000000"/>
                </a:solidFill>
                <a:latin typeface="Arial" charset="0"/>
                <a:ea typeface="宋体" charset="-122"/>
              </a:rPr>
              <a:t>位二进制位/0和1</a:t>
            </a:r>
            <a:r>
              <a:rPr kumimoji="1" lang="en-US" altLang="zh-CN" sz="2000" b="1" smtClean="0">
                <a:solidFill>
                  <a:srgbClr val="000000"/>
                </a:solidFill>
                <a:latin typeface="Arial" charset="0"/>
                <a:ea typeface="宋体" charset="-122"/>
              </a:rPr>
              <a:t>  </a:t>
            </a:r>
          </a:p>
          <a:p>
            <a:pPr eaLnBrk="1" hangingPunct="1">
              <a:lnSpc>
                <a:spcPct val="130000"/>
              </a:lnSpc>
              <a:buClr>
                <a:srgbClr val="FF0000"/>
              </a:buClr>
              <a:buFont typeface="Wingdings" pitchFamily="2" charset="2"/>
              <a:buNone/>
            </a:pPr>
            <a:r>
              <a:rPr kumimoji="1" lang="en-US" altLang="zh-CN" sz="2000" b="1" smtClean="0">
                <a:solidFill>
                  <a:srgbClr val="000000"/>
                </a:solidFill>
                <a:latin typeface="Arial" charset="0"/>
                <a:ea typeface="宋体" charset="-122"/>
              </a:rPr>
              <a:t>  Byte  </a:t>
            </a:r>
            <a:r>
              <a:rPr kumimoji="1" lang="zh-CN" altLang="zh-CN" sz="2000" b="1" smtClean="0">
                <a:solidFill>
                  <a:srgbClr val="000000"/>
                </a:solidFill>
                <a:latin typeface="Arial" charset="0"/>
                <a:ea typeface="宋体" charset="-122"/>
              </a:rPr>
              <a:t>字节</a:t>
            </a:r>
            <a:r>
              <a:rPr kumimoji="1" lang="zh-CN" altLang="en-US" sz="2000" b="1" smtClean="0">
                <a:solidFill>
                  <a:srgbClr val="000000"/>
                </a:solidFill>
                <a:latin typeface="Arial" charset="0"/>
                <a:ea typeface="宋体" charset="-122"/>
              </a:rPr>
              <a:t>, </a:t>
            </a:r>
            <a:r>
              <a:rPr kumimoji="1" lang="zh-CN" altLang="zh-CN" sz="2000" b="1" smtClean="0">
                <a:solidFill>
                  <a:srgbClr val="000000"/>
                </a:solidFill>
                <a:latin typeface="Arial" charset="0"/>
                <a:ea typeface="宋体" charset="-122"/>
              </a:rPr>
              <a:t>8位二进制位</a:t>
            </a:r>
          </a:p>
          <a:p>
            <a:pPr eaLnBrk="1" hangingPunct="1">
              <a:lnSpc>
                <a:spcPct val="130000"/>
              </a:lnSpc>
              <a:buClr>
                <a:srgbClr val="FF0000"/>
              </a:buClr>
              <a:buFont typeface="Wingdings" pitchFamily="2" charset="2"/>
              <a:buNone/>
            </a:pPr>
            <a:r>
              <a:rPr kumimoji="1" lang="zh-CN" altLang="en-US" sz="2000" b="1" smtClean="0">
                <a:solidFill>
                  <a:srgbClr val="000000"/>
                </a:solidFill>
                <a:latin typeface="Arial" charset="0"/>
                <a:ea typeface="宋体" charset="-122"/>
              </a:rPr>
              <a:t>  </a:t>
            </a:r>
            <a:r>
              <a:rPr kumimoji="1" lang="en-US" altLang="zh-CN" sz="2000" b="1" smtClean="0">
                <a:solidFill>
                  <a:srgbClr val="000000"/>
                </a:solidFill>
                <a:latin typeface="Arial" charset="0"/>
                <a:ea typeface="宋体" charset="-122"/>
              </a:rPr>
              <a:t>1KB  = 2</a:t>
            </a:r>
            <a:r>
              <a:rPr kumimoji="1" lang="en-US" altLang="zh-CN" sz="2000" b="1" baseline="40000" smtClean="0">
                <a:solidFill>
                  <a:srgbClr val="000000"/>
                </a:solidFill>
                <a:latin typeface="Arial" charset="0"/>
                <a:ea typeface="宋体" charset="-122"/>
              </a:rPr>
              <a:t>10</a:t>
            </a:r>
            <a:r>
              <a:rPr kumimoji="1" lang="zh-CN" altLang="zh-CN" sz="2000" b="1" smtClean="0">
                <a:solidFill>
                  <a:srgbClr val="000000"/>
                </a:solidFill>
                <a:latin typeface="Arial" charset="0"/>
                <a:ea typeface="宋体" charset="-122"/>
              </a:rPr>
              <a:t>字节</a:t>
            </a:r>
            <a:r>
              <a:rPr kumimoji="1" lang="zh-CN" altLang="en-US" sz="2000" b="1" smtClean="0">
                <a:solidFill>
                  <a:srgbClr val="000000"/>
                </a:solidFill>
                <a:latin typeface="Arial" charset="0"/>
                <a:ea typeface="宋体" charset="-122"/>
              </a:rPr>
              <a:t> </a:t>
            </a:r>
            <a:r>
              <a:rPr kumimoji="1" lang="en-US" altLang="zh-CN" sz="2000" b="1" smtClean="0">
                <a:solidFill>
                  <a:srgbClr val="000000"/>
                </a:solidFill>
                <a:latin typeface="Arial" charset="0"/>
                <a:ea typeface="宋体" charset="-122"/>
              </a:rPr>
              <a:t>(</a:t>
            </a:r>
            <a:r>
              <a:rPr kumimoji="1" lang="zh-CN" altLang="en-US" sz="2000" b="1" smtClean="0">
                <a:solidFill>
                  <a:srgbClr val="000000"/>
                </a:solidFill>
                <a:latin typeface="Arial" charset="0"/>
                <a:ea typeface="宋体" charset="-122"/>
              </a:rPr>
              <a:t>市场约</a:t>
            </a:r>
            <a:r>
              <a:rPr kumimoji="1" lang="en-US" altLang="zh-CN" sz="2000" b="1" smtClean="0">
                <a:solidFill>
                  <a:srgbClr val="000000"/>
                </a:solidFill>
                <a:latin typeface="Arial" charset="0"/>
                <a:ea typeface="宋体" charset="-122"/>
              </a:rPr>
              <a:t>1,000</a:t>
            </a:r>
            <a:r>
              <a:rPr kumimoji="1" lang="zh-CN" altLang="en-US" sz="2000" b="1" smtClean="0">
                <a:solidFill>
                  <a:srgbClr val="000000"/>
                </a:solidFill>
                <a:latin typeface="Arial" charset="0"/>
                <a:ea typeface="宋体" charset="-122"/>
              </a:rPr>
              <a:t>字节</a:t>
            </a:r>
            <a:r>
              <a:rPr kumimoji="1" lang="en-US" altLang="zh-CN" sz="2000" b="1" smtClean="0">
                <a:solidFill>
                  <a:srgbClr val="000000"/>
                </a:solidFill>
                <a:latin typeface="Arial" charset="0"/>
                <a:ea typeface="宋体" charset="-122"/>
              </a:rPr>
              <a:t>)</a:t>
            </a:r>
            <a:endParaRPr kumimoji="1" lang="zh-CN" altLang="zh-CN" sz="2000" b="1" smtClean="0">
              <a:solidFill>
                <a:srgbClr val="000000"/>
              </a:solidFill>
              <a:latin typeface="Arial" charset="0"/>
              <a:ea typeface="宋体" charset="-122"/>
            </a:endParaRPr>
          </a:p>
          <a:p>
            <a:pPr eaLnBrk="1" hangingPunct="1">
              <a:lnSpc>
                <a:spcPct val="130000"/>
              </a:lnSpc>
              <a:buClr>
                <a:srgbClr val="FF0000"/>
              </a:buClr>
              <a:buFont typeface="Wingdings" pitchFamily="2" charset="2"/>
              <a:buNone/>
            </a:pPr>
            <a:r>
              <a:rPr kumimoji="1" lang="zh-CN" altLang="zh-CN" sz="2000" b="1" smtClean="0">
                <a:solidFill>
                  <a:srgbClr val="000000"/>
                </a:solidFill>
                <a:latin typeface="Arial" charset="0"/>
                <a:ea typeface="宋体" charset="-122"/>
              </a:rPr>
              <a:t>  1</a:t>
            </a:r>
            <a:r>
              <a:rPr kumimoji="1" lang="en-US" altLang="zh-CN" sz="2000" b="1" smtClean="0">
                <a:solidFill>
                  <a:srgbClr val="000000"/>
                </a:solidFill>
                <a:latin typeface="Arial" charset="0"/>
                <a:ea typeface="宋体" charset="-122"/>
              </a:rPr>
              <a:t>MB  = 2</a:t>
            </a:r>
            <a:r>
              <a:rPr kumimoji="1" lang="en-US" altLang="zh-CN" sz="2000" b="1" baseline="40000" smtClean="0">
                <a:solidFill>
                  <a:srgbClr val="000000"/>
                </a:solidFill>
                <a:latin typeface="Arial" charset="0"/>
                <a:ea typeface="宋体" charset="-122"/>
              </a:rPr>
              <a:t>10</a:t>
            </a:r>
            <a:r>
              <a:rPr kumimoji="1" lang="en-US" altLang="zh-CN" sz="2000" b="1" smtClean="0">
                <a:solidFill>
                  <a:srgbClr val="000000"/>
                </a:solidFill>
                <a:latin typeface="Arial" charset="0"/>
                <a:ea typeface="宋体" charset="-122"/>
              </a:rPr>
              <a:t>KB  (</a:t>
            </a:r>
            <a:r>
              <a:rPr kumimoji="1" lang="zh-CN" altLang="en-US" sz="2000" b="1" smtClean="0">
                <a:solidFill>
                  <a:srgbClr val="000000"/>
                </a:solidFill>
                <a:latin typeface="Arial" charset="0"/>
                <a:ea typeface="宋体" charset="-122"/>
              </a:rPr>
              <a:t>市场约</a:t>
            </a:r>
            <a:r>
              <a:rPr kumimoji="1" lang="en-US" altLang="zh-CN" sz="2000" b="1" smtClean="0">
                <a:solidFill>
                  <a:srgbClr val="000000"/>
                </a:solidFill>
                <a:latin typeface="Arial" charset="0"/>
                <a:ea typeface="宋体" charset="-122"/>
              </a:rPr>
              <a:t>1,000,000</a:t>
            </a:r>
            <a:r>
              <a:rPr kumimoji="1" lang="zh-CN" altLang="en-US" sz="2000" b="1" smtClean="0">
                <a:solidFill>
                  <a:srgbClr val="000000"/>
                </a:solidFill>
                <a:latin typeface="Arial" charset="0"/>
                <a:ea typeface="宋体" charset="-122"/>
              </a:rPr>
              <a:t>字节</a:t>
            </a:r>
            <a:r>
              <a:rPr kumimoji="1" lang="en-US" altLang="zh-CN" sz="2000" b="1" smtClean="0">
                <a:solidFill>
                  <a:srgbClr val="000000"/>
                </a:solidFill>
                <a:latin typeface="Arial" charset="0"/>
                <a:ea typeface="宋体" charset="-122"/>
              </a:rPr>
              <a:t>)</a:t>
            </a:r>
          </a:p>
          <a:p>
            <a:pPr eaLnBrk="1" hangingPunct="1">
              <a:lnSpc>
                <a:spcPct val="130000"/>
              </a:lnSpc>
              <a:buClr>
                <a:srgbClr val="FF0000"/>
              </a:buClr>
              <a:buFont typeface="Wingdings" pitchFamily="2" charset="2"/>
              <a:buNone/>
            </a:pPr>
            <a:r>
              <a:rPr kumimoji="1" lang="en-US" altLang="zh-CN" sz="2000" b="1" smtClean="0">
                <a:solidFill>
                  <a:srgbClr val="000000"/>
                </a:solidFill>
                <a:latin typeface="Arial" charset="0"/>
                <a:ea typeface="宋体" charset="-122"/>
              </a:rPr>
              <a:t>  1GB  = 2</a:t>
            </a:r>
            <a:r>
              <a:rPr kumimoji="1" lang="en-US" altLang="zh-CN" sz="2000" b="1" baseline="40000" smtClean="0">
                <a:solidFill>
                  <a:srgbClr val="000000"/>
                </a:solidFill>
                <a:latin typeface="Arial" charset="0"/>
                <a:ea typeface="宋体" charset="-122"/>
              </a:rPr>
              <a:t>10</a:t>
            </a:r>
            <a:r>
              <a:rPr kumimoji="1" lang="en-US" altLang="zh-CN" sz="2000" b="1" smtClean="0">
                <a:solidFill>
                  <a:srgbClr val="FF0000"/>
                </a:solidFill>
                <a:latin typeface="Arial" charset="0"/>
                <a:ea typeface="宋体" charset="-122"/>
              </a:rPr>
              <a:t>MB</a:t>
            </a:r>
            <a:r>
              <a:rPr kumimoji="1" lang="en-US" altLang="zh-CN" sz="2000" b="1" smtClean="0">
                <a:solidFill>
                  <a:srgbClr val="000000"/>
                </a:solidFill>
                <a:latin typeface="Arial" charset="0"/>
                <a:ea typeface="宋体" charset="-122"/>
              </a:rPr>
              <a:t>  (</a:t>
            </a:r>
            <a:r>
              <a:rPr kumimoji="1" lang="zh-CN" altLang="en-US" sz="2000" b="1" smtClean="0">
                <a:solidFill>
                  <a:srgbClr val="000000"/>
                </a:solidFill>
                <a:latin typeface="Arial" charset="0"/>
                <a:ea typeface="宋体" charset="-122"/>
              </a:rPr>
              <a:t>市场约</a:t>
            </a:r>
            <a:r>
              <a:rPr kumimoji="1" lang="en-US" altLang="zh-CN" sz="2000" b="1" smtClean="0">
                <a:solidFill>
                  <a:srgbClr val="000000"/>
                </a:solidFill>
                <a:latin typeface="Arial" charset="0"/>
                <a:ea typeface="宋体" charset="-122"/>
              </a:rPr>
              <a:t>1,000,000,000</a:t>
            </a:r>
            <a:r>
              <a:rPr kumimoji="1" lang="zh-CN" altLang="en-US" sz="2000" b="1" smtClean="0">
                <a:solidFill>
                  <a:srgbClr val="000000"/>
                </a:solidFill>
                <a:latin typeface="Arial" charset="0"/>
                <a:ea typeface="宋体" charset="-122"/>
              </a:rPr>
              <a:t>字节</a:t>
            </a:r>
            <a:r>
              <a:rPr kumimoji="1" lang="en-US" altLang="zh-CN" sz="2000" b="1" smtClean="0">
                <a:solidFill>
                  <a:srgbClr val="000000"/>
                </a:solidFill>
                <a:latin typeface="Arial" charset="0"/>
                <a:ea typeface="宋体" charset="-122"/>
              </a:rPr>
              <a:t>) </a:t>
            </a:r>
          </a:p>
          <a:p>
            <a:pPr eaLnBrk="1" hangingPunct="1">
              <a:lnSpc>
                <a:spcPct val="130000"/>
              </a:lnSpc>
              <a:buClr>
                <a:srgbClr val="FF0000"/>
              </a:buClr>
              <a:buFont typeface="Wingdings" pitchFamily="2" charset="2"/>
              <a:buNone/>
            </a:pPr>
            <a:r>
              <a:rPr kumimoji="1" lang="en-US" altLang="zh-CN" sz="2000" b="1" smtClean="0">
                <a:solidFill>
                  <a:srgbClr val="000000"/>
                </a:solidFill>
                <a:latin typeface="Arial" charset="0"/>
                <a:ea typeface="宋体" charset="-122"/>
              </a:rPr>
              <a:t>  1TB  = 2</a:t>
            </a:r>
            <a:r>
              <a:rPr kumimoji="1" lang="en-US" altLang="zh-CN" sz="2000" b="1" baseline="40000" smtClean="0">
                <a:solidFill>
                  <a:srgbClr val="000000"/>
                </a:solidFill>
                <a:latin typeface="Arial" charset="0"/>
                <a:ea typeface="宋体" charset="-122"/>
              </a:rPr>
              <a:t>10</a:t>
            </a:r>
            <a:r>
              <a:rPr kumimoji="1" lang="en-US" altLang="zh-CN" sz="2000" b="1" smtClean="0">
                <a:solidFill>
                  <a:srgbClr val="000000"/>
                </a:solidFill>
                <a:latin typeface="Arial" charset="0"/>
                <a:ea typeface="宋体" charset="-122"/>
              </a:rPr>
              <a:t>GB = 2</a:t>
            </a:r>
            <a:r>
              <a:rPr kumimoji="1" lang="en-US" altLang="zh-CN" sz="2000" b="1" baseline="30000" smtClean="0">
                <a:solidFill>
                  <a:srgbClr val="000000"/>
                </a:solidFill>
                <a:latin typeface="Arial" charset="0"/>
                <a:ea typeface="宋体" charset="-122"/>
              </a:rPr>
              <a:t>20</a:t>
            </a:r>
            <a:r>
              <a:rPr kumimoji="1" lang="en-US" altLang="zh-CN" sz="2000" b="1" smtClean="0">
                <a:solidFill>
                  <a:srgbClr val="FF0000"/>
                </a:solidFill>
                <a:latin typeface="Arial" charset="0"/>
                <a:ea typeface="宋体" charset="-122"/>
              </a:rPr>
              <a:t>MB</a:t>
            </a:r>
          </a:p>
          <a:p>
            <a:pPr eaLnBrk="1" hangingPunct="1">
              <a:lnSpc>
                <a:spcPct val="130000"/>
              </a:lnSpc>
              <a:buClr>
                <a:srgbClr val="FF0000"/>
              </a:buClr>
              <a:buFont typeface="Wingdings" pitchFamily="2" charset="2"/>
              <a:buNone/>
            </a:pPr>
            <a:r>
              <a:rPr kumimoji="1" lang="en-US" altLang="zh-CN" sz="2000" b="1" smtClean="0">
                <a:solidFill>
                  <a:srgbClr val="000000"/>
                </a:solidFill>
                <a:latin typeface="Arial" charset="0"/>
                <a:ea typeface="宋体" charset="-122"/>
              </a:rPr>
              <a:t>  1PB = 2</a:t>
            </a:r>
            <a:r>
              <a:rPr kumimoji="1" lang="en-US" altLang="zh-CN" sz="2000" b="1" baseline="40000" smtClean="0">
                <a:solidFill>
                  <a:srgbClr val="000000"/>
                </a:solidFill>
                <a:latin typeface="Arial" charset="0"/>
                <a:ea typeface="宋体" charset="-122"/>
              </a:rPr>
              <a:t>10</a:t>
            </a:r>
            <a:r>
              <a:rPr kumimoji="1" lang="en-US" altLang="zh-CN" sz="2000" b="1" smtClean="0">
                <a:solidFill>
                  <a:srgbClr val="000000"/>
                </a:solidFill>
                <a:latin typeface="Arial" charset="0"/>
                <a:ea typeface="宋体" charset="-122"/>
              </a:rPr>
              <a:t>TB  = 2</a:t>
            </a:r>
            <a:r>
              <a:rPr kumimoji="1" lang="en-US" altLang="zh-CN" sz="2000" b="1" baseline="30000" smtClean="0">
                <a:solidFill>
                  <a:srgbClr val="000000"/>
                </a:solidFill>
                <a:latin typeface="Arial" charset="0"/>
                <a:ea typeface="宋体" charset="-122"/>
              </a:rPr>
              <a:t>30</a:t>
            </a:r>
            <a:r>
              <a:rPr kumimoji="1" lang="en-US" altLang="zh-CN" sz="2000" b="1" smtClean="0">
                <a:solidFill>
                  <a:srgbClr val="FF0000"/>
                </a:solidFill>
                <a:latin typeface="Arial" charset="0"/>
                <a:ea typeface="宋体" charset="-122"/>
              </a:rPr>
              <a:t>MB</a:t>
            </a:r>
          </a:p>
          <a:p>
            <a:pPr eaLnBrk="1" hangingPunct="1">
              <a:lnSpc>
                <a:spcPct val="130000"/>
              </a:lnSpc>
              <a:buClr>
                <a:srgbClr val="FF0000"/>
              </a:buClr>
              <a:buFont typeface="Wingdings" pitchFamily="2" charset="2"/>
              <a:buNone/>
            </a:pPr>
            <a:r>
              <a:rPr kumimoji="1" lang="en-US" altLang="zh-CN" sz="2000" b="1" smtClean="0">
                <a:solidFill>
                  <a:srgbClr val="000000"/>
                </a:solidFill>
                <a:latin typeface="Arial" charset="0"/>
                <a:ea typeface="宋体" charset="-122"/>
              </a:rPr>
              <a:t>  1EB = 2</a:t>
            </a:r>
            <a:r>
              <a:rPr kumimoji="1" lang="en-US" altLang="zh-CN" sz="2000" b="1" baseline="40000" smtClean="0">
                <a:solidFill>
                  <a:srgbClr val="000000"/>
                </a:solidFill>
                <a:latin typeface="Arial" charset="0"/>
                <a:ea typeface="宋体" charset="-122"/>
              </a:rPr>
              <a:t>10</a:t>
            </a:r>
            <a:r>
              <a:rPr kumimoji="1" lang="en-US" altLang="zh-CN" sz="2000" b="1" smtClean="0">
                <a:solidFill>
                  <a:srgbClr val="000000"/>
                </a:solidFill>
                <a:latin typeface="Arial" charset="0"/>
                <a:ea typeface="宋体" charset="-122"/>
              </a:rPr>
              <a:t>PB  = 2</a:t>
            </a:r>
            <a:r>
              <a:rPr kumimoji="1" lang="en-US" altLang="zh-CN" sz="2000" b="1" baseline="30000" smtClean="0">
                <a:solidFill>
                  <a:srgbClr val="000000"/>
                </a:solidFill>
                <a:latin typeface="Arial" charset="0"/>
                <a:ea typeface="宋体" charset="-122"/>
              </a:rPr>
              <a:t>40</a:t>
            </a:r>
            <a:r>
              <a:rPr kumimoji="1" lang="en-US" altLang="zh-CN" sz="2000" b="1" smtClean="0">
                <a:solidFill>
                  <a:srgbClr val="FF0000"/>
                </a:solidFill>
                <a:latin typeface="Arial" charset="0"/>
                <a:ea typeface="宋体" charset="-122"/>
              </a:rPr>
              <a:t>MB</a:t>
            </a:r>
            <a:endParaRPr kumimoji="1" lang="zh-CN" altLang="en-US" sz="2000" b="1" smtClean="0">
              <a:solidFill>
                <a:srgbClr val="FF0000"/>
              </a:solidFill>
              <a:latin typeface="Arial" charset="0"/>
              <a:ea typeface="宋体" charset="-122"/>
            </a:endParaRPr>
          </a:p>
        </p:txBody>
      </p:sp>
      <p:sp>
        <p:nvSpPr>
          <p:cNvPr id="1556483" name="Text Box 3"/>
          <p:cNvSpPr txBox="1">
            <a:spLocks noChangeArrowheads="1"/>
          </p:cNvSpPr>
          <p:nvPr/>
        </p:nvSpPr>
        <p:spPr bwMode="auto">
          <a:xfrm>
            <a:off x="249238" y="5205413"/>
            <a:ext cx="2724150" cy="336550"/>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宋体" charset="-122"/>
                <a:ea typeface="宋体" charset="-122"/>
              </a:rPr>
              <a:t>注意：</a:t>
            </a:r>
            <a:r>
              <a:rPr kumimoji="1" lang="en-US" altLang="zh-CN" sz="1600" smtClean="0">
                <a:solidFill>
                  <a:srgbClr val="000000"/>
                </a:solidFill>
                <a:latin typeface="宋体" charset="-122"/>
                <a:ea typeface="宋体" charset="-122"/>
              </a:rPr>
              <a:t>2</a:t>
            </a:r>
            <a:r>
              <a:rPr kumimoji="1" lang="zh-CN" altLang="en-US" sz="1600" smtClean="0">
                <a:solidFill>
                  <a:srgbClr val="000000"/>
                </a:solidFill>
                <a:latin typeface="宋体" charset="-122"/>
                <a:ea typeface="宋体" charset="-122"/>
              </a:rPr>
              <a:t>的幂次方为计算单位</a:t>
            </a:r>
          </a:p>
        </p:txBody>
      </p:sp>
      <p:sp>
        <p:nvSpPr>
          <p:cNvPr id="31748" name="Rectangle 4"/>
          <p:cNvSpPr>
            <a:spLocks noChangeArrowheads="1"/>
          </p:cNvSpPr>
          <p:nvPr/>
        </p:nvSpPr>
        <p:spPr bwMode="auto">
          <a:xfrm>
            <a:off x="227013" y="1320800"/>
            <a:ext cx="3011487" cy="457200"/>
          </a:xfrm>
          <a:prstGeom prst="rect">
            <a:avLst/>
          </a:prstGeom>
          <a:noFill/>
          <a:ln w="9525">
            <a:noFill/>
            <a:miter lim="800000"/>
            <a:headEnd/>
            <a:tailEnd/>
          </a:ln>
        </p:spPr>
        <p:txBody>
          <a:bodyPr wrap="none">
            <a:spAutoFit/>
          </a:bodyPr>
          <a:lstStyle/>
          <a:p>
            <a:pPr eaLnBrk="1" hangingPunct="1">
              <a:buClr>
                <a:srgbClr val="3333CC"/>
              </a:buClr>
              <a:buFont typeface="Wingdings" pitchFamily="2" charset="2"/>
              <a:buNone/>
            </a:pPr>
            <a:r>
              <a:rPr kumimoji="1" lang="zh-CN" altLang="en-US" b="1" smtClean="0">
                <a:solidFill>
                  <a:srgbClr val="000000"/>
                </a:solidFill>
                <a:latin typeface="Arial" charset="0"/>
                <a:ea typeface="宋体" charset="-122"/>
              </a:rPr>
              <a:t>信息的基本度量单位 </a:t>
            </a:r>
          </a:p>
        </p:txBody>
      </p:sp>
      <p:sp>
        <p:nvSpPr>
          <p:cNvPr id="33797" name="Text Box 16"/>
          <p:cNvSpPr txBox="1">
            <a:spLocks noChangeArrowheads="1"/>
          </p:cNvSpPr>
          <p:nvPr/>
        </p:nvSpPr>
        <p:spPr bwMode="auto">
          <a:xfrm>
            <a:off x="163513" y="0"/>
            <a:ext cx="3802062" cy="830263"/>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信息的度量单位是什么</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56482"/>
                                        </p:tgtEl>
                                        <p:attrNameLst>
                                          <p:attrName>style.visibility</p:attrName>
                                        </p:attrNameLst>
                                      </p:cBhvr>
                                      <p:to>
                                        <p:strVal val="visible"/>
                                      </p:to>
                                    </p:set>
                                    <p:anim calcmode="lin" valueType="num">
                                      <p:cBhvr additive="base">
                                        <p:cTn id="7" dur="500" fill="hold"/>
                                        <p:tgtEl>
                                          <p:spTgt spid="1556482"/>
                                        </p:tgtEl>
                                        <p:attrNameLst>
                                          <p:attrName>ppt_x</p:attrName>
                                        </p:attrNameLst>
                                      </p:cBhvr>
                                      <p:tavLst>
                                        <p:tav tm="0">
                                          <p:val>
                                            <p:strVal val="1+#ppt_w/2"/>
                                          </p:val>
                                        </p:tav>
                                        <p:tav tm="100000">
                                          <p:val>
                                            <p:strVal val="#ppt_x"/>
                                          </p:val>
                                        </p:tav>
                                      </p:tavLst>
                                    </p:anim>
                                    <p:anim calcmode="lin" valueType="num">
                                      <p:cBhvr additive="base">
                                        <p:cTn id="8" dur="500" fill="hold"/>
                                        <p:tgtEl>
                                          <p:spTgt spid="15564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56483"/>
                                        </p:tgtEl>
                                        <p:attrNameLst>
                                          <p:attrName>style.visibility</p:attrName>
                                        </p:attrNameLst>
                                      </p:cBhvr>
                                      <p:to>
                                        <p:strVal val="visible"/>
                                      </p:to>
                                    </p:set>
                                    <p:anim calcmode="lin" valueType="num">
                                      <p:cBhvr additive="base">
                                        <p:cTn id="13" dur="500" fill="hold"/>
                                        <p:tgtEl>
                                          <p:spTgt spid="1556483"/>
                                        </p:tgtEl>
                                        <p:attrNameLst>
                                          <p:attrName>ppt_x</p:attrName>
                                        </p:attrNameLst>
                                      </p:cBhvr>
                                      <p:tavLst>
                                        <p:tav tm="0">
                                          <p:val>
                                            <p:strVal val="1+#ppt_w/2"/>
                                          </p:val>
                                        </p:tav>
                                        <p:tav tm="100000">
                                          <p:val>
                                            <p:strVal val="#ppt_x"/>
                                          </p:val>
                                        </p:tav>
                                      </p:tavLst>
                                    </p:anim>
                                    <p:anim calcmode="lin" valueType="num">
                                      <p:cBhvr additive="base">
                                        <p:cTn id="14" dur="500" fill="hold"/>
                                        <p:tgtEl>
                                          <p:spTgt spid="15564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482" grpId="0" autoUpdateAnimBg="0"/>
      <p:bldP spid="1556483"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1371600"/>
            <a:ext cx="4451350" cy="457200"/>
          </a:xfrm>
          <a:prstGeom prst="rect">
            <a:avLst/>
          </a:prstGeom>
          <a:noFill/>
          <a:ln w="9525">
            <a:noFill/>
            <a:miter lim="800000"/>
            <a:headEnd/>
            <a:tailEnd/>
          </a:ln>
        </p:spPr>
        <p:txBody>
          <a:bodyPr wrap="none">
            <a:spAutoFit/>
          </a:bodyPr>
          <a:lstStyle/>
          <a:p>
            <a:pPr eaLnBrk="1" hangingPunct="1"/>
            <a:r>
              <a:rPr kumimoji="1" lang="zh-CN" altLang="en-US" b="1" smtClean="0">
                <a:solidFill>
                  <a:srgbClr val="000000"/>
                </a:solidFill>
                <a:latin typeface="Arial" charset="0"/>
                <a:ea typeface="宋体" charset="-122"/>
              </a:rPr>
              <a:t>由数值性信息看符号化及其计算</a:t>
            </a:r>
          </a:p>
        </p:txBody>
      </p:sp>
      <p:sp>
        <p:nvSpPr>
          <p:cNvPr id="32771" name="Text Box 3"/>
          <p:cNvSpPr txBox="1">
            <a:spLocks noChangeArrowheads="1"/>
          </p:cNvSpPr>
          <p:nvPr/>
        </p:nvSpPr>
        <p:spPr bwMode="auto">
          <a:xfrm>
            <a:off x="1647825" y="252888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符号化</a:t>
            </a:r>
          </a:p>
        </p:txBody>
      </p:sp>
      <p:sp>
        <p:nvSpPr>
          <p:cNvPr id="32772" name="Text Box 4"/>
          <p:cNvSpPr txBox="1">
            <a:spLocks noChangeArrowheads="1"/>
          </p:cNvSpPr>
          <p:nvPr/>
        </p:nvSpPr>
        <p:spPr bwMode="auto">
          <a:xfrm>
            <a:off x="6799263" y="2325688"/>
            <a:ext cx="633412" cy="581025"/>
          </a:xfrm>
          <a:prstGeom prst="rect">
            <a:avLst/>
          </a:prstGeom>
          <a:noFill/>
          <a:ln w="9525">
            <a:noFill/>
            <a:miter lim="800000"/>
            <a:headEnd/>
            <a:tailEnd/>
          </a:ln>
        </p:spPr>
        <p:txBody>
          <a:bodyPr>
            <a:spAutoFit/>
          </a:bodyPr>
          <a:lstStyle/>
          <a:p>
            <a:pPr eaLnBrk="1" hangingPunct="1"/>
            <a:r>
              <a:rPr kumimoji="1" lang="zh-CN" altLang="en-US" sz="1600" b="1" smtClean="0">
                <a:solidFill>
                  <a:srgbClr val="000000"/>
                </a:solidFill>
                <a:latin typeface="Arial" charset="0"/>
                <a:ea typeface="宋体" charset="-122"/>
              </a:rPr>
              <a:t>再语义化</a:t>
            </a:r>
          </a:p>
        </p:txBody>
      </p:sp>
      <p:grpSp>
        <p:nvGrpSpPr>
          <p:cNvPr id="3" name="Group 5"/>
          <p:cNvGrpSpPr>
            <a:grpSpLocks/>
          </p:cNvGrpSpPr>
          <p:nvPr/>
        </p:nvGrpSpPr>
        <p:grpSpPr bwMode="auto">
          <a:xfrm>
            <a:off x="103188" y="2195513"/>
            <a:ext cx="1690687" cy="1531937"/>
            <a:chOff x="272" y="799"/>
            <a:chExt cx="1065" cy="965"/>
          </a:xfrm>
        </p:grpSpPr>
        <p:sp>
          <p:nvSpPr>
            <p:cNvPr id="2" name="AutoShape 39"/>
            <p:cNvSpPr>
              <a:spLocks noChangeArrowheads="1"/>
            </p:cNvSpPr>
            <p:nvPr/>
          </p:nvSpPr>
          <p:spPr bwMode="gray">
            <a:xfrm>
              <a:off x="272" y="7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b="1">
                <a:solidFill>
                  <a:srgbClr val="000000"/>
                </a:solidFill>
                <a:latin typeface="宋体" pitchFamily="2" charset="-122"/>
                <a:ea typeface="宋体" pitchFamily="2" charset="-122"/>
              </a:endParaRPr>
            </a:p>
          </p:txBody>
        </p:sp>
        <p:sp>
          <p:nvSpPr>
            <p:cNvPr id="32806" name="Oval 40"/>
            <p:cNvSpPr>
              <a:spLocks noChangeArrowheads="1"/>
            </p:cNvSpPr>
            <p:nvPr/>
          </p:nvSpPr>
          <p:spPr bwMode="gray">
            <a:xfrm>
              <a:off x="360" y="879"/>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1800" b="1" smtClean="0">
                <a:solidFill>
                  <a:srgbClr val="000000"/>
                </a:solidFill>
                <a:latin typeface="宋体" charset="-122"/>
                <a:ea typeface="宋体" charset="-122"/>
              </a:endParaRPr>
            </a:p>
          </p:txBody>
        </p:sp>
        <p:sp>
          <p:nvSpPr>
            <p:cNvPr id="32807" name="Text Box 84"/>
            <p:cNvSpPr txBox="1">
              <a:spLocks noChangeArrowheads="1"/>
            </p:cNvSpPr>
            <p:nvPr/>
          </p:nvSpPr>
          <p:spPr bwMode="auto">
            <a:xfrm>
              <a:off x="363" y="1023"/>
              <a:ext cx="881" cy="518"/>
            </a:xfrm>
            <a:prstGeom prst="rect">
              <a:avLst/>
            </a:prstGeom>
            <a:noFill/>
            <a:ln w="9525">
              <a:noFill/>
              <a:miter lim="800000"/>
              <a:headEnd/>
              <a:tailEnd/>
            </a:ln>
          </p:spPr>
          <p:txBody>
            <a:bodyPr>
              <a:spAutoFit/>
            </a:bodyPr>
            <a:lstStyle/>
            <a:p>
              <a:pPr algn="ctr" eaLnBrk="1" hangingPunct="1">
                <a:spcBef>
                  <a:spcPct val="35000"/>
                </a:spcBef>
              </a:pPr>
              <a:r>
                <a:rPr lang="zh-CN" altLang="en-US" b="1" smtClean="0">
                  <a:solidFill>
                    <a:srgbClr val="FFFFFF"/>
                  </a:solidFill>
                  <a:latin typeface="宋体" charset="-122"/>
                  <a:ea typeface="华文中宋" pitchFamily="2" charset="-122"/>
                </a:rPr>
                <a:t>数值性信息</a:t>
              </a:r>
            </a:p>
          </p:txBody>
        </p:sp>
      </p:grpSp>
      <p:sp>
        <p:nvSpPr>
          <p:cNvPr id="32774" name="AutoShape 9"/>
          <p:cNvSpPr>
            <a:spLocks noChangeArrowheads="1"/>
          </p:cNvSpPr>
          <p:nvPr/>
        </p:nvSpPr>
        <p:spPr bwMode="auto">
          <a:xfrm rot="5400000">
            <a:off x="3020219" y="3661569"/>
            <a:ext cx="873125" cy="331787"/>
          </a:xfrm>
          <a:prstGeom prst="rightArrow">
            <a:avLst>
              <a:gd name="adj1" fmla="val 50000"/>
              <a:gd name="adj2" fmla="val 65790"/>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2775" name="Text Box 10"/>
          <p:cNvSpPr txBox="1">
            <a:spLocks noChangeArrowheads="1"/>
          </p:cNvSpPr>
          <p:nvPr/>
        </p:nvSpPr>
        <p:spPr bwMode="auto">
          <a:xfrm>
            <a:off x="3519488" y="3635375"/>
            <a:ext cx="9969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再符号化</a:t>
            </a:r>
          </a:p>
        </p:txBody>
      </p:sp>
      <p:sp>
        <p:nvSpPr>
          <p:cNvPr id="32776" name="Text Box 11"/>
          <p:cNvSpPr txBox="1">
            <a:spLocks noChangeArrowheads="1"/>
          </p:cNvSpPr>
          <p:nvPr/>
        </p:nvSpPr>
        <p:spPr bwMode="auto">
          <a:xfrm>
            <a:off x="4297363" y="2505075"/>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32777" name="Text Box 12"/>
          <p:cNvSpPr txBox="1">
            <a:spLocks noChangeArrowheads="1"/>
          </p:cNvSpPr>
          <p:nvPr/>
        </p:nvSpPr>
        <p:spPr bwMode="auto">
          <a:xfrm>
            <a:off x="5029200" y="2544763"/>
            <a:ext cx="179070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基于十进制的计算</a:t>
            </a:r>
          </a:p>
        </p:txBody>
      </p:sp>
      <p:sp>
        <p:nvSpPr>
          <p:cNvPr id="32778" name="Text Box 13"/>
          <p:cNvSpPr txBox="1">
            <a:spLocks noChangeArrowheads="1"/>
          </p:cNvSpPr>
          <p:nvPr/>
        </p:nvSpPr>
        <p:spPr bwMode="auto">
          <a:xfrm>
            <a:off x="2460625" y="4273550"/>
            <a:ext cx="1920875"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二进制</a:t>
            </a:r>
          </a:p>
          <a:p>
            <a:pPr algn="ctr" eaLnBrk="1" hangingPunct="1"/>
            <a:r>
              <a:rPr kumimoji="1" lang="en-US" altLang="zh-CN" b="1" smtClean="0">
                <a:solidFill>
                  <a:srgbClr val="3333CC"/>
                </a:solidFill>
                <a:latin typeface="Arial" charset="0"/>
                <a:ea typeface="宋体" charset="-122"/>
              </a:rPr>
              <a:t>(0</a:t>
            </a:r>
            <a:r>
              <a:rPr kumimoji="1" lang="zh-CN" altLang="en-US" b="1" smtClean="0">
                <a:solidFill>
                  <a:srgbClr val="3333CC"/>
                </a:solidFill>
                <a:latin typeface="Arial" charset="0"/>
                <a:ea typeface="宋体" charset="-122"/>
              </a:rPr>
              <a:t>和</a:t>
            </a:r>
            <a:r>
              <a:rPr kumimoji="1" lang="en-US" altLang="zh-CN" b="1" smtClean="0">
                <a:solidFill>
                  <a:srgbClr val="3333CC"/>
                </a:solidFill>
                <a:latin typeface="Arial" charset="0"/>
                <a:ea typeface="宋体" charset="-122"/>
              </a:rPr>
              <a:t>1)</a:t>
            </a:r>
          </a:p>
        </p:txBody>
      </p:sp>
      <p:sp>
        <p:nvSpPr>
          <p:cNvPr id="32779" name="Text Box 14"/>
          <p:cNvSpPr txBox="1">
            <a:spLocks noChangeArrowheads="1"/>
          </p:cNvSpPr>
          <p:nvPr/>
        </p:nvSpPr>
        <p:spPr bwMode="auto">
          <a:xfrm>
            <a:off x="5043488" y="4262438"/>
            <a:ext cx="1792287"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基于二进制的计算</a:t>
            </a:r>
          </a:p>
        </p:txBody>
      </p:sp>
      <p:sp>
        <p:nvSpPr>
          <p:cNvPr id="32780" name="Text Box 15"/>
          <p:cNvSpPr txBox="1">
            <a:spLocks noChangeArrowheads="1"/>
          </p:cNvSpPr>
          <p:nvPr/>
        </p:nvSpPr>
        <p:spPr bwMode="auto">
          <a:xfrm>
            <a:off x="4297363" y="4237038"/>
            <a:ext cx="7937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32781" name="AutoShape 16"/>
          <p:cNvSpPr>
            <a:spLocks noChangeArrowheads="1"/>
          </p:cNvSpPr>
          <p:nvPr/>
        </p:nvSpPr>
        <p:spPr bwMode="auto">
          <a:xfrm>
            <a:off x="4327525" y="2795588"/>
            <a:ext cx="766763" cy="331787"/>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2782" name="AutoShape 17"/>
          <p:cNvSpPr>
            <a:spLocks noChangeArrowheads="1"/>
          </p:cNvSpPr>
          <p:nvPr/>
        </p:nvSpPr>
        <p:spPr bwMode="auto">
          <a:xfrm>
            <a:off x="4357688" y="4511675"/>
            <a:ext cx="766762" cy="331788"/>
          </a:xfrm>
          <a:prstGeom prst="rightArrow">
            <a:avLst>
              <a:gd name="adj1" fmla="val 50000"/>
              <a:gd name="adj2" fmla="val 5777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2783" name="Text Box 18"/>
          <p:cNvSpPr txBox="1">
            <a:spLocks noChangeArrowheads="1"/>
          </p:cNvSpPr>
          <p:nvPr/>
        </p:nvSpPr>
        <p:spPr bwMode="auto">
          <a:xfrm>
            <a:off x="2432050" y="2541588"/>
            <a:ext cx="1922463"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十进制</a:t>
            </a:r>
          </a:p>
          <a:p>
            <a:pPr algn="ctr" eaLnBrk="1" hangingPunct="1"/>
            <a:r>
              <a:rPr kumimoji="1" lang="en-US" altLang="zh-CN" b="1" smtClean="0">
                <a:solidFill>
                  <a:srgbClr val="3333CC"/>
                </a:solidFill>
                <a:latin typeface="Arial" charset="0"/>
                <a:ea typeface="宋体" charset="-122"/>
              </a:rPr>
              <a:t>(0,1,...,9)</a:t>
            </a:r>
          </a:p>
        </p:txBody>
      </p:sp>
      <p:sp>
        <p:nvSpPr>
          <p:cNvPr id="32784" name="AutoShape 19"/>
          <p:cNvSpPr>
            <a:spLocks noChangeArrowheads="1"/>
          </p:cNvSpPr>
          <p:nvPr/>
        </p:nvSpPr>
        <p:spPr bwMode="auto">
          <a:xfrm rot="16200000" flipV="1">
            <a:off x="5436394" y="3626644"/>
            <a:ext cx="873125" cy="331787"/>
          </a:xfrm>
          <a:prstGeom prst="rightArrow">
            <a:avLst>
              <a:gd name="adj1" fmla="val 50000"/>
              <a:gd name="adj2" fmla="val 65790"/>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20"/>
          <p:cNvGrpSpPr>
            <a:grpSpLocks/>
          </p:cNvGrpSpPr>
          <p:nvPr/>
        </p:nvGrpSpPr>
        <p:grpSpPr bwMode="auto">
          <a:xfrm>
            <a:off x="7389813" y="2220913"/>
            <a:ext cx="1690687" cy="1531937"/>
            <a:chOff x="4623" y="1399"/>
            <a:chExt cx="1065" cy="965"/>
          </a:xfrm>
        </p:grpSpPr>
        <p:sp>
          <p:nvSpPr>
            <p:cNvPr id="14" name="AutoShape 39"/>
            <p:cNvSpPr>
              <a:spLocks noChangeArrowheads="1"/>
            </p:cNvSpPr>
            <p:nvPr/>
          </p:nvSpPr>
          <p:spPr bwMode="gray">
            <a:xfrm>
              <a:off x="4623" y="13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32803" name="Oval 40"/>
            <p:cNvSpPr>
              <a:spLocks noChangeArrowheads="1"/>
            </p:cNvSpPr>
            <p:nvPr/>
          </p:nvSpPr>
          <p:spPr bwMode="gray">
            <a:xfrm>
              <a:off x="4711" y="1479"/>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32804" name="Text Box 84"/>
            <p:cNvSpPr txBox="1">
              <a:spLocks noChangeArrowheads="1"/>
            </p:cNvSpPr>
            <p:nvPr/>
          </p:nvSpPr>
          <p:spPr bwMode="auto">
            <a:xfrm>
              <a:off x="4694" y="1622"/>
              <a:ext cx="881" cy="518"/>
            </a:xfrm>
            <a:prstGeom prst="rect">
              <a:avLst/>
            </a:prstGeom>
            <a:noFill/>
            <a:ln w="9525">
              <a:noFill/>
              <a:miter lim="800000"/>
              <a:headEnd/>
              <a:tailEnd/>
            </a:ln>
          </p:spPr>
          <p:txBody>
            <a:bodyPr>
              <a:spAutoFit/>
            </a:bodyPr>
            <a:lstStyle/>
            <a:p>
              <a:pPr algn="ctr" eaLnBrk="1" hangingPunct="1"/>
              <a:r>
                <a:rPr lang="zh-CN" altLang="en-US" b="1" smtClean="0">
                  <a:solidFill>
                    <a:srgbClr val="FFFFFF"/>
                  </a:solidFill>
                  <a:latin typeface="宋体" charset="-122"/>
                  <a:ea typeface="华文中宋" pitchFamily="2" charset="-122"/>
                </a:rPr>
                <a:t>数值性</a:t>
              </a:r>
            </a:p>
            <a:p>
              <a:pPr algn="ctr" eaLnBrk="1" hangingPunct="1"/>
              <a:r>
                <a:rPr lang="zh-CN" altLang="en-US" b="1" smtClean="0">
                  <a:solidFill>
                    <a:srgbClr val="FFFFFF"/>
                  </a:solidFill>
                  <a:latin typeface="宋体" charset="-122"/>
                  <a:ea typeface="华文中宋" pitchFamily="2" charset="-122"/>
                </a:rPr>
                <a:t>信息</a:t>
              </a:r>
            </a:p>
          </p:txBody>
        </p:sp>
      </p:grpSp>
      <p:sp>
        <p:nvSpPr>
          <p:cNvPr id="32786" name="AutoShape 24"/>
          <p:cNvSpPr>
            <a:spLocks noChangeArrowheads="1"/>
          </p:cNvSpPr>
          <p:nvPr/>
        </p:nvSpPr>
        <p:spPr bwMode="auto">
          <a:xfrm>
            <a:off x="6797675" y="2800350"/>
            <a:ext cx="687388" cy="331788"/>
          </a:xfrm>
          <a:prstGeom prst="rightArrow">
            <a:avLst>
              <a:gd name="adj1" fmla="val 50000"/>
              <a:gd name="adj2" fmla="val 51794"/>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2787" name="AutoShape 25"/>
          <p:cNvSpPr>
            <a:spLocks noChangeArrowheads="1"/>
          </p:cNvSpPr>
          <p:nvPr/>
        </p:nvSpPr>
        <p:spPr bwMode="auto">
          <a:xfrm>
            <a:off x="1692275" y="2795588"/>
            <a:ext cx="766763" cy="331787"/>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2788" name="Text Box 26"/>
          <p:cNvSpPr txBox="1">
            <a:spLocks noChangeArrowheads="1"/>
          </p:cNvSpPr>
          <p:nvPr/>
        </p:nvSpPr>
        <p:spPr bwMode="auto">
          <a:xfrm>
            <a:off x="5922963" y="3640138"/>
            <a:ext cx="59055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还原</a:t>
            </a:r>
          </a:p>
        </p:txBody>
      </p:sp>
      <p:sp>
        <p:nvSpPr>
          <p:cNvPr id="34837" name="Text Box 16"/>
          <p:cNvSpPr txBox="1">
            <a:spLocks noChangeArrowheads="1"/>
          </p:cNvSpPr>
          <p:nvPr/>
        </p:nvSpPr>
        <p:spPr bwMode="auto">
          <a:xfrm>
            <a:off x="131763" y="0"/>
            <a:ext cx="3802062" cy="830263"/>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(7) </a:t>
            </a:r>
            <a:r>
              <a:rPr kumimoji="1" lang="zh-CN" altLang="en-US" sz="2000" b="1" dirty="0">
                <a:solidFill>
                  <a:srgbClr val="2D2DB9"/>
                </a:solidFill>
                <a:latin typeface="Arial" charset="0"/>
                <a:ea typeface="华文中宋" pitchFamily="2" charset="-122"/>
              </a:rPr>
              <a:t>小结</a:t>
            </a:r>
          </a:p>
        </p:txBody>
      </p:sp>
      <p:grpSp>
        <p:nvGrpSpPr>
          <p:cNvPr id="5" name="Group 28"/>
          <p:cNvGrpSpPr>
            <a:grpSpLocks/>
          </p:cNvGrpSpPr>
          <p:nvPr/>
        </p:nvGrpSpPr>
        <p:grpSpPr bwMode="auto">
          <a:xfrm>
            <a:off x="2968625" y="5775325"/>
            <a:ext cx="1147763" cy="968375"/>
            <a:chOff x="662" y="3355"/>
            <a:chExt cx="723" cy="610"/>
          </a:xfrm>
        </p:grpSpPr>
        <p:sp>
          <p:nvSpPr>
            <p:cNvPr id="6"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600" b="1">
                <a:solidFill>
                  <a:srgbClr val="000000"/>
                </a:solidFill>
                <a:latin typeface="宋体" pitchFamily="2" charset="-122"/>
                <a:ea typeface="宋体" pitchFamily="2" charset="-122"/>
              </a:endParaRPr>
            </a:p>
          </p:txBody>
        </p:sp>
        <p:sp>
          <p:nvSpPr>
            <p:cNvPr id="32800"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1600" b="1" smtClean="0">
                <a:solidFill>
                  <a:srgbClr val="000000"/>
                </a:solidFill>
                <a:latin typeface="宋体" charset="-122"/>
                <a:ea typeface="宋体" charset="-122"/>
              </a:endParaRPr>
            </a:p>
          </p:txBody>
        </p:sp>
        <p:sp>
          <p:nvSpPr>
            <p:cNvPr id="32801" name="Text Box 84"/>
            <p:cNvSpPr txBox="1">
              <a:spLocks noChangeArrowheads="1"/>
            </p:cNvSpPr>
            <p:nvPr/>
          </p:nvSpPr>
          <p:spPr bwMode="auto">
            <a:xfrm>
              <a:off x="724" y="3478"/>
              <a:ext cx="598" cy="366"/>
            </a:xfrm>
            <a:prstGeom prst="rect">
              <a:avLst/>
            </a:prstGeom>
            <a:noFill/>
            <a:ln w="9525">
              <a:noFill/>
              <a:miter lim="800000"/>
              <a:headEnd/>
              <a:tailEnd/>
            </a:ln>
          </p:spPr>
          <p:txBody>
            <a:bodyPr>
              <a:spAutoFit/>
            </a:bodyPr>
            <a:lstStyle/>
            <a:p>
              <a:pPr algn="ctr" eaLnBrk="1" hangingPunct="1">
                <a:spcBef>
                  <a:spcPct val="35000"/>
                </a:spcBef>
              </a:pPr>
              <a:r>
                <a:rPr lang="zh-CN" altLang="en-US" sz="1600" b="1" smtClean="0">
                  <a:solidFill>
                    <a:srgbClr val="FFFFFF"/>
                  </a:solidFill>
                  <a:latin typeface="宋体" charset="-122"/>
                  <a:ea typeface="华文中宋" pitchFamily="2" charset="-122"/>
                </a:rPr>
                <a:t>用</a:t>
              </a:r>
              <a:r>
                <a:rPr lang="en-US" altLang="zh-CN" sz="1600" b="1" smtClean="0">
                  <a:solidFill>
                    <a:srgbClr val="FFFFFF"/>
                  </a:solidFill>
                  <a:latin typeface="宋体" charset="-122"/>
                  <a:ea typeface="华文中宋" pitchFamily="2" charset="-122"/>
                </a:rPr>
                <a:t>0</a:t>
              </a:r>
              <a:r>
                <a:rPr lang="zh-CN" altLang="en-US" sz="1600" b="1" smtClean="0">
                  <a:solidFill>
                    <a:srgbClr val="FFFFFF"/>
                  </a:solidFill>
                  <a:latin typeface="宋体" charset="-122"/>
                  <a:ea typeface="华文中宋" pitchFamily="2" charset="-122"/>
                </a:rPr>
                <a:t>和</a:t>
              </a:r>
              <a:r>
                <a:rPr lang="en-US" altLang="zh-CN" sz="1600" b="1" smtClean="0">
                  <a:solidFill>
                    <a:srgbClr val="FFFFFF"/>
                  </a:solidFill>
                  <a:latin typeface="宋体" charset="-122"/>
                  <a:ea typeface="华文中宋" pitchFamily="2" charset="-122"/>
                </a:rPr>
                <a:t>1</a:t>
              </a:r>
              <a:r>
                <a:rPr lang="zh-CN" altLang="en-US" sz="1600" b="1" smtClean="0">
                  <a:solidFill>
                    <a:srgbClr val="FFFFFF"/>
                  </a:solidFill>
                  <a:latin typeface="宋体" charset="-122"/>
                  <a:ea typeface="华文中宋" pitchFamily="2" charset="-122"/>
                </a:rPr>
                <a:t>表达</a:t>
              </a:r>
            </a:p>
          </p:txBody>
        </p:sp>
      </p:grpSp>
      <p:grpSp>
        <p:nvGrpSpPr>
          <p:cNvPr id="7" name="Group 32"/>
          <p:cNvGrpSpPr>
            <a:grpSpLocks/>
          </p:cNvGrpSpPr>
          <p:nvPr/>
        </p:nvGrpSpPr>
        <p:grpSpPr bwMode="auto">
          <a:xfrm>
            <a:off x="4179888" y="5775325"/>
            <a:ext cx="1147762" cy="968375"/>
            <a:chOff x="662" y="3355"/>
            <a:chExt cx="723" cy="610"/>
          </a:xfrm>
        </p:grpSpPr>
        <p:sp>
          <p:nvSpPr>
            <p:cNvPr id="9"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600" b="1">
                <a:solidFill>
                  <a:srgbClr val="000000"/>
                </a:solidFill>
                <a:latin typeface="宋体" pitchFamily="2" charset="-122"/>
                <a:ea typeface="宋体" pitchFamily="2" charset="-122"/>
              </a:endParaRPr>
            </a:p>
          </p:txBody>
        </p:sp>
        <p:sp>
          <p:nvSpPr>
            <p:cNvPr id="32797"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1600" b="1" smtClean="0">
                <a:solidFill>
                  <a:srgbClr val="000000"/>
                </a:solidFill>
                <a:latin typeface="宋体" charset="-122"/>
                <a:ea typeface="宋体" charset="-122"/>
              </a:endParaRPr>
            </a:p>
          </p:txBody>
        </p:sp>
        <p:sp>
          <p:nvSpPr>
            <p:cNvPr id="32798" name="Text Box 84"/>
            <p:cNvSpPr txBox="1">
              <a:spLocks noChangeArrowheads="1"/>
            </p:cNvSpPr>
            <p:nvPr/>
          </p:nvSpPr>
          <p:spPr bwMode="auto">
            <a:xfrm>
              <a:off x="724" y="3478"/>
              <a:ext cx="598" cy="366"/>
            </a:xfrm>
            <a:prstGeom prst="rect">
              <a:avLst/>
            </a:prstGeom>
            <a:noFill/>
            <a:ln w="9525">
              <a:noFill/>
              <a:miter lim="800000"/>
              <a:headEnd/>
              <a:tailEnd/>
            </a:ln>
          </p:spPr>
          <p:txBody>
            <a:bodyPr>
              <a:spAutoFit/>
            </a:bodyPr>
            <a:lstStyle/>
            <a:p>
              <a:pPr algn="ctr" eaLnBrk="1" hangingPunct="1">
                <a:spcBef>
                  <a:spcPct val="35000"/>
                </a:spcBef>
              </a:pPr>
              <a:r>
                <a:rPr lang="zh-CN" altLang="en-US" sz="1600" b="1" smtClean="0">
                  <a:solidFill>
                    <a:srgbClr val="FFFFFF"/>
                  </a:solidFill>
                  <a:latin typeface="宋体" charset="-122"/>
                  <a:ea typeface="华文中宋" pitchFamily="2" charset="-122"/>
                </a:rPr>
                <a:t>基于</a:t>
              </a:r>
              <a:r>
                <a:rPr lang="en-US" altLang="zh-CN" sz="1600" b="1" smtClean="0">
                  <a:solidFill>
                    <a:srgbClr val="FFFFFF"/>
                  </a:solidFill>
                  <a:latin typeface="宋体" charset="-122"/>
                  <a:ea typeface="华文中宋" pitchFamily="2" charset="-122"/>
                </a:rPr>
                <a:t>0</a:t>
              </a:r>
              <a:r>
                <a:rPr lang="zh-CN" altLang="en-US" sz="1600" b="1" smtClean="0">
                  <a:solidFill>
                    <a:srgbClr val="FFFFFF"/>
                  </a:solidFill>
                  <a:latin typeface="宋体" charset="-122"/>
                  <a:ea typeface="华文中宋" pitchFamily="2" charset="-122"/>
                </a:rPr>
                <a:t>和</a:t>
              </a:r>
              <a:r>
                <a:rPr lang="en-US" altLang="zh-CN" sz="1600" b="1" smtClean="0">
                  <a:solidFill>
                    <a:srgbClr val="FFFFFF"/>
                  </a:solidFill>
                  <a:latin typeface="宋体" charset="-122"/>
                  <a:ea typeface="华文中宋" pitchFamily="2" charset="-122"/>
                </a:rPr>
                <a:t>1</a:t>
              </a:r>
              <a:r>
                <a:rPr lang="zh-CN" altLang="en-US" sz="1600" b="1" smtClean="0">
                  <a:solidFill>
                    <a:srgbClr val="FFFFFF"/>
                  </a:solidFill>
                  <a:latin typeface="宋体" charset="-122"/>
                  <a:ea typeface="华文中宋" pitchFamily="2" charset="-122"/>
                </a:rPr>
                <a:t>计算</a:t>
              </a:r>
            </a:p>
          </p:txBody>
        </p:sp>
      </p:grpSp>
      <p:grpSp>
        <p:nvGrpSpPr>
          <p:cNvPr id="8" name="Group 36"/>
          <p:cNvGrpSpPr>
            <a:grpSpLocks/>
          </p:cNvGrpSpPr>
          <p:nvPr/>
        </p:nvGrpSpPr>
        <p:grpSpPr bwMode="auto">
          <a:xfrm>
            <a:off x="5424488" y="5788025"/>
            <a:ext cx="1147762" cy="968375"/>
            <a:chOff x="3417" y="3646"/>
            <a:chExt cx="723" cy="610"/>
          </a:xfrm>
        </p:grpSpPr>
        <p:sp>
          <p:nvSpPr>
            <p:cNvPr id="20" name="AutoShape 39"/>
            <p:cNvSpPr>
              <a:spLocks noChangeArrowheads="1"/>
            </p:cNvSpPr>
            <p:nvPr/>
          </p:nvSpPr>
          <p:spPr bwMode="gray">
            <a:xfrm>
              <a:off x="3417" y="3646"/>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600" b="1">
                <a:solidFill>
                  <a:srgbClr val="000000"/>
                </a:solidFill>
                <a:latin typeface="宋体" pitchFamily="2" charset="-122"/>
                <a:ea typeface="宋体" pitchFamily="2" charset="-122"/>
              </a:endParaRPr>
            </a:p>
          </p:txBody>
        </p:sp>
        <p:sp>
          <p:nvSpPr>
            <p:cNvPr id="32794" name="Oval 40"/>
            <p:cNvSpPr>
              <a:spLocks noChangeArrowheads="1"/>
            </p:cNvSpPr>
            <p:nvPr/>
          </p:nvSpPr>
          <p:spPr bwMode="gray">
            <a:xfrm>
              <a:off x="3477" y="3697"/>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1600" b="1" smtClean="0">
                <a:solidFill>
                  <a:srgbClr val="000000"/>
                </a:solidFill>
                <a:latin typeface="宋体" charset="-122"/>
                <a:ea typeface="宋体" charset="-122"/>
              </a:endParaRPr>
            </a:p>
          </p:txBody>
        </p:sp>
        <p:sp>
          <p:nvSpPr>
            <p:cNvPr id="32795" name="Text Box 84"/>
            <p:cNvSpPr txBox="1">
              <a:spLocks noChangeArrowheads="1"/>
            </p:cNvSpPr>
            <p:nvPr/>
          </p:nvSpPr>
          <p:spPr bwMode="auto">
            <a:xfrm>
              <a:off x="3479" y="3845"/>
              <a:ext cx="598" cy="212"/>
            </a:xfrm>
            <a:prstGeom prst="rect">
              <a:avLst/>
            </a:prstGeom>
            <a:noFill/>
            <a:ln w="9525">
              <a:noFill/>
              <a:miter lim="800000"/>
              <a:headEnd/>
              <a:tailEnd/>
            </a:ln>
          </p:spPr>
          <p:txBody>
            <a:bodyPr>
              <a:spAutoFit/>
            </a:bodyPr>
            <a:lstStyle/>
            <a:p>
              <a:pPr algn="ctr" eaLnBrk="1" hangingPunct="1">
                <a:spcBef>
                  <a:spcPct val="35000"/>
                </a:spcBef>
              </a:pPr>
              <a:r>
                <a:rPr lang="zh-CN" altLang="en-US" sz="1600" b="1" smtClean="0">
                  <a:solidFill>
                    <a:srgbClr val="FFFFFF"/>
                  </a:solidFill>
                  <a:latin typeface="宋体" charset="-122"/>
                  <a:ea typeface="华文中宋" pitchFamily="2" charset="-122"/>
                </a:rPr>
                <a:t>二进制</a:t>
              </a:r>
            </a:p>
          </p:txBody>
        </p:sp>
      </p:grpSp>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417638" y="5972175"/>
            <a:ext cx="6734175" cy="885825"/>
          </a:xfrm>
          <a:prstGeom prst="rect">
            <a:avLst/>
          </a:prstGeom>
          <a:noFill/>
          <a:ln w="9525">
            <a:noFill/>
            <a:miter lim="800000"/>
            <a:headEnd/>
            <a:tailEnd/>
          </a:ln>
        </p:spPr>
        <p:txBody>
          <a:bodyPr>
            <a:spAutoFit/>
          </a:bodyPr>
          <a:lstStyle/>
          <a:p>
            <a:pPr algn="ctr" eaLnBrk="1" hangingPunct="1">
              <a:lnSpc>
                <a:spcPct val="130000"/>
              </a:lnSpc>
            </a:pPr>
            <a:r>
              <a:rPr kumimoji="1" lang="zh-CN" altLang="en-US" sz="2000" b="1" smtClean="0">
                <a:solidFill>
                  <a:srgbClr val="FF0000"/>
                </a:solidFill>
                <a:latin typeface="Arial" charset="0"/>
                <a:ea typeface="宋体" charset="-122"/>
              </a:rPr>
              <a:t>语义符号化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FF0000"/>
                </a:solidFill>
                <a:latin typeface="Arial" charset="0"/>
                <a:ea typeface="宋体" charset="-122"/>
              </a:rPr>
              <a:t>符号计算化  </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3333CC"/>
                </a:solidFill>
                <a:latin typeface="Arial" charset="0"/>
                <a:ea typeface="宋体" charset="-122"/>
                <a:sym typeface="Wingdings" pitchFamily="2" charset="2"/>
              </a:rPr>
              <a:t>计算</a:t>
            </a:r>
            <a:r>
              <a:rPr kumimoji="1" lang="en-US" altLang="zh-CN" sz="2000" b="1" smtClean="0">
                <a:solidFill>
                  <a:srgbClr val="3333CC"/>
                </a:solidFill>
                <a:latin typeface="Arial" charset="0"/>
                <a:ea typeface="宋体" charset="-122"/>
                <a:sym typeface="Wingdings" pitchFamily="2" charset="2"/>
              </a:rPr>
              <a:t>0(</a:t>
            </a:r>
            <a:r>
              <a:rPr kumimoji="1" lang="zh-CN" altLang="en-US" sz="2000" b="1" smtClean="0">
                <a:solidFill>
                  <a:srgbClr val="3333CC"/>
                </a:solidFill>
                <a:latin typeface="Arial" charset="0"/>
                <a:ea typeface="宋体" charset="-122"/>
                <a:sym typeface="Wingdings" pitchFamily="2" charset="2"/>
              </a:rPr>
              <a:t>和</a:t>
            </a:r>
            <a:r>
              <a:rPr kumimoji="1" lang="en-US" altLang="zh-CN" sz="2000" b="1" smtClean="0">
                <a:solidFill>
                  <a:srgbClr val="3333CC"/>
                </a:solidFill>
                <a:latin typeface="Arial" charset="0"/>
                <a:ea typeface="宋体" charset="-122"/>
                <a:sym typeface="Wingdings" pitchFamily="2" charset="2"/>
              </a:rPr>
              <a:t>)1</a:t>
            </a:r>
            <a:r>
              <a:rPr kumimoji="1" lang="zh-CN" altLang="en-US" sz="2000" b="1" smtClean="0">
                <a:solidFill>
                  <a:srgbClr val="3333CC"/>
                </a:solidFill>
                <a:latin typeface="Arial" charset="0"/>
                <a:ea typeface="宋体" charset="-122"/>
                <a:sym typeface="Wingdings" pitchFamily="2" charset="2"/>
              </a:rPr>
              <a:t>化</a:t>
            </a:r>
          </a:p>
          <a:p>
            <a:pPr algn="ctr" eaLnBrk="1" hangingPunct="1">
              <a:lnSpc>
                <a:spcPct val="130000"/>
              </a:lnSpc>
            </a:pPr>
            <a:r>
              <a:rPr kumimoji="1" lang="en-US" altLang="zh-CN" sz="2000" b="1" smtClean="0">
                <a:solidFill>
                  <a:srgbClr val="000000"/>
                </a:solidFill>
                <a:latin typeface="Arial" charset="0"/>
                <a:ea typeface="宋体" charset="-122"/>
                <a:sym typeface="Wingdings" pitchFamily="2" charset="2"/>
              </a:rPr>
              <a:t>  </a:t>
            </a:r>
            <a:r>
              <a:rPr kumimoji="1" lang="en-US" altLang="zh-CN" sz="2000" b="1" smtClean="0">
                <a:solidFill>
                  <a:srgbClr val="008000"/>
                </a:solidFill>
                <a:latin typeface="Arial" charset="0"/>
                <a:ea typeface="宋体" charset="-122"/>
                <a:sym typeface="Wingdings" pitchFamily="2" charset="2"/>
              </a:rPr>
              <a:t>0(</a:t>
            </a:r>
            <a:r>
              <a:rPr kumimoji="1" lang="zh-CN" altLang="en-US" sz="2000" b="1" smtClean="0">
                <a:solidFill>
                  <a:srgbClr val="008000"/>
                </a:solidFill>
                <a:latin typeface="Arial" charset="0"/>
                <a:ea typeface="宋体" charset="-122"/>
                <a:sym typeface="Wingdings" pitchFamily="2" charset="2"/>
              </a:rPr>
              <a:t>和</a:t>
            </a:r>
            <a:r>
              <a:rPr kumimoji="1" lang="en-US" altLang="zh-CN" sz="2000" b="1" smtClean="0">
                <a:solidFill>
                  <a:srgbClr val="008000"/>
                </a:solidFill>
                <a:latin typeface="Arial" charset="0"/>
                <a:ea typeface="宋体" charset="-122"/>
                <a:sym typeface="Wingdings" pitchFamily="2" charset="2"/>
              </a:rPr>
              <a:t>) 1</a:t>
            </a:r>
            <a:r>
              <a:rPr kumimoji="1" lang="zh-CN" altLang="en-US" sz="2000" b="1" smtClean="0">
                <a:solidFill>
                  <a:srgbClr val="008000"/>
                </a:solidFill>
                <a:latin typeface="Arial" charset="0"/>
                <a:ea typeface="宋体" charset="-122"/>
                <a:sym typeface="Wingdings" pitchFamily="2" charset="2"/>
              </a:rPr>
              <a:t>自动化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分层构造化</a:t>
            </a:r>
            <a:r>
              <a:rPr kumimoji="1" lang="en-US" altLang="zh-CN" sz="2000" b="1" smtClean="0">
                <a:solidFill>
                  <a:srgbClr val="000000"/>
                </a:solidFill>
                <a:latin typeface="Arial" charset="0"/>
                <a:ea typeface="宋体" charset="-122"/>
                <a:sym typeface="Wingdings" pitchFamily="2" charset="2"/>
              </a:rPr>
              <a:t>  </a:t>
            </a:r>
            <a:r>
              <a:rPr kumimoji="1" lang="zh-CN" altLang="en-US" sz="2000" b="1" smtClean="0">
                <a:solidFill>
                  <a:srgbClr val="008000"/>
                </a:solidFill>
                <a:latin typeface="Arial" charset="0"/>
                <a:ea typeface="宋体" charset="-122"/>
              </a:rPr>
              <a:t>构造集成化</a:t>
            </a:r>
            <a:r>
              <a:rPr kumimoji="1" lang="zh-CN" altLang="en-US" sz="2000" b="1" smtClean="0">
                <a:solidFill>
                  <a:srgbClr val="3333CC"/>
                </a:solidFill>
                <a:latin typeface="Arial" charset="0"/>
                <a:ea typeface="宋体" charset="-122"/>
              </a:rPr>
              <a:t>；</a:t>
            </a:r>
          </a:p>
        </p:txBody>
      </p:sp>
      <p:pic>
        <p:nvPicPr>
          <p:cNvPr id="33795" name="Picture 3"/>
          <p:cNvPicPr>
            <a:picLocks noChangeAspect="1" noChangeArrowheads="1"/>
          </p:cNvPicPr>
          <p:nvPr/>
        </p:nvPicPr>
        <p:blipFill>
          <a:blip r:embed="rId3" cstate="print"/>
          <a:srcRect/>
          <a:stretch>
            <a:fillRect/>
          </a:stretch>
        </p:blipFill>
        <p:spPr bwMode="auto">
          <a:xfrm>
            <a:off x="1009650" y="1481138"/>
            <a:ext cx="7385050" cy="4464050"/>
          </a:xfrm>
          <a:prstGeom prst="rect">
            <a:avLst/>
          </a:prstGeom>
          <a:noFill/>
          <a:ln w="76200">
            <a:solidFill>
              <a:srgbClr val="FF0000"/>
            </a:solidFill>
            <a:miter lim="800000"/>
            <a:headEnd/>
            <a:tailEnd/>
          </a:ln>
        </p:spPr>
      </p:pic>
      <p:sp>
        <p:nvSpPr>
          <p:cNvPr id="35844" name="Text Box 16"/>
          <p:cNvSpPr txBox="1">
            <a:spLocks noChangeArrowheads="1"/>
          </p:cNvSpPr>
          <p:nvPr/>
        </p:nvSpPr>
        <p:spPr bwMode="auto">
          <a:xfrm>
            <a:off x="163513" y="0"/>
            <a:ext cx="7050087" cy="830263"/>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与数值</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二进制与算术运算</a:t>
            </a:r>
          </a:p>
          <a:p>
            <a:pPr eaLnBrk="1" hangingPunct="1">
              <a:lnSpc>
                <a:spcPct val="120000"/>
              </a:lnSpc>
              <a:defRPr/>
            </a:pPr>
            <a:r>
              <a:rPr kumimoji="1" lang="en-US" altLang="zh-CN" sz="2000" b="1" dirty="0">
                <a:solidFill>
                  <a:srgbClr val="2D2DB9"/>
                </a:solidFill>
                <a:latin typeface="Arial" charset="0"/>
                <a:ea typeface="华文中宋" pitchFamily="2" charset="-122"/>
              </a:rPr>
              <a:t>(8) </a:t>
            </a:r>
            <a:r>
              <a:rPr kumimoji="1" lang="zh-CN" altLang="en-US" sz="2000" b="1" dirty="0">
                <a:solidFill>
                  <a:srgbClr val="2D2DB9"/>
                </a:solidFill>
                <a:latin typeface="Arial" charset="0"/>
                <a:ea typeface="华文中宋" pitchFamily="2" charset="-122"/>
              </a:rPr>
              <a:t>数值表达与计算在</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符号化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计算化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自动化</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思维中的位置</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4818"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lang="zh-CN" altLang="zh-CN" sz="3600" b="1" smtClean="0">
                <a:solidFill>
                  <a:srgbClr val="000000"/>
                </a:solidFill>
                <a:latin typeface="Arial" charset="0"/>
              </a:rPr>
              <a:t>0和1与非数值性信息</a:t>
            </a:r>
            <a:endParaRPr lang="en-US" altLang="zh-CN" sz="3600" b="1" smtClean="0">
              <a:solidFill>
                <a:srgbClr val="000000"/>
              </a:solidFill>
              <a:latin typeface="Arial"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0" y="1268413"/>
            <a:ext cx="8772525" cy="1360487"/>
          </a:xfrm>
          <a:prstGeom prst="rect">
            <a:avLst/>
          </a:prstGeom>
          <a:noFill/>
          <a:ln w="9525">
            <a:noFill/>
            <a:miter lim="800000"/>
            <a:headEnd/>
            <a:tailEnd/>
          </a:ln>
        </p:spPr>
        <p:txBody>
          <a:bodyPr>
            <a:spAutoFit/>
          </a:bodyPr>
          <a:lstStyle/>
          <a:p>
            <a:pPr eaLnBrk="1" hangingPunct="1">
              <a:lnSpc>
                <a:spcPct val="130000"/>
              </a:lnSpc>
              <a:buClr>
                <a:srgbClr val="000000"/>
              </a:buClr>
              <a:buFont typeface="Wingdings" pitchFamily="2" charset="2"/>
              <a:buNone/>
            </a:pPr>
            <a:r>
              <a:rPr kumimoji="1" lang="zh-CN" altLang="en-US" b="1" smtClean="0">
                <a:solidFill>
                  <a:srgbClr val="000000"/>
                </a:solidFill>
                <a:latin typeface="Times New Roman" pitchFamily="18" charset="0"/>
                <a:ea typeface="宋体" charset="-122"/>
              </a:rPr>
              <a:t>非数值性信息可以用编码表示</a:t>
            </a:r>
            <a:endParaRPr kumimoji="1" lang="en-US" altLang="zh-CN" b="1" smtClean="0">
              <a:solidFill>
                <a:srgbClr val="000000"/>
              </a:solidFill>
              <a:latin typeface="Times New Roman" pitchFamily="18" charset="0"/>
              <a:ea typeface="宋体" charset="-122"/>
            </a:endParaRPr>
          </a:p>
          <a:p>
            <a:pPr eaLnBrk="1" hangingPunct="1">
              <a:lnSpc>
                <a:spcPct val="130000"/>
              </a:lnSpc>
              <a:buClr>
                <a:srgbClr val="000000"/>
              </a:buClr>
              <a:buFont typeface="Wingdings" pitchFamily="2" charset="2"/>
              <a:buChar char="u"/>
            </a:pPr>
            <a:r>
              <a:rPr kumimoji="1" lang="zh-CN" altLang="en-US" sz="2000" b="1" smtClean="0">
                <a:solidFill>
                  <a:srgbClr val="3333CC"/>
                </a:solidFill>
                <a:latin typeface="Times New Roman" pitchFamily="18" charset="0"/>
                <a:ea typeface="宋体" charset="-122"/>
              </a:rPr>
              <a:t>编码：</a:t>
            </a:r>
            <a:r>
              <a:rPr kumimoji="1" lang="zh-CN" altLang="en-US" sz="2000" b="1" smtClean="0">
                <a:solidFill>
                  <a:srgbClr val="000000"/>
                </a:solidFill>
                <a:latin typeface="Times New Roman" pitchFamily="18" charset="0"/>
                <a:ea typeface="宋体" charset="-122"/>
              </a:rPr>
              <a:t>编码是以若干位数码或符号的不同组合来表示非数值性信息的方法，它是人为地将若干位数码或符号的每一种组合指定一种唯一的含义。</a:t>
            </a:r>
            <a:endParaRPr kumimoji="1" lang="en-US" altLang="zh-CN" sz="2000" b="1" smtClean="0">
              <a:solidFill>
                <a:srgbClr val="000000"/>
              </a:solidFill>
              <a:latin typeface="Times New Roman" pitchFamily="18" charset="0"/>
              <a:ea typeface="宋体" charset="-122"/>
            </a:endParaRPr>
          </a:p>
        </p:txBody>
      </p:sp>
      <p:sp>
        <p:nvSpPr>
          <p:cNvPr id="1579011" name="Rectangle 3"/>
          <p:cNvSpPr>
            <a:spLocks noChangeArrowheads="1"/>
          </p:cNvSpPr>
          <p:nvPr/>
        </p:nvSpPr>
        <p:spPr bwMode="auto">
          <a:xfrm>
            <a:off x="1593850" y="2614613"/>
            <a:ext cx="2635250" cy="3968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000000"/>
                </a:solidFill>
                <a:latin typeface="Times New Roman" pitchFamily="18" charset="0"/>
                <a:ea typeface="宋体" charset="-122"/>
              </a:rPr>
              <a:t>例如：</a:t>
            </a:r>
            <a:r>
              <a:rPr kumimoji="1" lang="en-US" altLang="zh-CN" sz="2000" smtClean="0">
                <a:solidFill>
                  <a:srgbClr val="000000"/>
                </a:solidFill>
                <a:latin typeface="Times New Roman" pitchFamily="18" charset="0"/>
                <a:ea typeface="宋体" charset="-122"/>
              </a:rPr>
              <a:t>0----</a:t>
            </a:r>
            <a:r>
              <a:rPr kumimoji="1" lang="zh-CN" altLang="en-US" sz="2000" smtClean="0">
                <a:solidFill>
                  <a:srgbClr val="000000"/>
                </a:solidFill>
                <a:latin typeface="Times New Roman" pitchFamily="18" charset="0"/>
                <a:ea typeface="宋体" charset="-122"/>
              </a:rPr>
              <a:t>男，</a:t>
            </a:r>
            <a:r>
              <a:rPr kumimoji="1" lang="en-US" altLang="zh-CN" sz="2000" smtClean="0">
                <a:solidFill>
                  <a:srgbClr val="000000"/>
                </a:solidFill>
                <a:latin typeface="Times New Roman" pitchFamily="18" charset="0"/>
                <a:ea typeface="宋体" charset="-122"/>
              </a:rPr>
              <a:t>1----</a:t>
            </a:r>
            <a:r>
              <a:rPr kumimoji="1" lang="zh-CN" altLang="en-US" sz="2000" smtClean="0">
                <a:solidFill>
                  <a:srgbClr val="000000"/>
                </a:solidFill>
                <a:latin typeface="Times New Roman" pitchFamily="18" charset="0"/>
                <a:ea typeface="宋体" charset="-122"/>
              </a:rPr>
              <a:t>女</a:t>
            </a:r>
          </a:p>
        </p:txBody>
      </p:sp>
      <p:sp>
        <p:nvSpPr>
          <p:cNvPr id="1579012" name="Rectangle 4"/>
          <p:cNvSpPr>
            <a:spLocks noChangeArrowheads="1"/>
          </p:cNvSpPr>
          <p:nvPr/>
        </p:nvSpPr>
        <p:spPr bwMode="auto">
          <a:xfrm>
            <a:off x="1609725" y="3030538"/>
            <a:ext cx="5892800" cy="10064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000000"/>
                </a:solidFill>
                <a:latin typeface="Times New Roman" pitchFamily="18" charset="0"/>
                <a:ea typeface="宋体" charset="-122"/>
              </a:rPr>
              <a:t>再如：</a:t>
            </a:r>
            <a:r>
              <a:rPr kumimoji="1" lang="en-US" altLang="zh-CN" sz="2000" smtClean="0">
                <a:solidFill>
                  <a:srgbClr val="000000"/>
                </a:solidFill>
                <a:latin typeface="Times New Roman" pitchFamily="18" charset="0"/>
                <a:ea typeface="宋体" charset="-122"/>
              </a:rPr>
              <a:t>000----</a:t>
            </a:r>
            <a:r>
              <a:rPr kumimoji="1" lang="zh-CN" altLang="en-US" sz="2000" smtClean="0">
                <a:solidFill>
                  <a:srgbClr val="000000"/>
                </a:solidFill>
                <a:latin typeface="Times New Roman" pitchFamily="18" charset="0"/>
                <a:ea typeface="宋体" charset="-122"/>
              </a:rPr>
              <a:t>星期一    </a:t>
            </a:r>
            <a:r>
              <a:rPr kumimoji="1" lang="en-US" altLang="zh-CN" sz="2000" smtClean="0">
                <a:solidFill>
                  <a:srgbClr val="000000"/>
                </a:solidFill>
                <a:latin typeface="Times New Roman" pitchFamily="18" charset="0"/>
                <a:ea typeface="宋体" charset="-122"/>
              </a:rPr>
              <a:t>001----</a:t>
            </a:r>
            <a:r>
              <a:rPr kumimoji="1" lang="zh-CN" altLang="en-US" sz="2000" smtClean="0">
                <a:solidFill>
                  <a:srgbClr val="000000"/>
                </a:solidFill>
                <a:latin typeface="Times New Roman" pitchFamily="18" charset="0"/>
                <a:ea typeface="宋体" charset="-122"/>
              </a:rPr>
              <a:t>星期二    </a:t>
            </a:r>
            <a:r>
              <a:rPr kumimoji="1" lang="en-US" altLang="zh-CN" sz="2000" smtClean="0">
                <a:solidFill>
                  <a:srgbClr val="000000"/>
                </a:solidFill>
                <a:latin typeface="Times New Roman" pitchFamily="18" charset="0"/>
                <a:ea typeface="宋体" charset="-122"/>
              </a:rPr>
              <a:t>010----</a:t>
            </a:r>
            <a:r>
              <a:rPr kumimoji="1" lang="zh-CN" altLang="en-US" sz="2000" smtClean="0">
                <a:solidFill>
                  <a:srgbClr val="000000"/>
                </a:solidFill>
                <a:latin typeface="Times New Roman" pitchFamily="18" charset="0"/>
                <a:ea typeface="宋体" charset="-122"/>
              </a:rPr>
              <a:t>星期三</a:t>
            </a:r>
          </a:p>
          <a:p>
            <a:pPr eaLnBrk="1" hangingPunct="1"/>
            <a:r>
              <a:rPr kumimoji="1" lang="zh-CN" altLang="en-US" sz="2000" smtClean="0">
                <a:solidFill>
                  <a:srgbClr val="000000"/>
                </a:solidFill>
                <a:latin typeface="Times New Roman" pitchFamily="18" charset="0"/>
                <a:ea typeface="宋体" charset="-122"/>
              </a:rPr>
              <a:t>            </a:t>
            </a:r>
            <a:r>
              <a:rPr kumimoji="1" lang="en-US" altLang="zh-CN" sz="2000" smtClean="0">
                <a:solidFill>
                  <a:srgbClr val="000000"/>
                </a:solidFill>
                <a:latin typeface="Times New Roman" pitchFamily="18" charset="0"/>
                <a:ea typeface="宋体" charset="-122"/>
              </a:rPr>
              <a:t>011----</a:t>
            </a:r>
            <a:r>
              <a:rPr kumimoji="1" lang="zh-CN" altLang="en-US" sz="2000" smtClean="0">
                <a:solidFill>
                  <a:srgbClr val="000000"/>
                </a:solidFill>
                <a:latin typeface="Times New Roman" pitchFamily="18" charset="0"/>
                <a:ea typeface="宋体" charset="-122"/>
              </a:rPr>
              <a:t>星期四    </a:t>
            </a:r>
            <a:r>
              <a:rPr kumimoji="1" lang="en-US" altLang="zh-CN" sz="2000" smtClean="0">
                <a:solidFill>
                  <a:srgbClr val="000000"/>
                </a:solidFill>
                <a:latin typeface="Times New Roman" pitchFamily="18" charset="0"/>
                <a:ea typeface="宋体" charset="-122"/>
              </a:rPr>
              <a:t>100----</a:t>
            </a:r>
            <a:r>
              <a:rPr kumimoji="1" lang="zh-CN" altLang="en-US" sz="2000" smtClean="0">
                <a:solidFill>
                  <a:srgbClr val="000000"/>
                </a:solidFill>
                <a:latin typeface="Times New Roman" pitchFamily="18" charset="0"/>
                <a:ea typeface="宋体" charset="-122"/>
              </a:rPr>
              <a:t>星期五    </a:t>
            </a:r>
            <a:r>
              <a:rPr kumimoji="1" lang="en-US" altLang="zh-CN" sz="2000" smtClean="0">
                <a:solidFill>
                  <a:srgbClr val="000000"/>
                </a:solidFill>
                <a:latin typeface="Times New Roman" pitchFamily="18" charset="0"/>
                <a:ea typeface="宋体" charset="-122"/>
              </a:rPr>
              <a:t>101----</a:t>
            </a:r>
            <a:r>
              <a:rPr kumimoji="1" lang="zh-CN" altLang="en-US" sz="2000" smtClean="0">
                <a:solidFill>
                  <a:srgbClr val="000000"/>
                </a:solidFill>
                <a:latin typeface="Times New Roman" pitchFamily="18" charset="0"/>
                <a:ea typeface="宋体" charset="-122"/>
              </a:rPr>
              <a:t>星期六</a:t>
            </a:r>
          </a:p>
          <a:p>
            <a:pPr eaLnBrk="1" hangingPunct="1"/>
            <a:r>
              <a:rPr kumimoji="1" lang="zh-CN" altLang="en-US" sz="2000" smtClean="0">
                <a:solidFill>
                  <a:srgbClr val="000000"/>
                </a:solidFill>
                <a:latin typeface="Times New Roman" pitchFamily="18" charset="0"/>
                <a:ea typeface="宋体" charset="-122"/>
              </a:rPr>
              <a:t>            </a:t>
            </a:r>
            <a:r>
              <a:rPr kumimoji="1" lang="en-US" altLang="zh-CN" sz="2000" smtClean="0">
                <a:solidFill>
                  <a:srgbClr val="000000"/>
                </a:solidFill>
                <a:latin typeface="Times New Roman" pitchFamily="18" charset="0"/>
                <a:ea typeface="宋体" charset="-122"/>
              </a:rPr>
              <a:t>110----</a:t>
            </a:r>
            <a:r>
              <a:rPr kumimoji="1" lang="zh-CN" altLang="en-US" sz="2000" smtClean="0">
                <a:solidFill>
                  <a:srgbClr val="000000"/>
                </a:solidFill>
                <a:latin typeface="Times New Roman" pitchFamily="18" charset="0"/>
                <a:ea typeface="宋体" charset="-122"/>
              </a:rPr>
              <a:t>星期日</a:t>
            </a:r>
          </a:p>
        </p:txBody>
      </p:sp>
      <p:sp>
        <p:nvSpPr>
          <p:cNvPr id="1579013" name="Rectangle 5"/>
          <p:cNvSpPr>
            <a:spLocks noChangeArrowheads="1"/>
          </p:cNvSpPr>
          <p:nvPr/>
        </p:nvSpPr>
        <p:spPr bwMode="auto">
          <a:xfrm>
            <a:off x="1600200" y="3970338"/>
            <a:ext cx="5130800" cy="10064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000000"/>
                </a:solidFill>
                <a:latin typeface="Times New Roman" pitchFamily="18" charset="0"/>
                <a:ea typeface="宋体" charset="-122"/>
              </a:rPr>
              <a:t>再如：</a:t>
            </a:r>
            <a:r>
              <a:rPr kumimoji="1" lang="en-US" altLang="zh-CN" sz="2000" smtClean="0">
                <a:solidFill>
                  <a:srgbClr val="000000"/>
                </a:solidFill>
                <a:latin typeface="Times New Roman" pitchFamily="18" charset="0"/>
                <a:ea typeface="宋体" charset="-122"/>
              </a:rPr>
              <a:t>000----</a:t>
            </a:r>
            <a:r>
              <a:rPr kumimoji="1" lang="zh-CN" altLang="en-US" sz="2000" smtClean="0">
                <a:solidFill>
                  <a:srgbClr val="000000"/>
                </a:solidFill>
                <a:latin typeface="Times New Roman" pitchFamily="18" charset="0"/>
                <a:ea typeface="宋体" charset="-122"/>
              </a:rPr>
              <a:t>一院    </a:t>
            </a:r>
            <a:r>
              <a:rPr kumimoji="1" lang="en-US" altLang="zh-CN" sz="2000" smtClean="0">
                <a:solidFill>
                  <a:srgbClr val="000000"/>
                </a:solidFill>
                <a:latin typeface="Times New Roman" pitchFamily="18" charset="0"/>
                <a:ea typeface="宋体" charset="-122"/>
              </a:rPr>
              <a:t>001----</a:t>
            </a:r>
            <a:r>
              <a:rPr kumimoji="1" lang="zh-CN" altLang="en-US" sz="2000" smtClean="0">
                <a:solidFill>
                  <a:srgbClr val="000000"/>
                </a:solidFill>
                <a:latin typeface="Times New Roman" pitchFamily="18" charset="0"/>
                <a:ea typeface="宋体" charset="-122"/>
              </a:rPr>
              <a:t>二院    </a:t>
            </a:r>
            <a:r>
              <a:rPr kumimoji="1" lang="en-US" altLang="zh-CN" sz="2000" smtClean="0">
                <a:solidFill>
                  <a:srgbClr val="000000"/>
                </a:solidFill>
                <a:latin typeface="Times New Roman" pitchFamily="18" charset="0"/>
                <a:ea typeface="宋体" charset="-122"/>
              </a:rPr>
              <a:t>010----</a:t>
            </a:r>
            <a:r>
              <a:rPr kumimoji="1" lang="zh-CN" altLang="en-US" sz="2000" smtClean="0">
                <a:solidFill>
                  <a:srgbClr val="000000"/>
                </a:solidFill>
                <a:latin typeface="Times New Roman" pitchFamily="18" charset="0"/>
                <a:ea typeface="宋体" charset="-122"/>
              </a:rPr>
              <a:t>三院</a:t>
            </a:r>
          </a:p>
          <a:p>
            <a:pPr eaLnBrk="1" hangingPunct="1"/>
            <a:r>
              <a:rPr kumimoji="1" lang="zh-CN" altLang="en-US" sz="2000" smtClean="0">
                <a:solidFill>
                  <a:srgbClr val="000000"/>
                </a:solidFill>
                <a:latin typeface="Times New Roman" pitchFamily="18" charset="0"/>
                <a:ea typeface="宋体" charset="-122"/>
              </a:rPr>
              <a:t>            </a:t>
            </a:r>
            <a:r>
              <a:rPr kumimoji="1" lang="en-US" altLang="zh-CN" sz="2000" smtClean="0">
                <a:solidFill>
                  <a:srgbClr val="000000"/>
                </a:solidFill>
                <a:latin typeface="Times New Roman" pitchFamily="18" charset="0"/>
                <a:ea typeface="宋体" charset="-122"/>
              </a:rPr>
              <a:t>011----</a:t>
            </a:r>
            <a:r>
              <a:rPr kumimoji="1" lang="zh-CN" altLang="en-US" sz="2000" smtClean="0">
                <a:solidFill>
                  <a:srgbClr val="000000"/>
                </a:solidFill>
                <a:latin typeface="Times New Roman" pitchFamily="18" charset="0"/>
                <a:ea typeface="宋体" charset="-122"/>
              </a:rPr>
              <a:t>四院    </a:t>
            </a:r>
            <a:r>
              <a:rPr kumimoji="1" lang="en-US" altLang="zh-CN" sz="2000" smtClean="0">
                <a:solidFill>
                  <a:srgbClr val="000000"/>
                </a:solidFill>
                <a:latin typeface="Times New Roman" pitchFamily="18" charset="0"/>
                <a:ea typeface="宋体" charset="-122"/>
              </a:rPr>
              <a:t>100----</a:t>
            </a:r>
            <a:r>
              <a:rPr kumimoji="1" lang="zh-CN" altLang="en-US" sz="2000" smtClean="0">
                <a:solidFill>
                  <a:srgbClr val="000000"/>
                </a:solidFill>
                <a:latin typeface="Times New Roman" pitchFamily="18" charset="0"/>
                <a:ea typeface="宋体" charset="-122"/>
              </a:rPr>
              <a:t>五院    </a:t>
            </a:r>
            <a:r>
              <a:rPr kumimoji="1" lang="en-US" altLang="zh-CN" sz="2000" smtClean="0">
                <a:solidFill>
                  <a:srgbClr val="000000"/>
                </a:solidFill>
                <a:latin typeface="Times New Roman" pitchFamily="18" charset="0"/>
                <a:ea typeface="宋体" charset="-122"/>
              </a:rPr>
              <a:t>101----</a:t>
            </a:r>
            <a:r>
              <a:rPr kumimoji="1" lang="zh-CN" altLang="en-US" sz="2000" smtClean="0">
                <a:solidFill>
                  <a:srgbClr val="000000"/>
                </a:solidFill>
                <a:latin typeface="Times New Roman" pitchFamily="18" charset="0"/>
                <a:ea typeface="宋体" charset="-122"/>
              </a:rPr>
              <a:t>六院</a:t>
            </a:r>
          </a:p>
          <a:p>
            <a:pPr eaLnBrk="1" hangingPunct="1"/>
            <a:r>
              <a:rPr kumimoji="1" lang="zh-CN" altLang="en-US" sz="2000" smtClean="0">
                <a:solidFill>
                  <a:srgbClr val="000000"/>
                </a:solidFill>
                <a:latin typeface="Times New Roman" pitchFamily="18" charset="0"/>
                <a:ea typeface="宋体" charset="-122"/>
              </a:rPr>
              <a:t>            </a:t>
            </a:r>
            <a:r>
              <a:rPr kumimoji="1" lang="en-US" altLang="zh-CN" sz="2000" smtClean="0">
                <a:solidFill>
                  <a:srgbClr val="000000"/>
                </a:solidFill>
                <a:latin typeface="Times New Roman" pitchFamily="18" charset="0"/>
                <a:ea typeface="宋体" charset="-122"/>
              </a:rPr>
              <a:t>110----</a:t>
            </a:r>
            <a:r>
              <a:rPr kumimoji="1" lang="zh-CN" altLang="en-US" sz="2000" smtClean="0">
                <a:solidFill>
                  <a:srgbClr val="000000"/>
                </a:solidFill>
                <a:latin typeface="Times New Roman" pitchFamily="18" charset="0"/>
                <a:ea typeface="宋体" charset="-122"/>
              </a:rPr>
              <a:t>七院    </a:t>
            </a:r>
            <a:r>
              <a:rPr kumimoji="1" lang="en-US" altLang="zh-CN" sz="2000" smtClean="0">
                <a:solidFill>
                  <a:srgbClr val="000000"/>
                </a:solidFill>
                <a:latin typeface="Times New Roman" pitchFamily="18" charset="0"/>
                <a:ea typeface="宋体" charset="-122"/>
              </a:rPr>
              <a:t>111----</a:t>
            </a:r>
            <a:r>
              <a:rPr kumimoji="1" lang="zh-CN" altLang="en-US" sz="2000" smtClean="0">
                <a:solidFill>
                  <a:srgbClr val="000000"/>
                </a:solidFill>
                <a:latin typeface="Times New Roman" pitchFamily="18" charset="0"/>
                <a:ea typeface="宋体" charset="-122"/>
              </a:rPr>
              <a:t>其他 </a:t>
            </a:r>
          </a:p>
        </p:txBody>
      </p:sp>
      <p:sp>
        <p:nvSpPr>
          <p:cNvPr id="37894" name="Text Box 16"/>
          <p:cNvSpPr txBox="1">
            <a:spLocks noChangeArrowheads="1"/>
          </p:cNvSpPr>
          <p:nvPr/>
        </p:nvSpPr>
        <p:spPr bwMode="auto">
          <a:xfrm>
            <a:off x="163513" y="0"/>
            <a:ext cx="2751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lang="en-US" altLang="zh-CN" sz="2000" b="1" dirty="0">
                <a:solidFill>
                  <a:srgbClr val="2D2DB9"/>
                </a:solidFill>
                <a:latin typeface="Arial" charset="0"/>
                <a:ea typeface="华文中宋" pitchFamily="2" charset="-122"/>
              </a:rPr>
              <a:t>(1)</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为什么要用编码</a:t>
            </a:r>
            <a:r>
              <a:rPr kumimoji="1" lang="en-US" altLang="zh-CN" sz="2000" b="1" dirty="0">
                <a:solidFill>
                  <a:srgbClr val="2D2DB9"/>
                </a:solidFill>
                <a:latin typeface="Arial" charset="0"/>
                <a:ea typeface="华文中宋" pitchFamily="2" charset="-122"/>
              </a:rPr>
              <a:t>?</a:t>
            </a:r>
          </a:p>
        </p:txBody>
      </p:sp>
      <p:sp>
        <p:nvSpPr>
          <p:cNvPr id="1579015" name="Rectangle 7"/>
          <p:cNvSpPr>
            <a:spLocks noChangeArrowheads="1"/>
          </p:cNvSpPr>
          <p:nvPr/>
        </p:nvSpPr>
        <p:spPr bwMode="auto">
          <a:xfrm>
            <a:off x="222250" y="4937125"/>
            <a:ext cx="7589838" cy="1757363"/>
          </a:xfrm>
          <a:prstGeom prst="rect">
            <a:avLst/>
          </a:prstGeom>
          <a:noFill/>
          <a:ln w="9525">
            <a:noFill/>
            <a:miter lim="800000"/>
            <a:headEnd/>
            <a:tailEnd/>
          </a:ln>
        </p:spPr>
        <p:txBody>
          <a:bodyPr>
            <a:spAutoFit/>
          </a:bodyPr>
          <a:lstStyle/>
          <a:p>
            <a:pPr eaLnBrk="1" hangingPunct="1">
              <a:lnSpc>
                <a:spcPct val="130000"/>
              </a:lnSpc>
              <a:buClr>
                <a:srgbClr val="3333CC"/>
              </a:buClr>
              <a:buFont typeface="Wingdings" pitchFamily="2" charset="2"/>
              <a:buNone/>
            </a:pPr>
            <a:r>
              <a:rPr kumimoji="1" lang="en-US" altLang="en-US" b="1" smtClean="0">
                <a:solidFill>
                  <a:srgbClr val="000000"/>
                </a:solidFill>
                <a:latin typeface="Arial" charset="0"/>
                <a:ea typeface="宋体" charset="-122"/>
              </a:rPr>
              <a:t>编码的</a:t>
            </a:r>
            <a:r>
              <a:rPr kumimoji="1" lang="zh-CN" altLang="en-US" b="1" smtClean="0">
                <a:solidFill>
                  <a:srgbClr val="000000"/>
                </a:solidFill>
                <a:latin typeface="Arial" charset="0"/>
                <a:ea typeface="宋体" charset="-122"/>
              </a:rPr>
              <a:t>三个主要特征</a:t>
            </a:r>
          </a:p>
          <a:p>
            <a:pPr eaLnBrk="1" hangingPunct="1">
              <a:lnSpc>
                <a:spcPct val="130000"/>
              </a:lnSpc>
              <a:buClr>
                <a:srgbClr val="3333CC"/>
              </a:buClr>
              <a:buFont typeface="Wingdings" pitchFamily="2" charset="2"/>
              <a:buChar char="u"/>
            </a:pPr>
            <a:r>
              <a:rPr kumimoji="1" lang="en-US" altLang="zh-CN" sz="1600" smtClean="0">
                <a:solidFill>
                  <a:srgbClr val="000000"/>
                </a:solidFill>
                <a:latin typeface="Arial" charset="0"/>
                <a:ea typeface="宋体" charset="-122"/>
              </a:rPr>
              <a:t> </a:t>
            </a:r>
            <a:r>
              <a:rPr kumimoji="1" lang="zh-CN" altLang="en-US" sz="2000" b="1" smtClean="0">
                <a:solidFill>
                  <a:srgbClr val="FF0000"/>
                </a:solidFill>
                <a:latin typeface="Arial" charset="0"/>
                <a:ea typeface="宋体" charset="-122"/>
              </a:rPr>
              <a:t>唯一性</a:t>
            </a:r>
            <a:r>
              <a:rPr kumimoji="1" lang="zh-CN" altLang="en-US" sz="1600" smtClean="0">
                <a:solidFill>
                  <a:srgbClr val="000000"/>
                </a:solidFill>
                <a:latin typeface="Arial" charset="0"/>
                <a:ea typeface="宋体" charset="-122"/>
              </a:rPr>
              <a:t>：每一种组合都有确定的唯一性的含义</a:t>
            </a:r>
            <a:endParaRPr kumimoji="1" lang="en-US" altLang="zh-CN" sz="1600" smtClean="0">
              <a:solidFill>
                <a:srgbClr val="000000"/>
              </a:solidFill>
              <a:latin typeface="Arial" charset="0"/>
              <a:ea typeface="宋体" charset="-122"/>
            </a:endParaRPr>
          </a:p>
          <a:p>
            <a:pPr eaLnBrk="1" hangingPunct="1">
              <a:lnSpc>
                <a:spcPct val="130000"/>
              </a:lnSpc>
              <a:buClr>
                <a:srgbClr val="3333CC"/>
              </a:buClr>
              <a:buFont typeface="Wingdings" pitchFamily="2" charset="2"/>
              <a:buChar char="u"/>
            </a:pPr>
            <a:r>
              <a:rPr kumimoji="1" lang="zh-CN" altLang="en-US" sz="1600" smtClean="0">
                <a:solidFill>
                  <a:srgbClr val="000000"/>
                </a:solidFill>
                <a:latin typeface="Arial" charset="0"/>
                <a:ea typeface="宋体" charset="-122"/>
              </a:rPr>
              <a:t> </a:t>
            </a:r>
            <a:r>
              <a:rPr kumimoji="1" lang="zh-CN" altLang="en-US" sz="2000" b="1" smtClean="0">
                <a:solidFill>
                  <a:srgbClr val="FF0000"/>
                </a:solidFill>
                <a:latin typeface="Arial" charset="0"/>
                <a:ea typeface="宋体" charset="-122"/>
              </a:rPr>
              <a:t>公共性</a:t>
            </a:r>
            <a:r>
              <a:rPr kumimoji="1" lang="zh-CN" altLang="en-US" sz="1600" smtClean="0">
                <a:solidFill>
                  <a:srgbClr val="000000"/>
                </a:solidFill>
                <a:latin typeface="Arial" charset="0"/>
                <a:ea typeface="宋体" charset="-122"/>
              </a:rPr>
              <a:t>：所有相关者都认同、遵守、使用这种编码</a:t>
            </a:r>
            <a:endParaRPr kumimoji="1" lang="en-US" altLang="zh-CN" sz="1600" smtClean="0">
              <a:solidFill>
                <a:srgbClr val="000000"/>
              </a:solidFill>
              <a:latin typeface="Arial" charset="0"/>
              <a:ea typeface="宋体" charset="-122"/>
            </a:endParaRPr>
          </a:p>
          <a:p>
            <a:pPr eaLnBrk="1" hangingPunct="1">
              <a:lnSpc>
                <a:spcPct val="130000"/>
              </a:lnSpc>
              <a:buClr>
                <a:srgbClr val="3333CC"/>
              </a:buClr>
              <a:buFont typeface="Wingdings" pitchFamily="2" charset="2"/>
              <a:buChar char="u"/>
            </a:pPr>
            <a:r>
              <a:rPr kumimoji="1" lang="zh-CN" altLang="en-US" sz="1600" smtClean="0">
                <a:solidFill>
                  <a:srgbClr val="000000"/>
                </a:solidFill>
                <a:latin typeface="Arial" charset="0"/>
                <a:ea typeface="宋体" charset="-122"/>
              </a:rPr>
              <a:t> </a:t>
            </a:r>
            <a:r>
              <a:rPr kumimoji="1" lang="zh-CN" altLang="en-US" sz="2000" b="1" smtClean="0">
                <a:solidFill>
                  <a:srgbClr val="FF0000"/>
                </a:solidFill>
                <a:latin typeface="Arial" charset="0"/>
                <a:ea typeface="宋体" charset="-122"/>
              </a:rPr>
              <a:t>易于记忆</a:t>
            </a:r>
            <a:r>
              <a:rPr kumimoji="1" lang="en-US" altLang="zh-CN" sz="2000" b="1" smtClean="0">
                <a:solidFill>
                  <a:srgbClr val="FF0000"/>
                </a:solidFill>
                <a:latin typeface="Arial" charset="0"/>
                <a:ea typeface="宋体" charset="-122"/>
              </a:rPr>
              <a:t>/</a:t>
            </a:r>
            <a:r>
              <a:rPr kumimoji="1" lang="zh-CN" altLang="en-US" sz="2000" b="1" smtClean="0">
                <a:solidFill>
                  <a:srgbClr val="FF0000"/>
                </a:solidFill>
                <a:latin typeface="Arial" charset="0"/>
                <a:ea typeface="宋体" charset="-122"/>
              </a:rPr>
              <a:t>便于识认性</a:t>
            </a:r>
            <a:r>
              <a:rPr kumimoji="1" lang="zh-CN" altLang="en-US" sz="1600" smtClean="0">
                <a:solidFill>
                  <a:srgbClr val="000000"/>
                </a:solidFill>
                <a:latin typeface="Arial" charset="0"/>
                <a:ea typeface="宋体" charset="-122"/>
              </a:rPr>
              <a:t>：有一定规律</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79010"/>
                                        </p:tgtEl>
                                        <p:attrNameLst>
                                          <p:attrName>style.visibility</p:attrName>
                                        </p:attrNameLst>
                                      </p:cBhvr>
                                      <p:to>
                                        <p:strVal val="visible"/>
                                      </p:to>
                                    </p:set>
                                    <p:anim calcmode="lin" valueType="num">
                                      <p:cBhvr additive="base">
                                        <p:cTn id="7" dur="500" fill="hold"/>
                                        <p:tgtEl>
                                          <p:spTgt spid="1579010"/>
                                        </p:tgtEl>
                                        <p:attrNameLst>
                                          <p:attrName>ppt_x</p:attrName>
                                        </p:attrNameLst>
                                      </p:cBhvr>
                                      <p:tavLst>
                                        <p:tav tm="0">
                                          <p:val>
                                            <p:strVal val="1+#ppt_w/2"/>
                                          </p:val>
                                        </p:tav>
                                        <p:tav tm="100000">
                                          <p:val>
                                            <p:strVal val="#ppt_x"/>
                                          </p:val>
                                        </p:tav>
                                      </p:tavLst>
                                    </p:anim>
                                    <p:anim calcmode="lin" valueType="num">
                                      <p:cBhvr additive="base">
                                        <p:cTn id="8" dur="500" fill="hold"/>
                                        <p:tgtEl>
                                          <p:spTgt spid="15790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79011"/>
                                        </p:tgtEl>
                                        <p:attrNameLst>
                                          <p:attrName>style.visibility</p:attrName>
                                        </p:attrNameLst>
                                      </p:cBhvr>
                                      <p:to>
                                        <p:strVal val="visible"/>
                                      </p:to>
                                    </p:set>
                                    <p:anim calcmode="lin" valueType="num">
                                      <p:cBhvr additive="base">
                                        <p:cTn id="13" dur="500" fill="hold"/>
                                        <p:tgtEl>
                                          <p:spTgt spid="1579011"/>
                                        </p:tgtEl>
                                        <p:attrNameLst>
                                          <p:attrName>ppt_x</p:attrName>
                                        </p:attrNameLst>
                                      </p:cBhvr>
                                      <p:tavLst>
                                        <p:tav tm="0">
                                          <p:val>
                                            <p:strVal val="1+#ppt_w/2"/>
                                          </p:val>
                                        </p:tav>
                                        <p:tav tm="100000">
                                          <p:val>
                                            <p:strVal val="#ppt_x"/>
                                          </p:val>
                                        </p:tav>
                                      </p:tavLst>
                                    </p:anim>
                                    <p:anim calcmode="lin" valueType="num">
                                      <p:cBhvr additive="base">
                                        <p:cTn id="14" dur="500" fill="hold"/>
                                        <p:tgtEl>
                                          <p:spTgt spid="1579011"/>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79011"/>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79012"/>
                                        </p:tgtEl>
                                        <p:attrNameLst>
                                          <p:attrName>style.visibility</p:attrName>
                                        </p:attrNameLst>
                                      </p:cBhvr>
                                      <p:to>
                                        <p:strVal val="visible"/>
                                      </p:to>
                                    </p:set>
                                    <p:anim calcmode="lin" valueType="num">
                                      <p:cBhvr additive="base">
                                        <p:cTn id="19" dur="500" fill="hold"/>
                                        <p:tgtEl>
                                          <p:spTgt spid="1579012"/>
                                        </p:tgtEl>
                                        <p:attrNameLst>
                                          <p:attrName>ppt_x</p:attrName>
                                        </p:attrNameLst>
                                      </p:cBhvr>
                                      <p:tavLst>
                                        <p:tav tm="0">
                                          <p:val>
                                            <p:strVal val="1+#ppt_w/2"/>
                                          </p:val>
                                        </p:tav>
                                        <p:tav tm="100000">
                                          <p:val>
                                            <p:strVal val="#ppt_x"/>
                                          </p:val>
                                        </p:tav>
                                      </p:tavLst>
                                    </p:anim>
                                    <p:anim calcmode="lin" valueType="num">
                                      <p:cBhvr additive="base">
                                        <p:cTn id="20" dur="500" fill="hold"/>
                                        <p:tgtEl>
                                          <p:spTgt spid="1579012"/>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79012"/>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79013"/>
                                        </p:tgtEl>
                                        <p:attrNameLst>
                                          <p:attrName>style.visibility</p:attrName>
                                        </p:attrNameLst>
                                      </p:cBhvr>
                                      <p:to>
                                        <p:strVal val="visible"/>
                                      </p:to>
                                    </p:set>
                                    <p:anim calcmode="lin" valueType="num">
                                      <p:cBhvr additive="base">
                                        <p:cTn id="25" dur="500" fill="hold"/>
                                        <p:tgtEl>
                                          <p:spTgt spid="1579013"/>
                                        </p:tgtEl>
                                        <p:attrNameLst>
                                          <p:attrName>ppt_x</p:attrName>
                                        </p:attrNameLst>
                                      </p:cBhvr>
                                      <p:tavLst>
                                        <p:tav tm="0">
                                          <p:val>
                                            <p:strVal val="1+#ppt_w/2"/>
                                          </p:val>
                                        </p:tav>
                                        <p:tav tm="100000">
                                          <p:val>
                                            <p:strVal val="#ppt_x"/>
                                          </p:val>
                                        </p:tav>
                                      </p:tavLst>
                                    </p:anim>
                                    <p:anim calcmode="lin" valueType="num">
                                      <p:cBhvr additive="base">
                                        <p:cTn id="26" dur="500" fill="hold"/>
                                        <p:tgtEl>
                                          <p:spTgt spid="1579013"/>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79013"/>
                                        </p:tgtEl>
                                        <p:attrNameLst>
                                          <p:attrName>ppt_c</p:attrName>
                                        </p:attrNameLst>
                                      </p:cBhvr>
                                      <p:to>
                                        <a:schemeClr val="accent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79015"/>
                                        </p:tgtEl>
                                        <p:attrNameLst>
                                          <p:attrName>style.visibility</p:attrName>
                                        </p:attrNameLst>
                                      </p:cBhvr>
                                      <p:to>
                                        <p:strVal val="visible"/>
                                      </p:to>
                                    </p:set>
                                    <p:anim calcmode="lin" valueType="num">
                                      <p:cBhvr additive="base">
                                        <p:cTn id="31" dur="500" fill="hold"/>
                                        <p:tgtEl>
                                          <p:spTgt spid="1579015"/>
                                        </p:tgtEl>
                                        <p:attrNameLst>
                                          <p:attrName>ppt_x</p:attrName>
                                        </p:attrNameLst>
                                      </p:cBhvr>
                                      <p:tavLst>
                                        <p:tav tm="0">
                                          <p:val>
                                            <p:strVal val="#ppt_x"/>
                                          </p:val>
                                        </p:tav>
                                        <p:tav tm="100000">
                                          <p:val>
                                            <p:strVal val="#ppt_x"/>
                                          </p:val>
                                        </p:tav>
                                      </p:tavLst>
                                    </p:anim>
                                    <p:anim calcmode="lin" valueType="num">
                                      <p:cBhvr additive="base">
                                        <p:cTn id="32" dur="500" fill="hold"/>
                                        <p:tgtEl>
                                          <p:spTgt spid="1579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10" grpId="0" autoUpdateAnimBg="0"/>
      <p:bldP spid="1579011" grpId="0" autoUpdateAnimBg="0"/>
      <p:bldP spid="1579012" grpId="0" autoUpdateAnimBg="0"/>
      <p:bldP spid="1579013" grpId="0" autoUpdateAnimBg="0"/>
      <p:bldP spid="1579015" grpId="0"/>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34950" y="1385888"/>
            <a:ext cx="4467225" cy="457200"/>
          </a:xfrm>
          <a:prstGeom prst="rect">
            <a:avLst/>
          </a:prstGeom>
          <a:noFill/>
          <a:ln w="9525">
            <a:noFill/>
            <a:miter lim="800000"/>
            <a:headEnd/>
            <a:tailEnd/>
          </a:ln>
        </p:spPr>
        <p:txBody>
          <a:bodyPr wrap="none">
            <a:spAutoFit/>
          </a:bodyPr>
          <a:lstStyle/>
          <a:p>
            <a:pPr eaLnBrk="1" hangingPunct="1">
              <a:buClr>
                <a:srgbClr val="3333CC"/>
              </a:buClr>
              <a:buFont typeface="Wingdings" pitchFamily="2" charset="2"/>
              <a:buNone/>
            </a:pPr>
            <a:r>
              <a:rPr kumimoji="1" lang="en-US" altLang="zh-CN" b="1" smtClean="0">
                <a:solidFill>
                  <a:srgbClr val="000000"/>
                </a:solidFill>
                <a:latin typeface="Arial" charset="0"/>
                <a:ea typeface="宋体" charset="-122"/>
              </a:rPr>
              <a:t>ASCII</a:t>
            </a:r>
            <a:r>
              <a:rPr kumimoji="1" lang="zh-CN" altLang="en-US" b="1" smtClean="0">
                <a:solidFill>
                  <a:srgbClr val="000000"/>
                </a:solidFill>
                <a:latin typeface="Arial" charset="0"/>
                <a:ea typeface="宋体" charset="-122"/>
              </a:rPr>
              <a:t>码</a:t>
            </a:r>
            <a:r>
              <a:rPr kumimoji="1" lang="en-US" altLang="zh-CN" b="1" smtClean="0">
                <a:solidFill>
                  <a:srgbClr val="000000"/>
                </a:solidFill>
                <a:latin typeface="Arial" charset="0"/>
                <a:ea typeface="宋体" charset="-122"/>
              </a:rPr>
              <a:t>----</a:t>
            </a:r>
            <a:r>
              <a:rPr kumimoji="1" lang="zh-CN" altLang="en-US" b="1" smtClean="0">
                <a:solidFill>
                  <a:srgbClr val="000000"/>
                </a:solidFill>
                <a:latin typeface="Arial" charset="0"/>
                <a:ea typeface="宋体" charset="-122"/>
              </a:rPr>
              <a:t>英文字母符号的编码</a:t>
            </a:r>
          </a:p>
        </p:txBody>
      </p:sp>
      <p:sp>
        <p:nvSpPr>
          <p:cNvPr id="36867" name="Rectangle 3"/>
          <p:cNvSpPr>
            <a:spLocks noChangeArrowheads="1"/>
          </p:cNvSpPr>
          <p:nvPr/>
        </p:nvSpPr>
        <p:spPr bwMode="auto">
          <a:xfrm>
            <a:off x="328613" y="1836738"/>
            <a:ext cx="8593137" cy="1600200"/>
          </a:xfrm>
          <a:prstGeom prst="rect">
            <a:avLst/>
          </a:prstGeom>
          <a:noFill/>
          <a:ln w="9525">
            <a:noFill/>
            <a:miter lim="800000"/>
            <a:headEnd/>
            <a:tailEnd/>
          </a:ln>
        </p:spPr>
        <p:txBody>
          <a:bodyPr>
            <a:spAutoFit/>
          </a:bodyPr>
          <a:lstStyle/>
          <a:p>
            <a:pPr eaLnBrk="1" hangingPunct="1">
              <a:lnSpc>
                <a:spcPct val="130000"/>
              </a:lnSpc>
              <a:buClr>
                <a:srgbClr val="000000"/>
              </a:buClr>
              <a:buFont typeface="Wingdings" pitchFamily="2" charset="2"/>
              <a:buChar char="u"/>
            </a:pPr>
            <a:r>
              <a:rPr kumimoji="1" lang="en-US" altLang="zh-CN" sz="2000" b="1" smtClean="0">
                <a:solidFill>
                  <a:srgbClr val="FF0000"/>
                </a:solidFill>
                <a:latin typeface="Arial" charset="0"/>
                <a:ea typeface="宋体" charset="-122"/>
              </a:rPr>
              <a:t>ASCII</a:t>
            </a:r>
            <a:r>
              <a:rPr kumimoji="1" lang="zh-CN" altLang="en-US" sz="2000" b="1" smtClean="0">
                <a:solidFill>
                  <a:srgbClr val="FF0000"/>
                </a:solidFill>
                <a:latin typeface="Arial" charset="0"/>
                <a:ea typeface="宋体" charset="-122"/>
              </a:rPr>
              <a:t>码</a:t>
            </a:r>
            <a:r>
              <a:rPr kumimoji="1" lang="zh-CN" altLang="en-US" sz="2000" smtClean="0">
                <a:solidFill>
                  <a:srgbClr val="000000"/>
                </a:solidFill>
                <a:latin typeface="Arial" charset="0"/>
                <a:ea typeface="宋体" charset="-122"/>
              </a:rPr>
              <a:t>是英文字母与符号的</a:t>
            </a:r>
            <a:r>
              <a:rPr kumimoji="1" lang="en-US" altLang="zh-CN" sz="2000" smtClean="0">
                <a:solidFill>
                  <a:srgbClr val="000000"/>
                </a:solidFill>
                <a:latin typeface="Arial" charset="0"/>
                <a:ea typeface="宋体" charset="-122"/>
              </a:rPr>
              <a:t>0,1</a:t>
            </a:r>
            <a:r>
              <a:rPr kumimoji="1" lang="zh-CN" altLang="en-US" sz="2000" smtClean="0">
                <a:solidFill>
                  <a:srgbClr val="000000"/>
                </a:solidFill>
                <a:latin typeface="Arial" charset="0"/>
                <a:ea typeface="宋体" charset="-122"/>
              </a:rPr>
              <a:t>型编码方法，是用</a:t>
            </a:r>
            <a:r>
              <a:rPr kumimoji="1" lang="en-US" altLang="zh-CN" sz="2000" smtClean="0">
                <a:solidFill>
                  <a:srgbClr val="000000"/>
                </a:solidFill>
                <a:latin typeface="Arial" charset="0"/>
                <a:ea typeface="宋体" charset="-122"/>
              </a:rPr>
              <a:t>7</a:t>
            </a:r>
            <a:r>
              <a:rPr kumimoji="1" lang="zh-CN" altLang="en-US" sz="2000" smtClean="0">
                <a:solidFill>
                  <a:srgbClr val="000000"/>
                </a:solidFill>
                <a:latin typeface="Arial" charset="0"/>
                <a:ea typeface="宋体" charset="-122"/>
              </a:rPr>
              <a:t>位</a:t>
            </a:r>
            <a:r>
              <a:rPr kumimoji="1" lang="en-US" altLang="zh-CN" sz="2000" smtClean="0">
                <a:solidFill>
                  <a:srgbClr val="000000"/>
                </a:solidFill>
                <a:latin typeface="Arial" charset="0"/>
                <a:ea typeface="宋体" charset="-122"/>
              </a:rPr>
              <a:t>0</a:t>
            </a:r>
            <a:r>
              <a:rPr kumimoji="1" lang="zh-CN" altLang="en-US" sz="2000" smtClean="0">
                <a:solidFill>
                  <a:srgbClr val="000000"/>
                </a:solidFill>
                <a:latin typeface="Arial" charset="0"/>
                <a:ea typeface="宋体" charset="-122"/>
              </a:rPr>
              <a:t>和１的不同组合来表示</a:t>
            </a:r>
            <a:r>
              <a:rPr kumimoji="1" lang="en-US" altLang="zh-CN" sz="2000" smtClean="0">
                <a:solidFill>
                  <a:srgbClr val="000000"/>
                </a:solidFill>
                <a:latin typeface="Arial" charset="0"/>
                <a:ea typeface="宋体" charset="-122"/>
              </a:rPr>
              <a:t>10</a:t>
            </a:r>
            <a:r>
              <a:rPr kumimoji="1" lang="zh-CN" altLang="en-US" sz="2000" smtClean="0">
                <a:solidFill>
                  <a:srgbClr val="000000"/>
                </a:solidFill>
                <a:latin typeface="Arial" charset="0"/>
                <a:ea typeface="宋体" charset="-122"/>
              </a:rPr>
              <a:t>个数字、</a:t>
            </a:r>
            <a:r>
              <a:rPr kumimoji="1" lang="en-US" altLang="zh-CN" sz="2000" smtClean="0">
                <a:solidFill>
                  <a:srgbClr val="000000"/>
                </a:solidFill>
                <a:latin typeface="Arial" charset="0"/>
                <a:ea typeface="宋体" charset="-122"/>
              </a:rPr>
              <a:t>26</a:t>
            </a:r>
            <a:r>
              <a:rPr kumimoji="1" lang="zh-CN" altLang="en-US" sz="2000" smtClean="0">
                <a:solidFill>
                  <a:srgbClr val="000000"/>
                </a:solidFill>
                <a:latin typeface="Arial" charset="0"/>
                <a:ea typeface="宋体" charset="-122"/>
              </a:rPr>
              <a:t>个英文大写字母、</a:t>
            </a:r>
            <a:r>
              <a:rPr kumimoji="1" lang="en-US" altLang="zh-CN" sz="2000" smtClean="0">
                <a:solidFill>
                  <a:srgbClr val="000000"/>
                </a:solidFill>
                <a:latin typeface="Arial" charset="0"/>
                <a:ea typeface="宋体" charset="-122"/>
              </a:rPr>
              <a:t>26</a:t>
            </a:r>
            <a:r>
              <a:rPr kumimoji="1" lang="zh-CN" altLang="en-US" sz="2000" smtClean="0">
                <a:solidFill>
                  <a:srgbClr val="000000"/>
                </a:solidFill>
                <a:latin typeface="Arial" charset="0"/>
                <a:ea typeface="宋体" charset="-122"/>
              </a:rPr>
              <a:t>个英文小写字母及其一些特殊符号的编码方法，是信息交换的标准编码。</a:t>
            </a:r>
            <a:endParaRPr kumimoji="1" lang="en-US" altLang="zh-CN" sz="2000" b="1" smtClean="0">
              <a:solidFill>
                <a:srgbClr val="000000"/>
              </a:solidFill>
              <a:latin typeface="Arial" charset="0"/>
              <a:ea typeface="宋体" charset="-122"/>
            </a:endParaRPr>
          </a:p>
          <a:p>
            <a:pPr eaLnBrk="1" hangingPunct="1">
              <a:lnSpc>
                <a:spcPct val="130000"/>
              </a:lnSpc>
              <a:buClr>
                <a:srgbClr val="000000"/>
              </a:buClr>
              <a:buFont typeface="Wingdings" pitchFamily="2" charset="2"/>
              <a:buChar char="u"/>
            </a:pPr>
            <a:r>
              <a:rPr kumimoji="1" lang="en-US" altLang="zh-CN" sz="1600" smtClean="0">
                <a:solidFill>
                  <a:srgbClr val="000000"/>
                </a:solidFill>
                <a:latin typeface="Arial" charset="0"/>
                <a:ea typeface="宋体" charset="-122"/>
              </a:rPr>
              <a:t>ASCII</a:t>
            </a:r>
            <a:r>
              <a:rPr kumimoji="1" lang="zh-CN" altLang="en-US" sz="1600" smtClean="0">
                <a:solidFill>
                  <a:srgbClr val="000000"/>
                </a:solidFill>
                <a:latin typeface="Arial" charset="0"/>
                <a:ea typeface="宋体" charset="-122"/>
              </a:rPr>
              <a:t>码</a:t>
            </a:r>
            <a:r>
              <a:rPr kumimoji="1" lang="en-US" altLang="zh-CN" sz="1600" smtClean="0">
                <a:solidFill>
                  <a:srgbClr val="000000"/>
                </a:solidFill>
                <a:latin typeface="Arial" charset="0"/>
                <a:ea typeface="宋体" charset="-122"/>
              </a:rPr>
              <a:t>:American Standard Code for Information Interchange</a:t>
            </a:r>
          </a:p>
        </p:txBody>
      </p:sp>
      <p:sp>
        <p:nvSpPr>
          <p:cNvPr id="1580036" name="Rectangle 4"/>
          <p:cNvSpPr>
            <a:spLocks noChangeArrowheads="1"/>
          </p:cNvSpPr>
          <p:nvPr/>
        </p:nvSpPr>
        <p:spPr bwMode="auto">
          <a:xfrm>
            <a:off x="2001838" y="3525838"/>
            <a:ext cx="3019425" cy="1066800"/>
          </a:xfrm>
          <a:prstGeom prst="rect">
            <a:avLst/>
          </a:prstGeom>
          <a:noFill/>
          <a:ln w="9525">
            <a:noFill/>
            <a:miter lim="800000"/>
            <a:headEnd/>
            <a:tailEnd/>
          </a:ln>
        </p:spPr>
        <p:txBody>
          <a:bodyPr>
            <a:spAutoFit/>
          </a:bodyPr>
          <a:lstStyle/>
          <a:p>
            <a:pPr eaLnBrk="1" hangingPunct="1"/>
            <a:r>
              <a:rPr kumimoji="1" lang="en-US" altLang="zh-CN" b="1" smtClean="0">
                <a:solidFill>
                  <a:srgbClr val="000000"/>
                </a:solidFill>
                <a:latin typeface="Arial" charset="0"/>
                <a:ea typeface="隶书" pitchFamily="49" charset="-122"/>
              </a:rPr>
              <a:t> </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7</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6</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5</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4</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3</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2</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1</a:t>
            </a:r>
            <a:r>
              <a:rPr kumimoji="1" lang="en-US" altLang="zh-CN" b="1" smtClean="0">
                <a:solidFill>
                  <a:srgbClr val="FF0000"/>
                </a:solidFill>
                <a:latin typeface="Arial" charset="0"/>
                <a:ea typeface="隶书" pitchFamily="49" charset="-122"/>
              </a:rPr>
              <a:t>B</a:t>
            </a:r>
            <a:r>
              <a:rPr kumimoji="1" lang="en-US" altLang="zh-CN" b="1" baseline="-40000" smtClean="0">
                <a:solidFill>
                  <a:srgbClr val="FF0000"/>
                </a:solidFill>
                <a:latin typeface="Arial" charset="0"/>
                <a:ea typeface="隶书" pitchFamily="49" charset="-122"/>
              </a:rPr>
              <a:t>0</a:t>
            </a:r>
          </a:p>
          <a:p>
            <a:pPr eaLnBrk="1" hangingPunct="1"/>
            <a:r>
              <a:rPr kumimoji="1" lang="en-US" altLang="zh-CN" b="1" baseline="-40000" smtClean="0">
                <a:solidFill>
                  <a:srgbClr val="FF0066"/>
                </a:solidFill>
                <a:latin typeface="Arial" charset="0"/>
                <a:ea typeface="隶书" pitchFamily="49" charset="-122"/>
              </a:rPr>
              <a:t>  </a:t>
            </a:r>
          </a:p>
          <a:p>
            <a:pPr eaLnBrk="1" hangingPunct="1"/>
            <a:r>
              <a:rPr kumimoji="1" lang="en-US" altLang="zh-CN" b="1" baseline="-40000" smtClean="0">
                <a:solidFill>
                  <a:srgbClr val="000000"/>
                </a:solidFill>
                <a:latin typeface="Arial" charset="0"/>
                <a:ea typeface="隶书" pitchFamily="49" charset="-122"/>
              </a:rPr>
              <a:t>   </a:t>
            </a:r>
            <a:r>
              <a:rPr kumimoji="1" lang="en-US" altLang="zh-CN" b="1" smtClean="0">
                <a:solidFill>
                  <a:srgbClr val="000000"/>
                </a:solidFill>
                <a:latin typeface="Arial" charset="0"/>
                <a:ea typeface="隶书" pitchFamily="49" charset="-122"/>
              </a:rPr>
              <a:t>0  x  x  x  x  x  x  x</a:t>
            </a:r>
          </a:p>
        </p:txBody>
      </p:sp>
      <p:sp>
        <p:nvSpPr>
          <p:cNvPr id="1580037" name="Line 5"/>
          <p:cNvSpPr>
            <a:spLocks noChangeShapeType="1"/>
          </p:cNvSpPr>
          <p:nvPr/>
        </p:nvSpPr>
        <p:spPr bwMode="auto">
          <a:xfrm flipV="1">
            <a:off x="2047875" y="4097338"/>
            <a:ext cx="2911475" cy="1587"/>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8918" name="Text Box 16"/>
          <p:cNvSpPr txBox="1">
            <a:spLocks noChangeArrowheads="1"/>
          </p:cNvSpPr>
          <p:nvPr/>
        </p:nvSpPr>
        <p:spPr bwMode="auto">
          <a:xfrm>
            <a:off x="163513" y="0"/>
            <a:ext cx="6843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英文字母符号如何编码</a:t>
            </a:r>
            <a:r>
              <a:rPr kumimoji="1" lang="en-US" altLang="zh-CN" sz="2000" b="1" dirty="0">
                <a:solidFill>
                  <a:srgbClr val="2D2DB9"/>
                </a:solidFill>
                <a:latin typeface="Arial" charset="0"/>
                <a:ea typeface="华文中宋" pitchFamily="2" charset="-122"/>
              </a:rPr>
              <a:t>? ASCII</a:t>
            </a:r>
            <a:r>
              <a:rPr kumimoji="1" lang="zh-CN" altLang="en-US" sz="2000" b="1" dirty="0">
                <a:solidFill>
                  <a:srgbClr val="2D2DB9"/>
                </a:solidFill>
                <a:latin typeface="Arial" charset="0"/>
                <a:ea typeface="华文中宋" pitchFamily="2" charset="-122"/>
              </a:rPr>
              <a:t>码为什么要用</a:t>
            </a:r>
            <a:r>
              <a:rPr kumimoji="1" lang="en-US" altLang="zh-CN" sz="2000" b="1" dirty="0">
                <a:solidFill>
                  <a:srgbClr val="2D2DB9"/>
                </a:solidFill>
                <a:latin typeface="Arial" charset="0"/>
                <a:ea typeface="华文中宋" pitchFamily="2" charset="-122"/>
              </a:rPr>
              <a:t>8</a:t>
            </a:r>
            <a:r>
              <a:rPr kumimoji="1" lang="zh-CN" altLang="en-US" sz="2000" b="1" dirty="0">
                <a:solidFill>
                  <a:srgbClr val="2D2DB9"/>
                </a:solidFill>
                <a:latin typeface="Arial" charset="0"/>
                <a:ea typeface="华文中宋" pitchFamily="2" charset="-122"/>
              </a:rPr>
              <a:t>位来编码</a:t>
            </a:r>
            <a:r>
              <a:rPr kumimoji="1" lang="en-US" altLang="zh-CN" sz="2000" b="1" dirty="0">
                <a:solidFill>
                  <a:srgbClr val="2D2DB9"/>
                </a:solidFill>
                <a:latin typeface="Arial" charset="0"/>
                <a:ea typeface="华文中宋" pitchFamily="2" charset="-122"/>
              </a:rPr>
              <a:t>?</a:t>
            </a:r>
          </a:p>
        </p:txBody>
      </p:sp>
      <p:sp>
        <p:nvSpPr>
          <p:cNvPr id="1580039" name="Rectangle 7"/>
          <p:cNvSpPr>
            <a:spLocks noChangeArrowheads="1"/>
          </p:cNvSpPr>
          <p:nvPr/>
        </p:nvSpPr>
        <p:spPr bwMode="auto">
          <a:xfrm>
            <a:off x="1993900" y="4756150"/>
            <a:ext cx="3019425" cy="457200"/>
          </a:xfrm>
          <a:prstGeom prst="rect">
            <a:avLst/>
          </a:prstGeom>
          <a:noFill/>
          <a:ln w="9525">
            <a:noFill/>
            <a:miter lim="800000"/>
            <a:headEnd/>
            <a:tailEnd/>
          </a:ln>
        </p:spPr>
        <p:txBody>
          <a:bodyPr>
            <a:spAutoFit/>
          </a:bodyPr>
          <a:lstStyle/>
          <a:p>
            <a:pPr eaLnBrk="1" hangingPunct="1"/>
            <a:r>
              <a:rPr kumimoji="1" lang="en-US" altLang="zh-CN" b="1" baseline="-40000" smtClean="0">
                <a:solidFill>
                  <a:srgbClr val="000000"/>
                </a:solidFill>
                <a:latin typeface="Arial" charset="0"/>
                <a:ea typeface="隶书" pitchFamily="49" charset="-122"/>
              </a:rPr>
              <a:t>   </a:t>
            </a:r>
            <a:r>
              <a:rPr kumimoji="1" lang="en-US" altLang="zh-CN" b="1" smtClean="0">
                <a:solidFill>
                  <a:srgbClr val="000000"/>
                </a:solidFill>
                <a:latin typeface="Arial" charset="0"/>
                <a:ea typeface="隶书" pitchFamily="49" charset="-122"/>
              </a:rPr>
              <a:t>0  0  1  1  0  0  0  1</a:t>
            </a:r>
          </a:p>
        </p:txBody>
      </p:sp>
      <p:sp>
        <p:nvSpPr>
          <p:cNvPr id="1580040" name="Rectangle 8"/>
          <p:cNvSpPr>
            <a:spLocks noChangeArrowheads="1"/>
          </p:cNvSpPr>
          <p:nvPr/>
        </p:nvSpPr>
        <p:spPr bwMode="auto">
          <a:xfrm>
            <a:off x="1993900" y="5384800"/>
            <a:ext cx="3044825" cy="457200"/>
          </a:xfrm>
          <a:prstGeom prst="rect">
            <a:avLst/>
          </a:prstGeom>
          <a:noFill/>
          <a:ln w="9525">
            <a:noFill/>
            <a:miter lim="800000"/>
            <a:headEnd/>
            <a:tailEnd/>
          </a:ln>
        </p:spPr>
        <p:txBody>
          <a:bodyPr>
            <a:spAutoFit/>
          </a:bodyPr>
          <a:lstStyle/>
          <a:p>
            <a:pPr eaLnBrk="1" hangingPunct="1"/>
            <a:r>
              <a:rPr kumimoji="1" lang="en-US" altLang="zh-CN" b="1" baseline="-40000" smtClean="0">
                <a:solidFill>
                  <a:srgbClr val="000000"/>
                </a:solidFill>
                <a:latin typeface="Arial" charset="0"/>
                <a:ea typeface="隶书" pitchFamily="49" charset="-122"/>
              </a:rPr>
              <a:t>   </a:t>
            </a:r>
            <a:r>
              <a:rPr kumimoji="1" lang="en-US" altLang="zh-CN" b="1" smtClean="0">
                <a:solidFill>
                  <a:srgbClr val="000000"/>
                </a:solidFill>
                <a:latin typeface="Arial" charset="0"/>
                <a:ea typeface="隶书" pitchFamily="49" charset="-122"/>
              </a:rPr>
              <a:t>0  1  0  0  1  1  1  0</a:t>
            </a:r>
          </a:p>
        </p:txBody>
      </p:sp>
      <p:sp>
        <p:nvSpPr>
          <p:cNvPr id="1580041" name="Text Box 9"/>
          <p:cNvSpPr txBox="1">
            <a:spLocks noChangeArrowheads="1"/>
          </p:cNvSpPr>
          <p:nvPr/>
        </p:nvSpPr>
        <p:spPr bwMode="auto">
          <a:xfrm>
            <a:off x="5473700" y="4756150"/>
            <a:ext cx="966788"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000000"/>
                </a:solidFill>
                <a:latin typeface="宋体" charset="-122"/>
                <a:ea typeface="宋体" charset="-122"/>
              </a:rPr>
              <a:t>“</a:t>
            </a:r>
            <a:r>
              <a:rPr kumimoji="1" lang="en-US" altLang="zh-CN" b="1" smtClean="0">
                <a:solidFill>
                  <a:srgbClr val="000000"/>
                </a:solidFill>
                <a:latin typeface="Arial" charset="0"/>
                <a:ea typeface="宋体" charset="-122"/>
              </a:rPr>
              <a:t>1</a:t>
            </a:r>
            <a:r>
              <a:rPr kumimoji="1" lang="en-US" altLang="zh-CN" b="1" smtClean="0">
                <a:solidFill>
                  <a:srgbClr val="000000"/>
                </a:solidFill>
                <a:latin typeface="宋体" charset="-122"/>
                <a:ea typeface="宋体" charset="-122"/>
              </a:rPr>
              <a:t>”</a:t>
            </a:r>
            <a:endParaRPr kumimoji="1" lang="en-US" altLang="zh-CN" b="1" smtClean="0">
              <a:solidFill>
                <a:srgbClr val="000000"/>
              </a:solidFill>
              <a:latin typeface="Arial" charset="0"/>
              <a:ea typeface="宋体" charset="-122"/>
            </a:endParaRPr>
          </a:p>
        </p:txBody>
      </p:sp>
      <p:sp>
        <p:nvSpPr>
          <p:cNvPr id="1580042" name="Text Box 10"/>
          <p:cNvSpPr txBox="1">
            <a:spLocks noChangeArrowheads="1"/>
          </p:cNvSpPr>
          <p:nvPr/>
        </p:nvSpPr>
        <p:spPr bwMode="auto">
          <a:xfrm>
            <a:off x="5448300" y="5384800"/>
            <a:ext cx="1017588" cy="457200"/>
          </a:xfrm>
          <a:prstGeom prst="rect">
            <a:avLst/>
          </a:prstGeom>
          <a:noFill/>
          <a:ln w="9525">
            <a:noFill/>
            <a:miter lim="800000"/>
            <a:headEnd/>
            <a:tailEnd/>
          </a:ln>
        </p:spPr>
        <p:txBody>
          <a:bodyPr wrap="none">
            <a:spAutoFit/>
          </a:bodyPr>
          <a:lstStyle/>
          <a:p>
            <a:pPr eaLnBrk="1" hangingPunct="1"/>
            <a:r>
              <a:rPr kumimoji="1" lang="en-US" altLang="zh-CN" b="1" smtClean="0">
                <a:solidFill>
                  <a:srgbClr val="000000"/>
                </a:solidFill>
                <a:latin typeface="宋体" charset="-122"/>
                <a:ea typeface="宋体" charset="-122"/>
              </a:rPr>
              <a:t>“</a:t>
            </a:r>
            <a:r>
              <a:rPr kumimoji="1" lang="en-US" altLang="zh-CN" b="1" smtClean="0">
                <a:solidFill>
                  <a:srgbClr val="000000"/>
                </a:solidFill>
                <a:latin typeface="Arial" charset="0"/>
                <a:ea typeface="宋体" charset="-122"/>
              </a:rPr>
              <a:t>N</a:t>
            </a:r>
            <a:r>
              <a:rPr kumimoji="1" lang="en-US" altLang="zh-CN" b="1" smtClean="0">
                <a:solidFill>
                  <a:srgbClr val="000000"/>
                </a:solidFill>
                <a:latin typeface="宋体" charset="-122"/>
                <a:ea typeface="宋体" charset="-122"/>
              </a:rPr>
              <a:t>”</a:t>
            </a:r>
            <a:endParaRPr kumimoji="1" lang="en-US" altLang="zh-CN" b="1" smtClean="0">
              <a:solidFill>
                <a:srgbClr val="000000"/>
              </a:solidFill>
              <a:latin typeface="Arial" charset="0"/>
              <a:ea typeface="宋体"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0036"/>
                                        </p:tgtEl>
                                        <p:attrNameLst>
                                          <p:attrName>style.visibility</p:attrName>
                                        </p:attrNameLst>
                                      </p:cBhvr>
                                      <p:to>
                                        <p:strVal val="visible"/>
                                      </p:to>
                                    </p:set>
                                    <p:anim calcmode="lin" valueType="num">
                                      <p:cBhvr additive="base">
                                        <p:cTn id="7" dur="500" fill="hold"/>
                                        <p:tgtEl>
                                          <p:spTgt spid="1580036"/>
                                        </p:tgtEl>
                                        <p:attrNameLst>
                                          <p:attrName>ppt_x</p:attrName>
                                        </p:attrNameLst>
                                      </p:cBhvr>
                                      <p:tavLst>
                                        <p:tav tm="0">
                                          <p:val>
                                            <p:strVal val="1+#ppt_w/2"/>
                                          </p:val>
                                        </p:tav>
                                        <p:tav tm="100000">
                                          <p:val>
                                            <p:strVal val="#ppt_x"/>
                                          </p:val>
                                        </p:tav>
                                      </p:tavLst>
                                    </p:anim>
                                    <p:anim calcmode="lin" valueType="num">
                                      <p:cBhvr additive="base">
                                        <p:cTn id="8" dur="500" fill="hold"/>
                                        <p:tgtEl>
                                          <p:spTgt spid="158003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80037"/>
                                        </p:tgtEl>
                                        <p:attrNameLst>
                                          <p:attrName>style.visibility</p:attrName>
                                        </p:attrNameLst>
                                      </p:cBhvr>
                                      <p:to>
                                        <p:strVal val="visible"/>
                                      </p:to>
                                    </p:set>
                                    <p:anim calcmode="lin" valueType="num">
                                      <p:cBhvr additive="base">
                                        <p:cTn id="11" dur="500" fill="hold"/>
                                        <p:tgtEl>
                                          <p:spTgt spid="1580037"/>
                                        </p:tgtEl>
                                        <p:attrNameLst>
                                          <p:attrName>ppt_x</p:attrName>
                                        </p:attrNameLst>
                                      </p:cBhvr>
                                      <p:tavLst>
                                        <p:tav tm="0">
                                          <p:val>
                                            <p:strVal val="1+#ppt_w/2"/>
                                          </p:val>
                                        </p:tav>
                                        <p:tav tm="100000">
                                          <p:val>
                                            <p:strVal val="#ppt_x"/>
                                          </p:val>
                                        </p:tav>
                                      </p:tavLst>
                                    </p:anim>
                                    <p:anim calcmode="lin" valueType="num">
                                      <p:cBhvr additive="base">
                                        <p:cTn id="12" dur="500" fill="hold"/>
                                        <p:tgtEl>
                                          <p:spTgt spid="15800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80039"/>
                                        </p:tgtEl>
                                        <p:attrNameLst>
                                          <p:attrName>style.visibility</p:attrName>
                                        </p:attrNameLst>
                                      </p:cBhvr>
                                      <p:to>
                                        <p:strVal val="visible"/>
                                      </p:to>
                                    </p:set>
                                    <p:anim calcmode="lin" valueType="num">
                                      <p:cBhvr additive="base">
                                        <p:cTn id="17" dur="500" fill="hold"/>
                                        <p:tgtEl>
                                          <p:spTgt spid="1580039"/>
                                        </p:tgtEl>
                                        <p:attrNameLst>
                                          <p:attrName>ppt_x</p:attrName>
                                        </p:attrNameLst>
                                      </p:cBhvr>
                                      <p:tavLst>
                                        <p:tav tm="0">
                                          <p:val>
                                            <p:strVal val="1+#ppt_w/2"/>
                                          </p:val>
                                        </p:tav>
                                        <p:tav tm="100000">
                                          <p:val>
                                            <p:strVal val="#ppt_x"/>
                                          </p:val>
                                        </p:tav>
                                      </p:tavLst>
                                    </p:anim>
                                    <p:anim calcmode="lin" valueType="num">
                                      <p:cBhvr additive="base">
                                        <p:cTn id="18" dur="500" fill="hold"/>
                                        <p:tgtEl>
                                          <p:spTgt spid="158003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580041"/>
                                        </p:tgtEl>
                                        <p:attrNameLst>
                                          <p:attrName>style.visibility</p:attrName>
                                        </p:attrNameLst>
                                      </p:cBhvr>
                                      <p:to>
                                        <p:strVal val="visible"/>
                                      </p:to>
                                    </p:set>
                                    <p:anim calcmode="lin" valueType="num">
                                      <p:cBhvr additive="base">
                                        <p:cTn id="21" dur="500" fill="hold"/>
                                        <p:tgtEl>
                                          <p:spTgt spid="1580041"/>
                                        </p:tgtEl>
                                        <p:attrNameLst>
                                          <p:attrName>ppt_x</p:attrName>
                                        </p:attrNameLst>
                                      </p:cBhvr>
                                      <p:tavLst>
                                        <p:tav tm="0">
                                          <p:val>
                                            <p:strVal val="1+#ppt_w/2"/>
                                          </p:val>
                                        </p:tav>
                                        <p:tav tm="100000">
                                          <p:val>
                                            <p:strVal val="#ppt_x"/>
                                          </p:val>
                                        </p:tav>
                                      </p:tavLst>
                                    </p:anim>
                                    <p:anim calcmode="lin" valueType="num">
                                      <p:cBhvr additive="base">
                                        <p:cTn id="22" dur="500" fill="hold"/>
                                        <p:tgtEl>
                                          <p:spTgt spid="15800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580040"/>
                                        </p:tgtEl>
                                        <p:attrNameLst>
                                          <p:attrName>style.visibility</p:attrName>
                                        </p:attrNameLst>
                                      </p:cBhvr>
                                      <p:to>
                                        <p:strVal val="visible"/>
                                      </p:to>
                                    </p:set>
                                    <p:anim calcmode="lin" valueType="num">
                                      <p:cBhvr additive="base">
                                        <p:cTn id="27" dur="500" fill="hold"/>
                                        <p:tgtEl>
                                          <p:spTgt spid="1580040"/>
                                        </p:tgtEl>
                                        <p:attrNameLst>
                                          <p:attrName>ppt_x</p:attrName>
                                        </p:attrNameLst>
                                      </p:cBhvr>
                                      <p:tavLst>
                                        <p:tav tm="0">
                                          <p:val>
                                            <p:strVal val="1+#ppt_w/2"/>
                                          </p:val>
                                        </p:tav>
                                        <p:tav tm="100000">
                                          <p:val>
                                            <p:strVal val="#ppt_x"/>
                                          </p:val>
                                        </p:tav>
                                      </p:tavLst>
                                    </p:anim>
                                    <p:anim calcmode="lin" valueType="num">
                                      <p:cBhvr additive="base">
                                        <p:cTn id="28" dur="500" fill="hold"/>
                                        <p:tgtEl>
                                          <p:spTgt spid="158004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80042"/>
                                        </p:tgtEl>
                                        <p:attrNameLst>
                                          <p:attrName>style.visibility</p:attrName>
                                        </p:attrNameLst>
                                      </p:cBhvr>
                                      <p:to>
                                        <p:strVal val="visible"/>
                                      </p:to>
                                    </p:set>
                                    <p:anim calcmode="lin" valueType="num">
                                      <p:cBhvr additive="base">
                                        <p:cTn id="31" dur="500" fill="hold"/>
                                        <p:tgtEl>
                                          <p:spTgt spid="1580042"/>
                                        </p:tgtEl>
                                        <p:attrNameLst>
                                          <p:attrName>ppt_x</p:attrName>
                                        </p:attrNameLst>
                                      </p:cBhvr>
                                      <p:tavLst>
                                        <p:tav tm="0">
                                          <p:val>
                                            <p:strVal val="1+#ppt_w/2"/>
                                          </p:val>
                                        </p:tav>
                                        <p:tav tm="100000">
                                          <p:val>
                                            <p:strVal val="#ppt_x"/>
                                          </p:val>
                                        </p:tav>
                                      </p:tavLst>
                                    </p:anim>
                                    <p:anim calcmode="lin" valueType="num">
                                      <p:cBhvr additive="base">
                                        <p:cTn id="32" dur="500" fill="hold"/>
                                        <p:tgtEl>
                                          <p:spTgt spid="15800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0036" grpId="0"/>
      <p:bldP spid="1580037" grpId="0" animBg="1"/>
      <p:bldP spid="1580039" grpId="0"/>
      <p:bldP spid="1580040" grpId="0"/>
      <p:bldP spid="1580041" grpId="0"/>
      <p:bldP spid="1580042"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468313" y="1125538"/>
            <a:ext cx="8496300" cy="1512887"/>
          </a:xfrm>
        </p:spPr>
        <p:txBody>
          <a:bodyPr/>
          <a:lstStyle/>
          <a:p>
            <a:pPr eaLnBrk="1" hangingPunct="1"/>
            <a:r>
              <a:rPr lang="zh-CN" altLang="en-US" sz="5400" smtClean="0"/>
              <a:t>绪     论</a:t>
            </a:r>
            <a:endParaRPr lang="en-US" altLang="zh-CN" sz="5400" smtClean="0"/>
          </a:p>
        </p:txBody>
      </p:sp>
      <p:sp>
        <p:nvSpPr>
          <p:cNvPr id="5" name="Rectangle 3"/>
          <p:cNvSpPr txBox="1">
            <a:spLocks noGrp="1" noRot="1" noChangeArrowheads="1"/>
          </p:cNvSpPr>
          <p:nvPr>
            <p:ph type="subTitle" idx="1"/>
          </p:nvPr>
        </p:nvSpPr>
        <p:spPr>
          <a:xfrm>
            <a:off x="1187450" y="3141663"/>
            <a:ext cx="6400800" cy="1392237"/>
          </a:xfrm>
        </p:spPr>
        <p:txBody>
          <a:bodyPr/>
          <a:lstStyle/>
          <a:p>
            <a:pPr>
              <a:lnSpc>
                <a:spcPct val="80000"/>
              </a:lnSpc>
              <a:spcBef>
                <a:spcPct val="20000"/>
              </a:spcBef>
              <a:buClr>
                <a:schemeClr val="accent2"/>
              </a:buClr>
              <a:defRPr/>
            </a:pPr>
            <a:endParaRPr lang="zh-CN" altLang="en-US" sz="2000" b="1" dirty="0">
              <a:solidFill>
                <a:srgbClr val="000099"/>
              </a:solidFill>
              <a:effectLst>
                <a:outerShdw blurRad="38100" dist="38100" dir="2700000" algn="tl">
                  <a:srgbClr val="C0C0C0"/>
                </a:outerShdw>
              </a:effectLst>
              <a:latin typeface="Verdana" pitchFamily="34" charset="0"/>
            </a:endParaRPr>
          </a:p>
          <a:p>
            <a:pPr>
              <a:defRPr/>
            </a:pPr>
            <a:r>
              <a:rPr lang="zh-CN" altLang="en-US" b="1" dirty="0" smtClean="0">
                <a:solidFill>
                  <a:schemeClr val="tx2"/>
                </a:solidFill>
                <a:effectLst>
                  <a:outerShdw blurRad="38100" dist="38100" dir="2700000" algn="tl">
                    <a:srgbClr val="C0C0C0"/>
                  </a:outerShdw>
                </a:effectLst>
              </a:rPr>
              <a:t>李</a:t>
            </a:r>
            <a:r>
              <a:rPr lang="zh-CN" altLang="en-US" b="1" dirty="0">
                <a:solidFill>
                  <a:schemeClr val="tx2"/>
                </a:solidFill>
                <a:effectLst>
                  <a:outerShdw blurRad="38100" dist="38100" dir="2700000" algn="tl">
                    <a:srgbClr val="C0C0C0"/>
                  </a:outerShdw>
                </a:effectLst>
              </a:rPr>
              <a:t>玉</a:t>
            </a:r>
            <a:r>
              <a:rPr lang="zh-CN" altLang="en-US" b="1" dirty="0" smtClean="0">
                <a:solidFill>
                  <a:schemeClr val="tx2"/>
                </a:solidFill>
                <a:effectLst>
                  <a:outerShdw blurRad="38100" dist="38100" dir="2700000" algn="tl">
                    <a:srgbClr val="C0C0C0"/>
                  </a:outerShdw>
                </a:effectLst>
              </a:rPr>
              <a:t>华  副教授</a:t>
            </a:r>
            <a:endParaRPr lang="zh-CN" altLang="en-US" b="1" dirty="0">
              <a:solidFill>
                <a:schemeClr val="tx2"/>
              </a:solidFill>
              <a:effectLst>
                <a:outerShdw blurRad="38100" dist="38100" dir="2700000" algn="tl">
                  <a:srgbClr val="C0C0C0"/>
                </a:outerShdw>
              </a:effectLst>
            </a:endParaRPr>
          </a:p>
          <a:p>
            <a:pPr>
              <a:defRPr/>
            </a:pPr>
            <a:r>
              <a:rPr lang="zh-CN" altLang="en-US" b="1" dirty="0">
                <a:solidFill>
                  <a:schemeClr val="tx2"/>
                </a:solidFill>
                <a:effectLst>
                  <a:outerShdw blurRad="38100" dist="38100" dir="2700000" algn="tl">
                    <a:srgbClr val="C0C0C0"/>
                  </a:outerShdw>
                </a:effectLst>
              </a:rPr>
              <a:t>华中科技大学智能与分布计算</a:t>
            </a:r>
            <a:r>
              <a:rPr lang="zh-CN" altLang="en-US" b="1" dirty="0" smtClean="0">
                <a:solidFill>
                  <a:schemeClr val="tx2"/>
                </a:solidFill>
                <a:effectLst>
                  <a:outerShdw blurRad="38100" dist="38100" dir="2700000" algn="tl">
                    <a:srgbClr val="C0C0C0"/>
                  </a:outerShdw>
                </a:effectLst>
              </a:rPr>
              <a:t>实验室</a:t>
            </a:r>
            <a:endParaRPr lang="en-US" altLang="zh-CN" b="1" dirty="0">
              <a:solidFill>
                <a:schemeClr val="tx2"/>
              </a:solidFill>
              <a:effectLst>
                <a:outerShdw blurRad="38100" dist="38100" dir="2700000" algn="tl">
                  <a:srgbClr val="C0C0C0"/>
                </a:outerShdw>
              </a:effectLst>
            </a:endParaRPr>
          </a:p>
        </p:txBody>
      </p:sp>
      <p:sp>
        <p:nvSpPr>
          <p:cNvPr id="4" name="Rectangle 2"/>
          <p:cNvSpPr txBox="1">
            <a:spLocks noChangeArrowheads="1"/>
          </p:cNvSpPr>
          <p:nvPr/>
        </p:nvSpPr>
        <p:spPr bwMode="auto">
          <a:xfrm>
            <a:off x="395536" y="4005064"/>
            <a:ext cx="8496300" cy="1512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0" cap="none" spc="0" normalizeH="0" baseline="0" noProof="0" dirty="0" smtClean="0">
                <a:ln>
                  <a:noFill/>
                </a:ln>
                <a:solidFill>
                  <a:schemeClr val="tx2"/>
                </a:solidFill>
                <a:effectLst/>
                <a:uLnTx/>
                <a:uFillTx/>
                <a:latin typeface="+mj-lt"/>
                <a:ea typeface="+mj-ea"/>
                <a:cs typeface="+mj-cs"/>
              </a:rPr>
              <a:t>计算机是什么</a:t>
            </a:r>
            <a:endParaRPr kumimoji="0" lang="en-US" altLang="zh-CN" sz="44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233363" y="1212850"/>
            <a:ext cx="2636837" cy="566738"/>
          </a:xfrm>
          <a:prstGeom prst="rect">
            <a:avLst/>
          </a:prstGeom>
          <a:noFill/>
          <a:ln w="9525" algn="ctr">
            <a:noFill/>
            <a:miter lim="800000"/>
            <a:headEnd/>
            <a:tailEnd/>
          </a:ln>
        </p:spPr>
        <p:txBody>
          <a:bodyPr>
            <a:spAutoFit/>
          </a:bodyPr>
          <a:lstStyle/>
          <a:p>
            <a:pPr eaLnBrk="1" hangingPunct="1">
              <a:lnSpc>
                <a:spcPct val="130000"/>
              </a:lnSpc>
              <a:buFont typeface="Wingdings" pitchFamily="2" charset="2"/>
              <a:buNone/>
            </a:pPr>
            <a:r>
              <a:rPr kumimoji="1" lang="zh-CN" altLang="en-US" b="1" smtClean="0">
                <a:solidFill>
                  <a:srgbClr val="000000"/>
                </a:solidFill>
                <a:latin typeface="Times New Roman" pitchFamily="18" charset="0"/>
                <a:ea typeface="宋体" charset="-122"/>
              </a:rPr>
              <a:t>完整的</a:t>
            </a:r>
            <a:r>
              <a:rPr kumimoji="1" lang="en-US" altLang="zh-CN" b="1" smtClean="0">
                <a:solidFill>
                  <a:srgbClr val="000000"/>
                </a:solidFill>
                <a:latin typeface="Times New Roman" pitchFamily="18" charset="0"/>
                <a:ea typeface="宋体" charset="-122"/>
              </a:rPr>
              <a:t>ASCII</a:t>
            </a:r>
            <a:r>
              <a:rPr kumimoji="1" lang="zh-CN" altLang="en-US" b="1" smtClean="0">
                <a:solidFill>
                  <a:srgbClr val="000000"/>
                </a:solidFill>
                <a:latin typeface="Times New Roman" pitchFamily="18" charset="0"/>
                <a:ea typeface="宋体" charset="-122"/>
              </a:rPr>
              <a:t>码表</a:t>
            </a:r>
            <a:endParaRPr kumimoji="1" lang="zh-CN" altLang="en-US" smtClean="0">
              <a:solidFill>
                <a:srgbClr val="000000"/>
              </a:solidFill>
              <a:latin typeface="Times New Roman" pitchFamily="18" charset="0"/>
              <a:ea typeface="宋体" charset="-122"/>
            </a:endParaRPr>
          </a:p>
        </p:txBody>
      </p:sp>
      <p:sp>
        <p:nvSpPr>
          <p:cNvPr id="39939" name="Text Box 16"/>
          <p:cNvSpPr txBox="1">
            <a:spLocks noChangeArrowheads="1"/>
          </p:cNvSpPr>
          <p:nvPr/>
        </p:nvSpPr>
        <p:spPr bwMode="auto">
          <a:xfrm>
            <a:off x="163513" y="0"/>
            <a:ext cx="684371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(2) </a:t>
            </a:r>
            <a:r>
              <a:rPr kumimoji="1" lang="zh-CN" altLang="en-US" sz="2000" b="1" dirty="0">
                <a:solidFill>
                  <a:srgbClr val="2D2DB9"/>
                </a:solidFill>
                <a:latin typeface="Arial" charset="0"/>
                <a:ea typeface="华文中宋" pitchFamily="2" charset="-122"/>
              </a:rPr>
              <a:t>英文字母符号如何编码</a:t>
            </a:r>
            <a:r>
              <a:rPr kumimoji="1" lang="en-US" altLang="zh-CN" sz="2000" b="1" dirty="0">
                <a:solidFill>
                  <a:srgbClr val="2D2DB9"/>
                </a:solidFill>
                <a:latin typeface="Arial" charset="0"/>
                <a:ea typeface="华文中宋" pitchFamily="2" charset="-122"/>
              </a:rPr>
              <a:t>? ASCII</a:t>
            </a:r>
            <a:r>
              <a:rPr kumimoji="1" lang="zh-CN" altLang="en-US" sz="2000" b="1" dirty="0">
                <a:solidFill>
                  <a:srgbClr val="2D2DB9"/>
                </a:solidFill>
                <a:latin typeface="Arial" charset="0"/>
                <a:ea typeface="华文中宋" pitchFamily="2" charset="-122"/>
              </a:rPr>
              <a:t>码为什么要用</a:t>
            </a:r>
            <a:r>
              <a:rPr kumimoji="1" lang="en-US" altLang="zh-CN" sz="2000" b="1" dirty="0">
                <a:solidFill>
                  <a:srgbClr val="2D2DB9"/>
                </a:solidFill>
                <a:latin typeface="Arial" charset="0"/>
                <a:ea typeface="华文中宋" pitchFamily="2" charset="-122"/>
              </a:rPr>
              <a:t>8</a:t>
            </a:r>
            <a:r>
              <a:rPr kumimoji="1" lang="zh-CN" altLang="en-US" sz="2000" b="1" dirty="0">
                <a:solidFill>
                  <a:srgbClr val="2D2DB9"/>
                </a:solidFill>
                <a:latin typeface="Arial" charset="0"/>
                <a:ea typeface="华文中宋" pitchFamily="2" charset="-122"/>
              </a:rPr>
              <a:t>位来编码</a:t>
            </a:r>
            <a:r>
              <a:rPr kumimoji="1" lang="en-US" altLang="zh-CN" sz="2000" b="1" dirty="0">
                <a:solidFill>
                  <a:srgbClr val="2D2DB9"/>
                </a:solidFill>
                <a:latin typeface="Arial" charset="0"/>
                <a:ea typeface="华文中宋" pitchFamily="2" charset="-122"/>
              </a:rPr>
              <a:t>?</a:t>
            </a:r>
          </a:p>
        </p:txBody>
      </p:sp>
      <p:pic>
        <p:nvPicPr>
          <p:cNvPr id="37892" name="Picture 5"/>
          <p:cNvPicPr>
            <a:picLocks noChangeAspect="1" noChangeArrowheads="1"/>
          </p:cNvPicPr>
          <p:nvPr/>
        </p:nvPicPr>
        <p:blipFill>
          <a:blip r:embed="rId2" cstate="print"/>
          <a:srcRect/>
          <a:stretch>
            <a:fillRect/>
          </a:stretch>
        </p:blipFill>
        <p:spPr bwMode="auto">
          <a:xfrm>
            <a:off x="568325" y="1920875"/>
            <a:ext cx="8142288" cy="4210050"/>
          </a:xfrm>
          <a:prstGeom prst="rect">
            <a:avLst/>
          </a:prstGeom>
          <a:noFill/>
          <a:ln w="76200">
            <a:solidFill>
              <a:srgbClr val="FF0000"/>
            </a:solidFill>
            <a:miter lim="800000"/>
            <a:headEnd/>
            <a:tailEnd/>
          </a:ln>
        </p:spPr>
      </p:pic>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2082" name="Rectangle 2"/>
          <p:cNvSpPr>
            <a:spLocks noChangeArrowheads="1"/>
          </p:cNvSpPr>
          <p:nvPr/>
        </p:nvSpPr>
        <p:spPr bwMode="auto">
          <a:xfrm>
            <a:off x="222250" y="1770063"/>
            <a:ext cx="3727450" cy="2473325"/>
          </a:xfrm>
          <a:prstGeom prst="rect">
            <a:avLst/>
          </a:prstGeom>
          <a:noFill/>
          <a:ln w="9525">
            <a:noFill/>
            <a:miter lim="800000"/>
            <a:headEnd/>
            <a:tailEnd/>
          </a:ln>
        </p:spPr>
        <p:txBody>
          <a:bodyPr>
            <a:spAutoFit/>
          </a:bodyPr>
          <a:lstStyle/>
          <a:p>
            <a:pPr eaLnBrk="1" hangingPunct="1">
              <a:lnSpc>
                <a:spcPct val="130000"/>
              </a:lnSpc>
            </a:pPr>
            <a:r>
              <a:rPr kumimoji="1" lang="zh-CN" altLang="en-US" sz="2000" b="1" smtClean="0">
                <a:solidFill>
                  <a:srgbClr val="000000"/>
                </a:solidFill>
                <a:latin typeface="Arial" charset="0"/>
                <a:ea typeface="宋体" charset="-122"/>
              </a:rPr>
              <a:t>每</a:t>
            </a:r>
            <a:r>
              <a:rPr kumimoji="1" lang="en-US" altLang="zh-CN" sz="2000" b="1" smtClean="0">
                <a:solidFill>
                  <a:srgbClr val="FF0000"/>
                </a:solidFill>
                <a:latin typeface="Arial" charset="0"/>
                <a:ea typeface="宋体" charset="-122"/>
              </a:rPr>
              <a:t>8</a:t>
            </a:r>
            <a:r>
              <a:rPr kumimoji="1" lang="zh-CN" altLang="en-US" sz="2000" b="1" smtClean="0">
                <a:solidFill>
                  <a:srgbClr val="000000"/>
                </a:solidFill>
                <a:latin typeface="Arial" charset="0"/>
                <a:ea typeface="宋体" charset="-122"/>
              </a:rPr>
              <a:t>位为一个字符，最高位为</a:t>
            </a:r>
            <a:r>
              <a:rPr kumimoji="1" lang="en-US" altLang="zh-CN" sz="2000" b="1" smtClean="0">
                <a:solidFill>
                  <a:srgbClr val="000000"/>
                </a:solidFill>
                <a:latin typeface="Arial" charset="0"/>
                <a:ea typeface="宋体" charset="-122"/>
              </a:rPr>
              <a:t>0</a:t>
            </a:r>
          </a:p>
          <a:p>
            <a:pPr eaLnBrk="1" hangingPunct="1">
              <a:lnSpc>
                <a:spcPct val="130000"/>
              </a:lnSpc>
              <a:buFont typeface="Wingdings" pitchFamily="2" charset="2"/>
              <a:buChar char="ü"/>
            </a:pPr>
            <a:r>
              <a:rPr kumimoji="1" lang="en-US" altLang="zh-CN" sz="2000" b="1" smtClean="0">
                <a:solidFill>
                  <a:srgbClr val="000000"/>
                </a:solidFill>
                <a:latin typeface="Arial" charset="0"/>
                <a:ea typeface="宋体" charset="-122"/>
              </a:rPr>
              <a:t>41H ~ 5AH: </a:t>
            </a:r>
            <a:r>
              <a:rPr kumimoji="1" lang="en-US" altLang="zh-CN" sz="2000" b="1" smtClean="0">
                <a:solidFill>
                  <a:srgbClr val="FF0000"/>
                </a:solidFill>
                <a:latin typeface="Arial" charset="0"/>
                <a:ea typeface="宋体" charset="-122"/>
              </a:rPr>
              <a:t>“A” ~ “Z”</a:t>
            </a:r>
          </a:p>
          <a:p>
            <a:pPr eaLnBrk="1" hangingPunct="1">
              <a:lnSpc>
                <a:spcPct val="130000"/>
              </a:lnSpc>
              <a:buFont typeface="Wingdings" pitchFamily="2" charset="2"/>
              <a:buChar char="ü"/>
            </a:pPr>
            <a:r>
              <a:rPr kumimoji="1" lang="en-US" altLang="zh-CN" sz="2000" b="1" smtClean="0">
                <a:solidFill>
                  <a:srgbClr val="000000"/>
                </a:solidFill>
                <a:latin typeface="Arial" charset="0"/>
                <a:ea typeface="宋体" charset="-122"/>
              </a:rPr>
              <a:t>61H ~ 7AH: </a:t>
            </a:r>
            <a:r>
              <a:rPr kumimoji="1" lang="en-US" altLang="zh-CN" sz="2000" b="1" smtClean="0">
                <a:solidFill>
                  <a:srgbClr val="FF0000"/>
                </a:solidFill>
                <a:latin typeface="Arial" charset="0"/>
                <a:ea typeface="宋体" charset="-122"/>
              </a:rPr>
              <a:t>“a” ~ “z”</a:t>
            </a:r>
          </a:p>
          <a:p>
            <a:pPr eaLnBrk="1" hangingPunct="1">
              <a:lnSpc>
                <a:spcPct val="130000"/>
              </a:lnSpc>
              <a:buFont typeface="Wingdings" pitchFamily="2" charset="2"/>
              <a:buChar char="ü"/>
            </a:pPr>
            <a:r>
              <a:rPr kumimoji="1" lang="en-US" altLang="zh-CN" sz="2000" b="1" smtClean="0">
                <a:solidFill>
                  <a:srgbClr val="000000"/>
                </a:solidFill>
                <a:latin typeface="Arial" charset="0"/>
                <a:ea typeface="宋体" charset="-122"/>
              </a:rPr>
              <a:t>0AH:   </a:t>
            </a:r>
            <a:r>
              <a:rPr kumimoji="1" lang="zh-CN" altLang="zh-CN" sz="2000" b="1" smtClean="0">
                <a:solidFill>
                  <a:srgbClr val="000000"/>
                </a:solidFill>
                <a:latin typeface="Arial" charset="0"/>
                <a:ea typeface="宋体" charset="-122"/>
              </a:rPr>
              <a:t>换行符号</a:t>
            </a:r>
            <a:r>
              <a:rPr kumimoji="1" lang="en-US" altLang="zh-CN" sz="2000" b="1" smtClean="0">
                <a:solidFill>
                  <a:srgbClr val="FF0000"/>
                </a:solidFill>
                <a:latin typeface="Arial" charset="0"/>
                <a:ea typeface="宋体" charset="-122"/>
              </a:rPr>
              <a:t>LF</a:t>
            </a:r>
          </a:p>
          <a:p>
            <a:pPr eaLnBrk="1" hangingPunct="1">
              <a:lnSpc>
                <a:spcPct val="130000"/>
              </a:lnSpc>
              <a:buFont typeface="Wingdings" pitchFamily="2" charset="2"/>
              <a:buChar char="ü"/>
            </a:pPr>
            <a:r>
              <a:rPr kumimoji="1" lang="en-US" altLang="zh-CN" sz="2000" b="1" smtClean="0">
                <a:solidFill>
                  <a:srgbClr val="000000"/>
                </a:solidFill>
                <a:latin typeface="Arial" charset="0"/>
                <a:ea typeface="宋体" charset="-122"/>
              </a:rPr>
              <a:t>0DH:   </a:t>
            </a:r>
            <a:r>
              <a:rPr kumimoji="1" lang="zh-CN" altLang="zh-CN" sz="2000" b="1" smtClean="0">
                <a:solidFill>
                  <a:srgbClr val="000000"/>
                </a:solidFill>
                <a:latin typeface="Arial" charset="0"/>
                <a:ea typeface="宋体" charset="-122"/>
              </a:rPr>
              <a:t>回车符号</a:t>
            </a:r>
            <a:r>
              <a:rPr kumimoji="1" lang="en-US" altLang="zh-CN" sz="2000" b="1" smtClean="0">
                <a:solidFill>
                  <a:srgbClr val="FF0000"/>
                </a:solidFill>
                <a:latin typeface="Arial" charset="0"/>
                <a:ea typeface="宋体" charset="-122"/>
              </a:rPr>
              <a:t>CR</a:t>
            </a:r>
          </a:p>
          <a:p>
            <a:pPr eaLnBrk="1" hangingPunct="1">
              <a:lnSpc>
                <a:spcPct val="130000"/>
              </a:lnSpc>
              <a:buFont typeface="Wingdings" pitchFamily="2" charset="2"/>
              <a:buChar char="ü"/>
            </a:pPr>
            <a:r>
              <a:rPr kumimoji="1" lang="en-US" altLang="zh-CN" sz="2000" b="1" smtClean="0">
                <a:solidFill>
                  <a:srgbClr val="000000"/>
                </a:solidFill>
                <a:latin typeface="Arial" charset="0"/>
                <a:ea typeface="宋体" charset="-122"/>
              </a:rPr>
              <a:t>30H ~ 39H: </a:t>
            </a:r>
            <a:r>
              <a:rPr kumimoji="1" lang="en-US" altLang="zh-CN" sz="2000" b="1" smtClean="0">
                <a:solidFill>
                  <a:srgbClr val="FF0000"/>
                </a:solidFill>
                <a:latin typeface="Arial" charset="0"/>
                <a:ea typeface="宋体" charset="-122"/>
              </a:rPr>
              <a:t>“0” ~ “9”</a:t>
            </a:r>
          </a:p>
        </p:txBody>
      </p:sp>
      <p:sp>
        <p:nvSpPr>
          <p:cNvPr id="1582083" name="Rectangle 3"/>
          <p:cNvSpPr>
            <a:spLocks noChangeArrowheads="1"/>
          </p:cNvSpPr>
          <p:nvPr/>
        </p:nvSpPr>
        <p:spPr bwMode="auto">
          <a:xfrm>
            <a:off x="4935538" y="2106613"/>
            <a:ext cx="2995612" cy="457200"/>
          </a:xfrm>
          <a:prstGeom prst="rect">
            <a:avLst/>
          </a:prstGeom>
          <a:noFill/>
          <a:ln w="9525">
            <a:noFill/>
            <a:miter lim="800000"/>
            <a:headEnd/>
            <a:tailEnd/>
          </a:ln>
        </p:spPr>
        <p:txBody>
          <a:bodyPr>
            <a:spAutoFit/>
          </a:bodyPr>
          <a:lstStyle/>
          <a:p>
            <a:pPr eaLnBrk="1" hangingPunct="1">
              <a:lnSpc>
                <a:spcPct val="120000"/>
              </a:lnSpc>
            </a:pPr>
            <a:r>
              <a:rPr kumimoji="1" lang="en-US" altLang="zh-CN" sz="2000" b="1" smtClean="0">
                <a:solidFill>
                  <a:srgbClr val="000000"/>
                </a:solidFill>
                <a:latin typeface="Arial" charset="0"/>
                <a:ea typeface="隶书" pitchFamily="49" charset="-122"/>
              </a:rPr>
              <a:t>01000001      A      41 H</a:t>
            </a:r>
          </a:p>
        </p:txBody>
      </p:sp>
      <p:sp>
        <p:nvSpPr>
          <p:cNvPr id="1582084" name="Rectangle 4"/>
          <p:cNvSpPr>
            <a:spLocks noChangeArrowheads="1"/>
          </p:cNvSpPr>
          <p:nvPr/>
        </p:nvSpPr>
        <p:spPr bwMode="auto">
          <a:xfrm>
            <a:off x="4967288" y="2738438"/>
            <a:ext cx="2873375" cy="457200"/>
          </a:xfrm>
          <a:prstGeom prst="rect">
            <a:avLst/>
          </a:prstGeom>
          <a:noFill/>
          <a:ln w="9525">
            <a:noFill/>
            <a:miter lim="800000"/>
            <a:headEnd/>
            <a:tailEnd/>
          </a:ln>
        </p:spPr>
        <p:txBody>
          <a:bodyPr wrap="none">
            <a:spAutoFit/>
          </a:bodyPr>
          <a:lstStyle/>
          <a:p>
            <a:pPr eaLnBrk="1" hangingPunct="1">
              <a:lnSpc>
                <a:spcPct val="120000"/>
              </a:lnSpc>
            </a:pPr>
            <a:r>
              <a:rPr kumimoji="1" lang="en-US" altLang="zh-CN" sz="2000" b="1" smtClean="0">
                <a:solidFill>
                  <a:srgbClr val="000000"/>
                </a:solidFill>
                <a:latin typeface="Arial" charset="0"/>
                <a:ea typeface="隶书" pitchFamily="49" charset="-122"/>
              </a:rPr>
              <a:t>01000010      B      42 H</a:t>
            </a:r>
          </a:p>
        </p:txBody>
      </p:sp>
      <p:sp>
        <p:nvSpPr>
          <p:cNvPr id="1582085" name="Rectangle 5"/>
          <p:cNvSpPr>
            <a:spLocks noChangeArrowheads="1"/>
          </p:cNvSpPr>
          <p:nvPr/>
        </p:nvSpPr>
        <p:spPr bwMode="auto">
          <a:xfrm>
            <a:off x="4978400" y="3371850"/>
            <a:ext cx="2844800" cy="457200"/>
          </a:xfrm>
          <a:prstGeom prst="rect">
            <a:avLst/>
          </a:prstGeom>
          <a:noFill/>
          <a:ln w="9525">
            <a:noFill/>
            <a:miter lim="800000"/>
            <a:headEnd/>
            <a:tailEnd/>
          </a:ln>
        </p:spPr>
        <p:txBody>
          <a:bodyPr wrap="none">
            <a:spAutoFit/>
          </a:bodyPr>
          <a:lstStyle/>
          <a:p>
            <a:pPr eaLnBrk="1" hangingPunct="1">
              <a:lnSpc>
                <a:spcPct val="120000"/>
              </a:lnSpc>
            </a:pPr>
            <a:r>
              <a:rPr kumimoji="1" lang="en-US" altLang="zh-CN" sz="2000" b="1" smtClean="0">
                <a:solidFill>
                  <a:srgbClr val="000000"/>
                </a:solidFill>
                <a:latin typeface="Arial" charset="0"/>
                <a:ea typeface="隶书" pitchFamily="49" charset="-122"/>
              </a:rPr>
              <a:t>01000110      F      46 H</a:t>
            </a:r>
          </a:p>
        </p:txBody>
      </p:sp>
      <p:sp>
        <p:nvSpPr>
          <p:cNvPr id="38918" name="Rectangle 6"/>
          <p:cNvSpPr>
            <a:spLocks noChangeArrowheads="1"/>
          </p:cNvSpPr>
          <p:nvPr/>
        </p:nvSpPr>
        <p:spPr bwMode="auto">
          <a:xfrm>
            <a:off x="177800" y="1249363"/>
            <a:ext cx="7589838" cy="566737"/>
          </a:xfrm>
          <a:prstGeom prst="rect">
            <a:avLst/>
          </a:prstGeom>
          <a:noFill/>
          <a:ln w="9525">
            <a:noFill/>
            <a:miter lim="800000"/>
            <a:headEnd/>
            <a:tailEnd/>
          </a:ln>
        </p:spPr>
        <p:txBody>
          <a:bodyPr>
            <a:spAutoFit/>
          </a:bodyPr>
          <a:lstStyle/>
          <a:p>
            <a:pPr eaLnBrk="1" hangingPunct="1">
              <a:lnSpc>
                <a:spcPct val="130000"/>
              </a:lnSpc>
              <a:buClr>
                <a:srgbClr val="3333CC"/>
              </a:buClr>
              <a:buFont typeface="Wingdings" pitchFamily="2" charset="2"/>
              <a:buNone/>
            </a:pPr>
            <a:r>
              <a:rPr kumimoji="1" lang="en-US" altLang="zh-CN" b="1" smtClean="0">
                <a:solidFill>
                  <a:srgbClr val="000000"/>
                </a:solidFill>
                <a:latin typeface="Arial" charset="0"/>
                <a:ea typeface="宋体" charset="-122"/>
              </a:rPr>
              <a:t> ASCII</a:t>
            </a:r>
            <a:r>
              <a:rPr kumimoji="1" lang="zh-CN" altLang="en-US" b="1" smtClean="0">
                <a:solidFill>
                  <a:srgbClr val="000000"/>
                </a:solidFill>
                <a:latin typeface="Arial" charset="0"/>
                <a:ea typeface="宋体" charset="-122"/>
              </a:rPr>
              <a:t>编码的规律</a:t>
            </a:r>
            <a:endParaRPr kumimoji="1" lang="en-US" altLang="zh-CN" b="1" smtClean="0">
              <a:solidFill>
                <a:srgbClr val="000000"/>
              </a:solidFill>
              <a:latin typeface="Arial" charset="0"/>
              <a:ea typeface="宋体" charset="-122"/>
            </a:endParaRPr>
          </a:p>
        </p:txBody>
      </p:sp>
      <p:grpSp>
        <p:nvGrpSpPr>
          <p:cNvPr id="2" name="Group 7"/>
          <p:cNvGrpSpPr>
            <a:grpSpLocks/>
          </p:cNvGrpSpPr>
          <p:nvPr/>
        </p:nvGrpSpPr>
        <p:grpSpPr bwMode="auto">
          <a:xfrm>
            <a:off x="309563" y="4645025"/>
            <a:ext cx="8343900" cy="1652588"/>
            <a:chOff x="168" y="3072"/>
            <a:chExt cx="5256" cy="1041"/>
          </a:xfrm>
        </p:grpSpPr>
        <p:sp>
          <p:nvSpPr>
            <p:cNvPr id="38921" name="Line 8"/>
            <p:cNvSpPr>
              <a:spLocks noChangeShapeType="1"/>
            </p:cNvSpPr>
            <p:nvPr/>
          </p:nvSpPr>
          <p:spPr bwMode="auto">
            <a:xfrm>
              <a:off x="168" y="3072"/>
              <a:ext cx="5168"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8922" name="Text Box 9"/>
            <p:cNvSpPr txBox="1">
              <a:spLocks noChangeArrowheads="1"/>
            </p:cNvSpPr>
            <p:nvPr/>
          </p:nvSpPr>
          <p:spPr bwMode="auto">
            <a:xfrm>
              <a:off x="694" y="3072"/>
              <a:ext cx="372" cy="212"/>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Arial" charset="0"/>
                  <a:ea typeface="宋体" charset="-122"/>
                </a:rPr>
                <a:t>信息</a:t>
              </a:r>
            </a:p>
          </p:txBody>
        </p:sp>
        <p:sp>
          <p:nvSpPr>
            <p:cNvPr id="38923" name="Text Box 10"/>
            <p:cNvSpPr txBox="1">
              <a:spLocks noChangeArrowheads="1"/>
            </p:cNvSpPr>
            <p:nvPr/>
          </p:nvSpPr>
          <p:spPr bwMode="auto">
            <a:xfrm>
              <a:off x="2532" y="3072"/>
              <a:ext cx="372" cy="212"/>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Arial" charset="0"/>
                  <a:ea typeface="宋体" charset="-122"/>
                </a:rPr>
                <a:t>存储</a:t>
              </a:r>
            </a:p>
          </p:txBody>
        </p:sp>
        <p:sp>
          <p:nvSpPr>
            <p:cNvPr id="38924" name="Text Box 11"/>
            <p:cNvSpPr txBox="1">
              <a:spLocks noChangeArrowheads="1"/>
            </p:cNvSpPr>
            <p:nvPr/>
          </p:nvSpPr>
          <p:spPr bwMode="auto">
            <a:xfrm>
              <a:off x="4365" y="3072"/>
              <a:ext cx="628" cy="212"/>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Arial" charset="0"/>
                  <a:ea typeface="宋体" charset="-122"/>
                </a:rPr>
                <a:t>解析规则</a:t>
              </a:r>
            </a:p>
          </p:txBody>
        </p:sp>
        <p:sp>
          <p:nvSpPr>
            <p:cNvPr id="38925" name="Text Box 12"/>
            <p:cNvSpPr txBox="1">
              <a:spLocks noChangeArrowheads="1"/>
            </p:cNvSpPr>
            <p:nvPr/>
          </p:nvSpPr>
          <p:spPr bwMode="auto">
            <a:xfrm>
              <a:off x="383" y="3530"/>
              <a:ext cx="1105" cy="212"/>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000000"/>
                  </a:solidFill>
                  <a:latin typeface="Arial" charset="0"/>
                  <a:ea typeface="宋体" charset="-122"/>
                </a:rPr>
                <a:t>We are students</a:t>
              </a:r>
            </a:p>
          </p:txBody>
        </p:sp>
        <p:sp>
          <p:nvSpPr>
            <p:cNvPr id="38926" name="Text Box 13"/>
            <p:cNvSpPr txBox="1">
              <a:spLocks noChangeArrowheads="1"/>
            </p:cNvSpPr>
            <p:nvPr/>
          </p:nvSpPr>
          <p:spPr bwMode="auto">
            <a:xfrm>
              <a:off x="1854" y="3285"/>
              <a:ext cx="1938" cy="828"/>
            </a:xfrm>
            <a:prstGeom prst="rect">
              <a:avLst/>
            </a:prstGeom>
            <a:noFill/>
            <a:ln w="9525">
              <a:noFill/>
              <a:miter lim="800000"/>
              <a:headEnd/>
              <a:tailEnd/>
            </a:ln>
          </p:spPr>
          <p:txBody>
            <a:bodyPr>
              <a:spAutoFit/>
            </a:bodyPr>
            <a:lstStyle/>
            <a:p>
              <a:pPr eaLnBrk="1" hangingPunct="1"/>
              <a:r>
                <a:rPr kumimoji="1" lang="en-US" altLang="zh-CN" sz="1600" b="1" smtClean="0">
                  <a:solidFill>
                    <a:srgbClr val="000000"/>
                  </a:solidFill>
                  <a:latin typeface="Arial" charset="0"/>
                  <a:ea typeface="宋体" charset="-122"/>
                </a:rPr>
                <a:t>01010111 01100101 00100000 01100001 01110010 01100101 00100000 01110011 01110100 01110101 01100100 01100101 01101110 01110100 01110011</a:t>
              </a:r>
            </a:p>
          </p:txBody>
        </p:sp>
        <p:sp>
          <p:nvSpPr>
            <p:cNvPr id="38927" name="Text Box 14"/>
            <p:cNvSpPr txBox="1">
              <a:spLocks noChangeArrowheads="1"/>
            </p:cNvSpPr>
            <p:nvPr/>
          </p:nvSpPr>
          <p:spPr bwMode="auto">
            <a:xfrm>
              <a:off x="4106" y="3414"/>
              <a:ext cx="1318" cy="520"/>
            </a:xfrm>
            <a:prstGeom prst="rect">
              <a:avLst/>
            </a:prstGeom>
            <a:noFill/>
            <a:ln w="9525">
              <a:noFill/>
              <a:miter lim="800000"/>
              <a:headEnd/>
              <a:tailEnd/>
            </a:ln>
          </p:spPr>
          <p:txBody>
            <a:bodyPr>
              <a:spAutoFit/>
            </a:bodyPr>
            <a:lstStyle/>
            <a:p>
              <a:pPr eaLnBrk="1" hangingPunct="1"/>
              <a:r>
                <a:rPr kumimoji="1" lang="en-US" altLang="zh-CN" sz="1600" smtClean="0">
                  <a:solidFill>
                    <a:srgbClr val="000000"/>
                  </a:solidFill>
                  <a:latin typeface="Arial" charset="0"/>
                  <a:ea typeface="宋体" charset="-122"/>
                </a:rPr>
                <a:t>0/1</a:t>
              </a:r>
              <a:r>
                <a:rPr kumimoji="1" lang="zh-CN" altLang="en-US" sz="1600" smtClean="0">
                  <a:solidFill>
                    <a:srgbClr val="000000"/>
                  </a:solidFill>
                  <a:latin typeface="Arial" charset="0"/>
                  <a:ea typeface="宋体" charset="-122"/>
                </a:rPr>
                <a:t>串按</a:t>
              </a:r>
              <a:r>
                <a:rPr kumimoji="1" lang="en-US" altLang="zh-CN" sz="1600" smtClean="0">
                  <a:solidFill>
                    <a:srgbClr val="000000"/>
                  </a:solidFill>
                  <a:latin typeface="Arial" charset="0"/>
                  <a:ea typeface="宋体" charset="-122"/>
                </a:rPr>
                <a:t>8</a:t>
              </a:r>
              <a:r>
                <a:rPr kumimoji="1" lang="zh-CN" altLang="en-US" sz="1600" smtClean="0">
                  <a:solidFill>
                    <a:srgbClr val="000000"/>
                  </a:solidFill>
                  <a:latin typeface="Arial" charset="0"/>
                  <a:ea typeface="宋体" charset="-122"/>
                </a:rPr>
                <a:t>位分隔一个字符，查找</a:t>
              </a:r>
              <a:r>
                <a:rPr kumimoji="1" lang="en-US" altLang="zh-CN" sz="1600" smtClean="0">
                  <a:solidFill>
                    <a:srgbClr val="000000"/>
                  </a:solidFill>
                  <a:latin typeface="Arial" charset="0"/>
                  <a:ea typeface="宋体" charset="-122"/>
                </a:rPr>
                <a:t>ASCII</a:t>
              </a:r>
              <a:r>
                <a:rPr kumimoji="1" lang="zh-CN" altLang="en-US" sz="1600" smtClean="0">
                  <a:solidFill>
                    <a:srgbClr val="000000"/>
                  </a:solidFill>
                  <a:latin typeface="Arial" charset="0"/>
                  <a:ea typeface="宋体" charset="-122"/>
                </a:rPr>
                <a:t>码表映射成相应符号</a:t>
              </a:r>
              <a:endParaRPr kumimoji="1" lang="en-US" altLang="zh-CN" sz="1600" smtClean="0">
                <a:solidFill>
                  <a:srgbClr val="000000"/>
                </a:solidFill>
                <a:latin typeface="Arial" charset="0"/>
                <a:ea typeface="宋体" charset="-122"/>
              </a:endParaRPr>
            </a:p>
          </p:txBody>
        </p:sp>
        <p:sp>
          <p:nvSpPr>
            <p:cNvPr id="38928" name="Line 15"/>
            <p:cNvSpPr>
              <a:spLocks noChangeShapeType="1"/>
            </p:cNvSpPr>
            <p:nvPr/>
          </p:nvSpPr>
          <p:spPr bwMode="auto">
            <a:xfrm>
              <a:off x="175" y="3291"/>
              <a:ext cx="5167"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8929" name="Line 16"/>
            <p:cNvSpPr>
              <a:spLocks noChangeShapeType="1"/>
            </p:cNvSpPr>
            <p:nvPr/>
          </p:nvSpPr>
          <p:spPr bwMode="auto">
            <a:xfrm>
              <a:off x="1634" y="3072"/>
              <a:ext cx="0" cy="1004"/>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8930" name="Line 17"/>
            <p:cNvSpPr>
              <a:spLocks noChangeShapeType="1"/>
            </p:cNvSpPr>
            <p:nvPr/>
          </p:nvSpPr>
          <p:spPr bwMode="auto">
            <a:xfrm>
              <a:off x="3912" y="3073"/>
              <a:ext cx="0" cy="1004"/>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8931" name="Line 18"/>
            <p:cNvSpPr>
              <a:spLocks noChangeShapeType="1"/>
            </p:cNvSpPr>
            <p:nvPr/>
          </p:nvSpPr>
          <p:spPr bwMode="auto">
            <a:xfrm>
              <a:off x="176" y="4093"/>
              <a:ext cx="5167" cy="0"/>
            </a:xfrm>
            <a:prstGeom prst="line">
              <a:avLst/>
            </a:prstGeom>
            <a:noFill/>
            <a:ln w="9525">
              <a:solidFill>
                <a:schemeClr val="tx1"/>
              </a:solid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40968" name="Text Box 16"/>
          <p:cNvSpPr txBox="1">
            <a:spLocks noChangeArrowheads="1"/>
          </p:cNvSpPr>
          <p:nvPr/>
        </p:nvSpPr>
        <p:spPr bwMode="auto">
          <a:xfrm>
            <a:off x="163513" y="0"/>
            <a:ext cx="3429000"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(3) </a:t>
            </a:r>
            <a:r>
              <a:rPr kumimoji="1" lang="zh-CN" altLang="en-US" sz="2000" b="1" dirty="0">
                <a:solidFill>
                  <a:srgbClr val="2D2DB9"/>
                </a:solidFill>
                <a:latin typeface="Arial" charset="0"/>
                <a:ea typeface="华文中宋" pitchFamily="2" charset="-122"/>
              </a:rPr>
              <a:t>使用</a:t>
            </a:r>
            <a:r>
              <a:rPr kumimoji="1" lang="en-US" altLang="zh-CN" sz="2000" b="1" dirty="0">
                <a:solidFill>
                  <a:srgbClr val="2D2DB9"/>
                </a:solidFill>
                <a:latin typeface="Arial" charset="0"/>
                <a:ea typeface="华文中宋" pitchFamily="2" charset="-122"/>
              </a:rPr>
              <a:t>ASCII</a:t>
            </a:r>
            <a:r>
              <a:rPr kumimoji="1" lang="zh-CN" altLang="en-US" sz="2000" b="1" dirty="0">
                <a:solidFill>
                  <a:srgbClr val="2D2DB9"/>
                </a:solidFill>
                <a:latin typeface="Arial" charset="0"/>
                <a:ea typeface="华文中宋" pitchFamily="2" charset="-122"/>
              </a:rPr>
              <a:t>码有什么好处</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2083"/>
                                        </p:tgtEl>
                                        <p:attrNameLst>
                                          <p:attrName>style.visibility</p:attrName>
                                        </p:attrNameLst>
                                      </p:cBhvr>
                                      <p:to>
                                        <p:strVal val="visible"/>
                                      </p:to>
                                    </p:set>
                                    <p:anim calcmode="lin" valueType="num">
                                      <p:cBhvr additive="base">
                                        <p:cTn id="7" dur="500" fill="hold"/>
                                        <p:tgtEl>
                                          <p:spTgt spid="1582083"/>
                                        </p:tgtEl>
                                        <p:attrNameLst>
                                          <p:attrName>ppt_x</p:attrName>
                                        </p:attrNameLst>
                                      </p:cBhvr>
                                      <p:tavLst>
                                        <p:tav tm="0">
                                          <p:val>
                                            <p:strVal val="1+#ppt_w/2"/>
                                          </p:val>
                                        </p:tav>
                                        <p:tav tm="100000">
                                          <p:val>
                                            <p:strVal val="#ppt_x"/>
                                          </p:val>
                                        </p:tav>
                                      </p:tavLst>
                                    </p:anim>
                                    <p:anim calcmode="lin" valueType="num">
                                      <p:cBhvr additive="base">
                                        <p:cTn id="8" dur="500" fill="hold"/>
                                        <p:tgtEl>
                                          <p:spTgt spid="1582083"/>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82083"/>
                                        </p:tgtEl>
                                        <p:attrNameLst>
                                          <p:attrName>ppt_c</p:attrName>
                                        </p:attrNameLst>
                                      </p:cBhvr>
                                      <p:to>
                                        <a:schemeClr val="accent2"/>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2084"/>
                                        </p:tgtEl>
                                        <p:attrNameLst>
                                          <p:attrName>style.visibility</p:attrName>
                                        </p:attrNameLst>
                                      </p:cBhvr>
                                      <p:to>
                                        <p:strVal val="visible"/>
                                      </p:to>
                                    </p:set>
                                    <p:anim calcmode="lin" valueType="num">
                                      <p:cBhvr additive="base">
                                        <p:cTn id="13" dur="500" fill="hold"/>
                                        <p:tgtEl>
                                          <p:spTgt spid="1582084"/>
                                        </p:tgtEl>
                                        <p:attrNameLst>
                                          <p:attrName>ppt_x</p:attrName>
                                        </p:attrNameLst>
                                      </p:cBhvr>
                                      <p:tavLst>
                                        <p:tav tm="0">
                                          <p:val>
                                            <p:strVal val="1+#ppt_w/2"/>
                                          </p:val>
                                        </p:tav>
                                        <p:tav tm="100000">
                                          <p:val>
                                            <p:strVal val="#ppt_x"/>
                                          </p:val>
                                        </p:tav>
                                      </p:tavLst>
                                    </p:anim>
                                    <p:anim calcmode="lin" valueType="num">
                                      <p:cBhvr additive="base">
                                        <p:cTn id="14" dur="500" fill="hold"/>
                                        <p:tgtEl>
                                          <p:spTgt spid="1582084"/>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82084"/>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82085"/>
                                        </p:tgtEl>
                                        <p:attrNameLst>
                                          <p:attrName>style.visibility</p:attrName>
                                        </p:attrNameLst>
                                      </p:cBhvr>
                                      <p:to>
                                        <p:strVal val="visible"/>
                                      </p:to>
                                    </p:set>
                                    <p:anim calcmode="lin" valueType="num">
                                      <p:cBhvr additive="base">
                                        <p:cTn id="19" dur="500" fill="hold"/>
                                        <p:tgtEl>
                                          <p:spTgt spid="1582085"/>
                                        </p:tgtEl>
                                        <p:attrNameLst>
                                          <p:attrName>ppt_x</p:attrName>
                                        </p:attrNameLst>
                                      </p:cBhvr>
                                      <p:tavLst>
                                        <p:tav tm="0">
                                          <p:val>
                                            <p:strVal val="1+#ppt_w/2"/>
                                          </p:val>
                                        </p:tav>
                                        <p:tav tm="100000">
                                          <p:val>
                                            <p:strVal val="#ppt_x"/>
                                          </p:val>
                                        </p:tav>
                                      </p:tavLst>
                                    </p:anim>
                                    <p:anim calcmode="lin" valueType="num">
                                      <p:cBhvr additive="base">
                                        <p:cTn id="20" dur="500" fill="hold"/>
                                        <p:tgtEl>
                                          <p:spTgt spid="1582085"/>
                                        </p:tgtEl>
                                        <p:attrNameLst>
                                          <p:attrName>ppt_y</p:attrName>
                                        </p:attrNameLst>
                                      </p:cBhvr>
                                      <p:tavLst>
                                        <p:tav tm="0">
                                          <p:val>
                                            <p:strVal val="#ppt_y"/>
                                          </p:val>
                                        </p:tav>
                                        <p:tav tm="100000">
                                          <p:val>
                                            <p:strVal val="#ppt_y"/>
                                          </p:val>
                                        </p:tav>
                                      </p:tavLst>
                                    </p:anim>
                                  </p:childTnLst>
                                  <p:subTnLst>
                                    <p:animClr>
                                      <p:cBhvr override="childStyle">
                                        <p:cTn dur="1" fill="hold" display="0" masterRel="nextClick" afterEffect="1"/>
                                        <p:tgtEl>
                                          <p:spTgt spid="1582085"/>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82082"/>
                                        </p:tgtEl>
                                        <p:attrNameLst>
                                          <p:attrName>style.visibility</p:attrName>
                                        </p:attrNameLst>
                                      </p:cBhvr>
                                      <p:to>
                                        <p:strVal val="visible"/>
                                      </p:to>
                                    </p:set>
                                    <p:anim calcmode="lin" valueType="num">
                                      <p:cBhvr additive="base">
                                        <p:cTn id="25" dur="500" fill="hold"/>
                                        <p:tgtEl>
                                          <p:spTgt spid="1582082"/>
                                        </p:tgtEl>
                                        <p:attrNameLst>
                                          <p:attrName>ppt_x</p:attrName>
                                        </p:attrNameLst>
                                      </p:cBhvr>
                                      <p:tavLst>
                                        <p:tav tm="0">
                                          <p:val>
                                            <p:strVal val="1+#ppt_w/2"/>
                                          </p:val>
                                        </p:tav>
                                        <p:tav tm="100000">
                                          <p:val>
                                            <p:strVal val="#ppt_x"/>
                                          </p:val>
                                        </p:tav>
                                      </p:tavLst>
                                    </p:anim>
                                    <p:anim calcmode="lin" valueType="num">
                                      <p:cBhvr additive="base">
                                        <p:cTn id="26" dur="500" fill="hold"/>
                                        <p:tgtEl>
                                          <p:spTgt spid="158208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2082" grpId="0"/>
      <p:bldP spid="1582083" grpId="0" autoUpdateAnimBg="0"/>
      <p:bldP spid="1582084" grpId="0" autoUpdateAnimBg="0"/>
      <p:bldP spid="158208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60350" y="1327150"/>
            <a:ext cx="4316413" cy="457200"/>
          </a:xfrm>
          <a:prstGeom prst="rect">
            <a:avLst/>
          </a:prstGeom>
          <a:noFill/>
          <a:ln w="9525" algn="ctr">
            <a:noFill/>
            <a:miter lim="800000"/>
            <a:headEnd/>
            <a:tailEnd/>
          </a:ln>
        </p:spPr>
        <p:txBody>
          <a:bodyPr wrap="none">
            <a:spAutoFit/>
          </a:bodyPr>
          <a:lstStyle/>
          <a:p>
            <a:pPr eaLnBrk="1" hangingPunct="1">
              <a:buClr>
                <a:srgbClr val="3333CC"/>
              </a:buClr>
              <a:buFont typeface="Wingdings" pitchFamily="2" charset="2"/>
              <a:buNone/>
            </a:pPr>
            <a:r>
              <a:rPr kumimoji="1" lang="zh-CN" altLang="en-US" b="1" smtClean="0">
                <a:solidFill>
                  <a:srgbClr val="000000"/>
                </a:solidFill>
                <a:latin typeface="Arial" charset="0"/>
                <a:ea typeface="宋体" charset="-122"/>
              </a:rPr>
              <a:t>十个数字符号的编码</a:t>
            </a:r>
            <a:r>
              <a:rPr kumimoji="1" lang="en-US" altLang="zh-CN" b="1" smtClean="0">
                <a:solidFill>
                  <a:srgbClr val="000000"/>
                </a:solidFill>
                <a:latin typeface="Arial" charset="0"/>
                <a:ea typeface="宋体" charset="-122"/>
              </a:rPr>
              <a:t>----BCD</a:t>
            </a:r>
            <a:r>
              <a:rPr kumimoji="1" lang="zh-CN" altLang="en-US" b="1" smtClean="0">
                <a:solidFill>
                  <a:srgbClr val="000000"/>
                </a:solidFill>
                <a:latin typeface="Arial" charset="0"/>
                <a:ea typeface="宋体" charset="-122"/>
              </a:rPr>
              <a:t>码</a:t>
            </a:r>
          </a:p>
        </p:txBody>
      </p:sp>
      <p:sp>
        <p:nvSpPr>
          <p:cNvPr id="1583107" name="Rectangle 3"/>
          <p:cNvSpPr>
            <a:spLocks noChangeArrowheads="1"/>
          </p:cNvSpPr>
          <p:nvPr/>
        </p:nvSpPr>
        <p:spPr bwMode="auto">
          <a:xfrm>
            <a:off x="282575" y="1927225"/>
            <a:ext cx="8364538" cy="885825"/>
          </a:xfrm>
          <a:prstGeom prst="rect">
            <a:avLst/>
          </a:prstGeom>
          <a:noFill/>
          <a:ln w="9525">
            <a:noFill/>
            <a:miter lim="800000"/>
            <a:headEnd/>
            <a:tailEnd/>
          </a:ln>
        </p:spPr>
        <p:txBody>
          <a:bodyPr>
            <a:spAutoFit/>
          </a:bodyPr>
          <a:lstStyle/>
          <a:p>
            <a:pPr eaLnBrk="1" hangingPunct="1">
              <a:lnSpc>
                <a:spcPct val="130000"/>
              </a:lnSpc>
            </a:pPr>
            <a:r>
              <a:rPr kumimoji="1" lang="en-US" altLang="zh-CN" sz="2000" b="1" smtClean="0">
                <a:solidFill>
                  <a:srgbClr val="FF0000"/>
                </a:solidFill>
                <a:latin typeface="Arial" charset="0"/>
                <a:ea typeface="宋体" charset="-122"/>
              </a:rPr>
              <a:t>BCD</a:t>
            </a:r>
            <a:r>
              <a:rPr kumimoji="1" lang="zh-CN" altLang="en-US" sz="2000" b="1" smtClean="0">
                <a:solidFill>
                  <a:srgbClr val="FF0000"/>
                </a:solidFill>
                <a:latin typeface="Arial" charset="0"/>
                <a:ea typeface="宋体" charset="-122"/>
              </a:rPr>
              <a:t>码</a:t>
            </a:r>
            <a:r>
              <a:rPr kumimoji="1" lang="zh-CN" altLang="en-US" sz="2000" b="1" smtClean="0">
                <a:solidFill>
                  <a:srgbClr val="000000"/>
                </a:solidFill>
                <a:latin typeface="Arial" charset="0"/>
                <a:ea typeface="宋体" charset="-122"/>
              </a:rPr>
              <a:t>：</a:t>
            </a:r>
            <a:r>
              <a:rPr kumimoji="1" lang="en-US" altLang="zh-CN" sz="2000" b="1" smtClean="0">
                <a:solidFill>
                  <a:srgbClr val="000000"/>
                </a:solidFill>
                <a:latin typeface="Arial" charset="0"/>
                <a:ea typeface="宋体" charset="-122"/>
              </a:rPr>
              <a:t>Binary Coded Decimal(</a:t>
            </a:r>
            <a:r>
              <a:rPr kumimoji="1" lang="zh-CN" altLang="en-US" sz="2000" b="1" smtClean="0">
                <a:solidFill>
                  <a:srgbClr val="000000"/>
                </a:solidFill>
                <a:latin typeface="Arial" charset="0"/>
                <a:ea typeface="宋体" charset="-122"/>
              </a:rPr>
              <a:t>二</a:t>
            </a:r>
            <a:r>
              <a:rPr kumimoji="1" lang="en-US" altLang="zh-CN" sz="2000" b="1" smtClean="0">
                <a:solidFill>
                  <a:srgbClr val="000000"/>
                </a:solidFill>
                <a:latin typeface="Arial" charset="0"/>
                <a:ea typeface="宋体" charset="-122"/>
              </a:rPr>
              <a:t>-</a:t>
            </a:r>
            <a:r>
              <a:rPr kumimoji="1" lang="zh-CN" altLang="en-US" sz="2000" b="1" smtClean="0">
                <a:solidFill>
                  <a:srgbClr val="000000"/>
                </a:solidFill>
                <a:latin typeface="Arial" charset="0"/>
                <a:ea typeface="宋体" charset="-122"/>
              </a:rPr>
              <a:t>十进制编码</a:t>
            </a:r>
            <a:r>
              <a:rPr kumimoji="1" lang="en-US" altLang="zh-CN" sz="2000" b="1" smtClean="0">
                <a:solidFill>
                  <a:srgbClr val="000000"/>
                </a:solidFill>
                <a:latin typeface="Arial" charset="0"/>
                <a:ea typeface="宋体" charset="-122"/>
              </a:rPr>
              <a:t>)</a:t>
            </a:r>
            <a:r>
              <a:rPr kumimoji="1" lang="zh-CN" altLang="en-US" sz="2000" b="1" smtClean="0">
                <a:solidFill>
                  <a:srgbClr val="000000"/>
                </a:solidFill>
                <a:latin typeface="Arial" charset="0"/>
                <a:ea typeface="宋体" charset="-122"/>
              </a:rPr>
              <a:t>是用４位０和１的不同组合，按照与进位制保持一致的关系，来表示</a:t>
            </a:r>
            <a:r>
              <a:rPr kumimoji="1" lang="en-US" altLang="zh-CN" sz="2000" b="1" smtClean="0">
                <a:solidFill>
                  <a:srgbClr val="000000"/>
                </a:solidFill>
                <a:latin typeface="Arial" charset="0"/>
                <a:ea typeface="宋体" charset="-122"/>
              </a:rPr>
              <a:t>10</a:t>
            </a:r>
            <a:r>
              <a:rPr kumimoji="1" lang="zh-CN" altLang="en-US" sz="2000" b="1" smtClean="0">
                <a:solidFill>
                  <a:srgbClr val="000000"/>
                </a:solidFill>
                <a:latin typeface="Arial" charset="0"/>
                <a:ea typeface="宋体" charset="-122"/>
              </a:rPr>
              <a:t>个十进制数字的方法。</a:t>
            </a:r>
            <a:endParaRPr kumimoji="1" lang="en-US" altLang="zh-CN" sz="2000" b="1" smtClean="0">
              <a:solidFill>
                <a:srgbClr val="000000"/>
              </a:solidFill>
              <a:latin typeface="Arial" charset="0"/>
              <a:ea typeface="宋体" charset="-122"/>
            </a:endParaRPr>
          </a:p>
        </p:txBody>
      </p:sp>
      <p:sp>
        <p:nvSpPr>
          <p:cNvPr id="1583108" name="Rectangle 4"/>
          <p:cNvSpPr>
            <a:spLocks noChangeArrowheads="1"/>
          </p:cNvSpPr>
          <p:nvPr/>
        </p:nvSpPr>
        <p:spPr bwMode="auto">
          <a:xfrm>
            <a:off x="1023938" y="3027363"/>
            <a:ext cx="3767137" cy="396875"/>
          </a:xfrm>
          <a:prstGeom prst="rect">
            <a:avLst/>
          </a:prstGeom>
          <a:noFill/>
          <a:ln w="9525">
            <a:noFill/>
            <a:miter lim="800000"/>
            <a:headEnd/>
            <a:tailEnd/>
          </a:ln>
        </p:spPr>
        <p:txBody>
          <a:bodyPr wrap="none">
            <a:spAutoFit/>
          </a:bodyPr>
          <a:lstStyle/>
          <a:p>
            <a:pPr eaLnBrk="1" hangingPunct="1"/>
            <a:r>
              <a:rPr kumimoji="1" lang="en-US" altLang="zh-CN" sz="2000" b="1" smtClean="0">
                <a:solidFill>
                  <a:srgbClr val="000000"/>
                </a:solidFill>
                <a:latin typeface="宋体" charset="-122"/>
                <a:ea typeface="宋体" charset="-122"/>
              </a:rPr>
              <a:t>10</a:t>
            </a:r>
            <a:r>
              <a:rPr kumimoji="1" lang="zh-CN" altLang="en-US" sz="2000" b="1" smtClean="0">
                <a:solidFill>
                  <a:srgbClr val="000000"/>
                </a:solidFill>
                <a:latin typeface="宋体" charset="-122"/>
                <a:ea typeface="宋体" charset="-122"/>
              </a:rPr>
              <a:t>个数字，只需</a:t>
            </a:r>
            <a:r>
              <a:rPr kumimoji="1" lang="en-US" altLang="zh-CN" sz="2000" b="1" smtClean="0">
                <a:solidFill>
                  <a:srgbClr val="000000"/>
                </a:solidFill>
                <a:latin typeface="宋体" charset="-122"/>
                <a:ea typeface="宋体" charset="-122"/>
              </a:rPr>
              <a:t>4</a:t>
            </a:r>
            <a:r>
              <a:rPr kumimoji="1" lang="zh-CN" altLang="en-US" sz="2000" b="1" smtClean="0">
                <a:solidFill>
                  <a:srgbClr val="000000"/>
                </a:solidFill>
                <a:latin typeface="宋体" charset="-122"/>
                <a:ea typeface="宋体" charset="-122"/>
              </a:rPr>
              <a:t>位</a:t>
            </a:r>
            <a:r>
              <a:rPr kumimoji="1" lang="en-US" altLang="zh-CN" sz="2000" b="1" smtClean="0">
                <a:solidFill>
                  <a:srgbClr val="000000"/>
                </a:solidFill>
                <a:latin typeface="宋体" charset="-122"/>
                <a:ea typeface="宋体" charset="-122"/>
              </a:rPr>
              <a:t>0/1</a:t>
            </a:r>
            <a:r>
              <a:rPr kumimoji="1" lang="zh-CN" altLang="en-US" sz="2000" b="1" smtClean="0">
                <a:solidFill>
                  <a:srgbClr val="000000"/>
                </a:solidFill>
                <a:latin typeface="宋体" charset="-122"/>
                <a:ea typeface="宋体" charset="-122"/>
              </a:rPr>
              <a:t>数码即可</a:t>
            </a:r>
          </a:p>
        </p:txBody>
      </p:sp>
      <p:sp>
        <p:nvSpPr>
          <p:cNvPr id="1583109" name="Text Box 5"/>
          <p:cNvSpPr txBox="1">
            <a:spLocks noChangeArrowheads="1"/>
          </p:cNvSpPr>
          <p:nvPr/>
        </p:nvSpPr>
        <p:spPr bwMode="auto">
          <a:xfrm>
            <a:off x="1009650" y="3795713"/>
            <a:ext cx="6584950" cy="16160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FF0000"/>
                </a:solidFill>
                <a:latin typeface="Arial" charset="0"/>
                <a:ea typeface="宋体" charset="-122"/>
              </a:rPr>
              <a:t>十进制		</a:t>
            </a:r>
            <a:r>
              <a:rPr kumimoji="1" lang="en-US" altLang="zh-CN" sz="2000" b="1" smtClean="0">
                <a:solidFill>
                  <a:srgbClr val="FF0000"/>
                </a:solidFill>
                <a:latin typeface="Arial" charset="0"/>
                <a:ea typeface="宋体" charset="-122"/>
              </a:rPr>
              <a:t>0           1           2           3           4         	</a:t>
            </a:r>
          </a:p>
          <a:p>
            <a:pPr eaLnBrk="1" hangingPunct="1"/>
            <a:r>
              <a:rPr kumimoji="1" lang="en-US" altLang="zh-CN" sz="2000" b="1" smtClean="0">
                <a:solidFill>
                  <a:srgbClr val="3333CC"/>
                </a:solidFill>
                <a:latin typeface="Arial" charset="0"/>
                <a:ea typeface="宋体" charset="-122"/>
              </a:rPr>
              <a:t>BCD</a:t>
            </a:r>
            <a:r>
              <a:rPr kumimoji="1" lang="zh-CN" altLang="en-US" sz="2000" b="1" smtClean="0">
                <a:solidFill>
                  <a:srgbClr val="3333CC"/>
                </a:solidFill>
                <a:latin typeface="Arial" charset="0"/>
                <a:ea typeface="宋体" charset="-122"/>
              </a:rPr>
              <a:t>码		</a:t>
            </a:r>
            <a:r>
              <a:rPr kumimoji="1" lang="en-US" altLang="zh-CN" sz="2000" b="1" smtClean="0">
                <a:solidFill>
                  <a:srgbClr val="3333CC"/>
                </a:solidFill>
                <a:latin typeface="Arial" charset="0"/>
                <a:ea typeface="宋体" charset="-122"/>
              </a:rPr>
              <a:t>0000	0001	0010	0011	0100	</a:t>
            </a:r>
          </a:p>
          <a:p>
            <a:pPr eaLnBrk="1" hangingPunct="1"/>
            <a:endParaRPr kumimoji="1" lang="en-US" altLang="zh-CN" sz="2000" b="1" smtClean="0">
              <a:solidFill>
                <a:srgbClr val="3333CC"/>
              </a:solidFill>
              <a:latin typeface="Arial" charset="0"/>
              <a:ea typeface="宋体" charset="-122"/>
            </a:endParaRPr>
          </a:p>
          <a:p>
            <a:pPr eaLnBrk="1" hangingPunct="1"/>
            <a:r>
              <a:rPr kumimoji="1" lang="zh-CN" altLang="en-US" sz="2000" b="1" smtClean="0">
                <a:solidFill>
                  <a:srgbClr val="FF0000"/>
                </a:solidFill>
                <a:latin typeface="Arial" charset="0"/>
                <a:ea typeface="宋体" charset="-122"/>
              </a:rPr>
              <a:t>十进制		</a:t>
            </a:r>
            <a:r>
              <a:rPr kumimoji="1" lang="en-US" altLang="zh-CN" sz="2000" b="1" smtClean="0">
                <a:solidFill>
                  <a:srgbClr val="FF0000"/>
                </a:solidFill>
                <a:latin typeface="Arial" charset="0"/>
                <a:ea typeface="宋体" charset="-122"/>
              </a:rPr>
              <a:t>5           6           7           8           9        	</a:t>
            </a:r>
          </a:p>
          <a:p>
            <a:pPr eaLnBrk="1" hangingPunct="1"/>
            <a:r>
              <a:rPr kumimoji="1" lang="en-US" altLang="zh-CN" sz="2000" b="1" smtClean="0">
                <a:solidFill>
                  <a:srgbClr val="3333CC"/>
                </a:solidFill>
                <a:latin typeface="Arial" charset="0"/>
                <a:ea typeface="宋体" charset="-122"/>
              </a:rPr>
              <a:t>BCD</a:t>
            </a:r>
            <a:r>
              <a:rPr kumimoji="1" lang="zh-CN" altLang="en-US" sz="2000" b="1" smtClean="0">
                <a:solidFill>
                  <a:srgbClr val="3333CC"/>
                </a:solidFill>
                <a:latin typeface="Arial" charset="0"/>
                <a:ea typeface="宋体" charset="-122"/>
              </a:rPr>
              <a:t>码		</a:t>
            </a:r>
            <a:r>
              <a:rPr kumimoji="1" lang="en-US" altLang="zh-CN" sz="2000" b="1" smtClean="0">
                <a:solidFill>
                  <a:srgbClr val="3333CC"/>
                </a:solidFill>
                <a:latin typeface="Arial" charset="0"/>
                <a:ea typeface="宋体" charset="-122"/>
              </a:rPr>
              <a:t>0101	0110	0111	1000	1001	</a:t>
            </a:r>
          </a:p>
        </p:txBody>
      </p:sp>
      <p:sp>
        <p:nvSpPr>
          <p:cNvPr id="41990" name="Text Box 16"/>
          <p:cNvSpPr txBox="1">
            <a:spLocks noChangeArrowheads="1"/>
          </p:cNvSpPr>
          <p:nvPr/>
        </p:nvSpPr>
        <p:spPr bwMode="auto">
          <a:xfrm>
            <a:off x="163513" y="0"/>
            <a:ext cx="475456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(4) </a:t>
            </a:r>
            <a:r>
              <a:rPr kumimoji="1" lang="zh-CN" altLang="en-US" sz="2000" b="1" dirty="0">
                <a:solidFill>
                  <a:srgbClr val="2D2DB9"/>
                </a:solidFill>
                <a:latin typeface="Arial" charset="0"/>
                <a:ea typeface="华文中宋" pitchFamily="2" charset="-122"/>
              </a:rPr>
              <a:t>还有哪些编码</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为什么需要这些编码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3107"/>
                                        </p:tgtEl>
                                        <p:attrNameLst>
                                          <p:attrName>style.visibility</p:attrName>
                                        </p:attrNameLst>
                                      </p:cBhvr>
                                      <p:to>
                                        <p:strVal val="visible"/>
                                      </p:to>
                                    </p:set>
                                    <p:anim calcmode="lin" valueType="num">
                                      <p:cBhvr additive="base">
                                        <p:cTn id="7" dur="500" fill="hold"/>
                                        <p:tgtEl>
                                          <p:spTgt spid="1583107"/>
                                        </p:tgtEl>
                                        <p:attrNameLst>
                                          <p:attrName>ppt_x</p:attrName>
                                        </p:attrNameLst>
                                      </p:cBhvr>
                                      <p:tavLst>
                                        <p:tav tm="0">
                                          <p:val>
                                            <p:strVal val="1+#ppt_w/2"/>
                                          </p:val>
                                        </p:tav>
                                        <p:tav tm="100000">
                                          <p:val>
                                            <p:strVal val="#ppt_x"/>
                                          </p:val>
                                        </p:tav>
                                      </p:tavLst>
                                    </p:anim>
                                    <p:anim calcmode="lin" valueType="num">
                                      <p:cBhvr additive="base">
                                        <p:cTn id="8" dur="500" fill="hold"/>
                                        <p:tgtEl>
                                          <p:spTgt spid="1583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3108"/>
                                        </p:tgtEl>
                                        <p:attrNameLst>
                                          <p:attrName>style.visibility</p:attrName>
                                        </p:attrNameLst>
                                      </p:cBhvr>
                                      <p:to>
                                        <p:strVal val="visible"/>
                                      </p:to>
                                    </p:set>
                                    <p:anim calcmode="lin" valueType="num">
                                      <p:cBhvr additive="base">
                                        <p:cTn id="13" dur="500" fill="hold"/>
                                        <p:tgtEl>
                                          <p:spTgt spid="1583108"/>
                                        </p:tgtEl>
                                        <p:attrNameLst>
                                          <p:attrName>ppt_x</p:attrName>
                                        </p:attrNameLst>
                                      </p:cBhvr>
                                      <p:tavLst>
                                        <p:tav tm="0">
                                          <p:val>
                                            <p:strVal val="1+#ppt_w/2"/>
                                          </p:val>
                                        </p:tav>
                                        <p:tav tm="100000">
                                          <p:val>
                                            <p:strVal val="#ppt_x"/>
                                          </p:val>
                                        </p:tav>
                                      </p:tavLst>
                                    </p:anim>
                                    <p:anim calcmode="lin" valueType="num">
                                      <p:cBhvr additive="base">
                                        <p:cTn id="14" dur="500" fill="hold"/>
                                        <p:tgtEl>
                                          <p:spTgt spid="158310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83109"/>
                                        </p:tgtEl>
                                        <p:attrNameLst>
                                          <p:attrName>style.visibility</p:attrName>
                                        </p:attrNameLst>
                                      </p:cBhvr>
                                      <p:to>
                                        <p:strVal val="visible"/>
                                      </p:to>
                                    </p:set>
                                    <p:anim calcmode="lin" valueType="num">
                                      <p:cBhvr additive="base">
                                        <p:cTn id="19" dur="500" fill="hold"/>
                                        <p:tgtEl>
                                          <p:spTgt spid="1583109"/>
                                        </p:tgtEl>
                                        <p:attrNameLst>
                                          <p:attrName>ppt_x</p:attrName>
                                        </p:attrNameLst>
                                      </p:cBhvr>
                                      <p:tavLst>
                                        <p:tav tm="0">
                                          <p:val>
                                            <p:strVal val="1+#ppt_w/2"/>
                                          </p:val>
                                        </p:tav>
                                        <p:tav tm="100000">
                                          <p:val>
                                            <p:strVal val="#ppt_x"/>
                                          </p:val>
                                        </p:tav>
                                      </p:tavLst>
                                    </p:anim>
                                    <p:anim calcmode="lin" valueType="num">
                                      <p:cBhvr additive="base">
                                        <p:cTn id="20" dur="500" fill="hold"/>
                                        <p:tgtEl>
                                          <p:spTgt spid="1583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3107" grpId="0" autoUpdateAnimBg="0"/>
      <p:bldP spid="1583108" grpId="0" autoUpdateAnimBg="0"/>
      <p:bldP spid="1583109"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247650" y="2212975"/>
            <a:ext cx="5978525" cy="2835275"/>
          </a:xfrm>
          <a:prstGeom prst="rect">
            <a:avLst/>
          </a:prstGeom>
          <a:noFill/>
          <a:ln w="9525">
            <a:noFill/>
            <a:miter lim="800000"/>
            <a:headEnd/>
            <a:tailEnd/>
          </a:ln>
        </p:spPr>
        <p:txBody>
          <a:bodyPr wrap="none">
            <a:spAutoFit/>
          </a:bodyPr>
          <a:lstStyle/>
          <a:p>
            <a:pPr eaLnBrk="1" hangingPunct="1">
              <a:lnSpc>
                <a:spcPct val="150000"/>
              </a:lnSpc>
              <a:buClr>
                <a:srgbClr val="FF0000"/>
              </a:buClr>
              <a:buFont typeface="Wingdings" pitchFamily="2" charset="2"/>
              <a:buNone/>
            </a:pPr>
            <a:r>
              <a:rPr kumimoji="1" lang="zh-CN" altLang="en-US" sz="2000" smtClean="0">
                <a:solidFill>
                  <a:srgbClr val="000000"/>
                </a:solidFill>
                <a:latin typeface="Times New Roman" pitchFamily="18" charset="0"/>
                <a:ea typeface="宋体" charset="-122"/>
              </a:rPr>
              <a:t> </a:t>
            </a:r>
            <a:r>
              <a:rPr kumimoji="1" lang="en-US" altLang="zh-CN" sz="2000" smtClean="0">
                <a:solidFill>
                  <a:srgbClr val="000000"/>
                </a:solidFill>
                <a:latin typeface="Times New Roman" pitchFamily="18" charset="0"/>
                <a:ea typeface="宋体" charset="-122"/>
              </a:rPr>
              <a:t>245</a:t>
            </a:r>
            <a:r>
              <a:rPr kumimoji="1" lang="zh-CN" altLang="en-US" sz="2000" smtClean="0">
                <a:solidFill>
                  <a:srgbClr val="000000"/>
                </a:solidFill>
                <a:latin typeface="Times New Roman" pitchFamily="18" charset="0"/>
                <a:ea typeface="宋体" charset="-122"/>
              </a:rPr>
              <a:t>的十进制记为</a:t>
            </a:r>
            <a:r>
              <a:rPr kumimoji="1" lang="en-US" altLang="zh-CN" sz="2000" b="1" smtClean="0">
                <a:solidFill>
                  <a:srgbClr val="000000"/>
                </a:solidFill>
                <a:latin typeface="Arial" charset="0"/>
                <a:ea typeface="宋体" charset="-122"/>
              </a:rPr>
              <a:t>245</a:t>
            </a:r>
            <a:endParaRPr kumimoji="1" lang="en-US" altLang="zh-CN" sz="2000" smtClean="0">
              <a:solidFill>
                <a:srgbClr val="000000"/>
              </a:solidFill>
              <a:latin typeface="Times New Roman" pitchFamily="18" charset="0"/>
              <a:ea typeface="宋体" charset="-122"/>
            </a:endParaRPr>
          </a:p>
          <a:p>
            <a:pPr eaLnBrk="1" hangingPunct="1">
              <a:lnSpc>
                <a:spcPct val="150000"/>
              </a:lnSpc>
              <a:buClr>
                <a:srgbClr val="FF0000"/>
              </a:buClr>
              <a:buFont typeface="Wingdings" pitchFamily="2" charset="2"/>
              <a:buNone/>
            </a:pPr>
            <a:r>
              <a:rPr kumimoji="1" lang="en-US" altLang="zh-CN" sz="2000" smtClean="0">
                <a:solidFill>
                  <a:srgbClr val="000000"/>
                </a:solidFill>
                <a:latin typeface="Times New Roman" pitchFamily="18" charset="0"/>
                <a:ea typeface="宋体" charset="-122"/>
              </a:rPr>
              <a:t> 245</a:t>
            </a:r>
            <a:r>
              <a:rPr kumimoji="1" lang="zh-CN" altLang="en-US" sz="2000" smtClean="0">
                <a:solidFill>
                  <a:srgbClr val="000000"/>
                </a:solidFill>
                <a:latin typeface="Times New Roman" pitchFamily="18" charset="0"/>
                <a:ea typeface="宋体" charset="-122"/>
              </a:rPr>
              <a:t>的二进制记为</a:t>
            </a:r>
            <a:r>
              <a:rPr kumimoji="1" lang="zh-CN" altLang="en-US" sz="2000" b="1" smtClean="0">
                <a:solidFill>
                  <a:srgbClr val="000000"/>
                </a:solidFill>
                <a:latin typeface="Arial" charset="0"/>
                <a:ea typeface="宋体" charset="-122"/>
              </a:rPr>
              <a:t> </a:t>
            </a:r>
            <a:r>
              <a:rPr kumimoji="1" lang="en-US" altLang="zh-CN" sz="2000" b="1" smtClean="0">
                <a:solidFill>
                  <a:srgbClr val="000000"/>
                </a:solidFill>
                <a:latin typeface="Arial" charset="0"/>
                <a:ea typeface="宋体" charset="-122"/>
              </a:rPr>
              <a:t>11110101</a:t>
            </a:r>
            <a:endParaRPr kumimoji="1" lang="en-US" altLang="zh-CN" sz="2000" smtClean="0">
              <a:solidFill>
                <a:srgbClr val="000000"/>
              </a:solidFill>
              <a:latin typeface="Times New Roman" pitchFamily="18" charset="0"/>
              <a:ea typeface="宋体" charset="-122"/>
            </a:endParaRPr>
          </a:p>
          <a:p>
            <a:pPr eaLnBrk="1" hangingPunct="1">
              <a:lnSpc>
                <a:spcPct val="150000"/>
              </a:lnSpc>
              <a:buClr>
                <a:srgbClr val="FF0000"/>
              </a:buClr>
              <a:buFont typeface="Wingdings" pitchFamily="2" charset="2"/>
              <a:buNone/>
            </a:pPr>
            <a:r>
              <a:rPr kumimoji="1" lang="en-US" altLang="zh-CN" sz="2000" smtClean="0">
                <a:solidFill>
                  <a:srgbClr val="000000"/>
                </a:solidFill>
                <a:latin typeface="Times New Roman" pitchFamily="18" charset="0"/>
                <a:ea typeface="宋体" charset="-122"/>
              </a:rPr>
              <a:t> 245</a:t>
            </a:r>
            <a:r>
              <a:rPr kumimoji="1" lang="zh-CN" altLang="en-US" sz="2000" smtClean="0">
                <a:solidFill>
                  <a:srgbClr val="000000"/>
                </a:solidFill>
                <a:latin typeface="Times New Roman" pitchFamily="18" charset="0"/>
                <a:ea typeface="宋体" charset="-122"/>
              </a:rPr>
              <a:t>的八进制记为</a:t>
            </a:r>
            <a:r>
              <a:rPr kumimoji="1" lang="en-US" altLang="zh-CN" sz="2000" b="1" smtClean="0">
                <a:solidFill>
                  <a:srgbClr val="000000"/>
                </a:solidFill>
                <a:latin typeface="Arial" charset="0"/>
                <a:ea typeface="宋体" charset="-122"/>
              </a:rPr>
              <a:t>365</a:t>
            </a:r>
          </a:p>
          <a:p>
            <a:pPr eaLnBrk="1" hangingPunct="1">
              <a:lnSpc>
                <a:spcPct val="150000"/>
              </a:lnSpc>
              <a:buClr>
                <a:srgbClr val="FF0000"/>
              </a:buClr>
              <a:buFont typeface="Wingdings" pitchFamily="2" charset="2"/>
              <a:buNone/>
            </a:pPr>
            <a:r>
              <a:rPr kumimoji="1" lang="en-US" altLang="zh-CN" sz="2000" smtClean="0">
                <a:solidFill>
                  <a:srgbClr val="000000"/>
                </a:solidFill>
                <a:latin typeface="Times New Roman" pitchFamily="18" charset="0"/>
                <a:ea typeface="宋体" charset="-122"/>
              </a:rPr>
              <a:t> 245</a:t>
            </a:r>
            <a:r>
              <a:rPr kumimoji="1" lang="zh-CN" altLang="en-US" sz="2000" smtClean="0">
                <a:solidFill>
                  <a:srgbClr val="000000"/>
                </a:solidFill>
                <a:latin typeface="Times New Roman" pitchFamily="18" charset="0"/>
                <a:ea typeface="宋体" charset="-122"/>
              </a:rPr>
              <a:t>的十六进制记为</a:t>
            </a:r>
            <a:r>
              <a:rPr kumimoji="1" lang="en-US" altLang="zh-CN" sz="2000" b="1" smtClean="0">
                <a:solidFill>
                  <a:srgbClr val="000000"/>
                </a:solidFill>
                <a:latin typeface="Arial" charset="0"/>
                <a:ea typeface="宋体" charset="-122"/>
              </a:rPr>
              <a:t>F5</a:t>
            </a:r>
            <a:endParaRPr kumimoji="1" lang="en-US" altLang="zh-CN" sz="2000" smtClean="0">
              <a:solidFill>
                <a:srgbClr val="000000"/>
              </a:solidFill>
              <a:latin typeface="Times New Roman" pitchFamily="18" charset="0"/>
              <a:ea typeface="宋体" charset="-122"/>
            </a:endParaRPr>
          </a:p>
          <a:p>
            <a:pPr eaLnBrk="1" hangingPunct="1">
              <a:lnSpc>
                <a:spcPct val="150000"/>
              </a:lnSpc>
              <a:buClr>
                <a:srgbClr val="FF0000"/>
              </a:buClr>
              <a:buFont typeface="Wingdings" pitchFamily="2" charset="2"/>
              <a:buNone/>
            </a:pPr>
            <a:r>
              <a:rPr kumimoji="1" lang="en-US" altLang="zh-CN" sz="2000" smtClean="0">
                <a:solidFill>
                  <a:srgbClr val="000000"/>
                </a:solidFill>
                <a:latin typeface="Times New Roman" pitchFamily="18" charset="0"/>
                <a:ea typeface="宋体" charset="-122"/>
              </a:rPr>
              <a:t> 245</a:t>
            </a:r>
            <a:r>
              <a:rPr kumimoji="1" lang="zh-CN" altLang="en-US" sz="2000" smtClean="0">
                <a:solidFill>
                  <a:srgbClr val="000000"/>
                </a:solidFill>
                <a:latin typeface="Times New Roman" pitchFamily="18" charset="0"/>
                <a:ea typeface="宋体" charset="-122"/>
              </a:rPr>
              <a:t>的</a:t>
            </a:r>
            <a:r>
              <a:rPr kumimoji="1" lang="en-US" altLang="zh-CN" sz="2000" smtClean="0">
                <a:solidFill>
                  <a:srgbClr val="000000"/>
                </a:solidFill>
                <a:latin typeface="Times New Roman" pitchFamily="18" charset="0"/>
                <a:ea typeface="宋体" charset="-122"/>
              </a:rPr>
              <a:t>BCD</a:t>
            </a:r>
            <a:r>
              <a:rPr kumimoji="1" lang="zh-CN" altLang="en-US" sz="2000" smtClean="0">
                <a:solidFill>
                  <a:srgbClr val="000000"/>
                </a:solidFill>
                <a:latin typeface="Times New Roman" pitchFamily="18" charset="0"/>
                <a:ea typeface="宋体" charset="-122"/>
              </a:rPr>
              <a:t>码记为</a:t>
            </a:r>
            <a:r>
              <a:rPr kumimoji="1" lang="en-US" altLang="zh-CN" sz="2000" b="1" u="sng" smtClean="0">
                <a:solidFill>
                  <a:srgbClr val="000000"/>
                </a:solidFill>
                <a:latin typeface="Arial" charset="0"/>
                <a:ea typeface="宋体" charset="-122"/>
              </a:rPr>
              <a:t>0010</a:t>
            </a:r>
            <a:r>
              <a:rPr kumimoji="1" lang="en-US" altLang="zh-CN" sz="2000" b="1" smtClean="0">
                <a:solidFill>
                  <a:srgbClr val="000000"/>
                </a:solidFill>
                <a:latin typeface="Arial" charset="0"/>
                <a:ea typeface="宋体" charset="-122"/>
              </a:rPr>
              <a:t>  </a:t>
            </a:r>
            <a:r>
              <a:rPr kumimoji="1" lang="en-US" altLang="zh-CN" sz="2000" b="1" u="sng" smtClean="0">
                <a:solidFill>
                  <a:srgbClr val="000000"/>
                </a:solidFill>
                <a:latin typeface="Arial" charset="0"/>
                <a:ea typeface="宋体" charset="-122"/>
              </a:rPr>
              <a:t>0100</a:t>
            </a:r>
            <a:r>
              <a:rPr kumimoji="1" lang="en-US" altLang="zh-CN" sz="2000" b="1" smtClean="0">
                <a:solidFill>
                  <a:srgbClr val="000000"/>
                </a:solidFill>
                <a:latin typeface="Arial" charset="0"/>
                <a:ea typeface="宋体" charset="-122"/>
              </a:rPr>
              <a:t>  </a:t>
            </a:r>
            <a:r>
              <a:rPr kumimoji="1" lang="en-US" altLang="zh-CN" sz="2000" b="1" u="sng" smtClean="0">
                <a:solidFill>
                  <a:srgbClr val="000000"/>
                </a:solidFill>
                <a:latin typeface="Arial" charset="0"/>
                <a:ea typeface="宋体" charset="-122"/>
              </a:rPr>
              <a:t>0101</a:t>
            </a:r>
          </a:p>
          <a:p>
            <a:pPr eaLnBrk="1" hangingPunct="1">
              <a:lnSpc>
                <a:spcPct val="150000"/>
              </a:lnSpc>
              <a:buClr>
                <a:srgbClr val="FF0000"/>
              </a:buClr>
              <a:buFont typeface="Wingdings" pitchFamily="2" charset="2"/>
              <a:buNone/>
            </a:pPr>
            <a:r>
              <a:rPr kumimoji="1" lang="en-US" altLang="zh-CN" sz="2000" smtClean="0">
                <a:solidFill>
                  <a:srgbClr val="000000"/>
                </a:solidFill>
                <a:latin typeface="Times New Roman" pitchFamily="18" charset="0"/>
                <a:ea typeface="宋体" charset="-122"/>
              </a:rPr>
              <a:t> 245</a:t>
            </a:r>
            <a:r>
              <a:rPr kumimoji="1" lang="zh-CN" altLang="en-US" sz="2000" smtClean="0">
                <a:solidFill>
                  <a:srgbClr val="000000"/>
                </a:solidFill>
                <a:latin typeface="Times New Roman" pitchFamily="18" charset="0"/>
                <a:ea typeface="宋体" charset="-122"/>
              </a:rPr>
              <a:t>的</a:t>
            </a:r>
            <a:r>
              <a:rPr kumimoji="1" lang="en-US" altLang="zh-CN" sz="2000" smtClean="0">
                <a:solidFill>
                  <a:srgbClr val="000000"/>
                </a:solidFill>
                <a:latin typeface="Times New Roman" pitchFamily="18" charset="0"/>
                <a:ea typeface="宋体" charset="-122"/>
              </a:rPr>
              <a:t>ASCII</a:t>
            </a:r>
            <a:r>
              <a:rPr kumimoji="1" lang="zh-CN" altLang="en-US" sz="2000" smtClean="0">
                <a:solidFill>
                  <a:srgbClr val="000000"/>
                </a:solidFill>
                <a:latin typeface="Times New Roman" pitchFamily="18" charset="0"/>
                <a:ea typeface="宋体" charset="-122"/>
              </a:rPr>
              <a:t>码记为</a:t>
            </a:r>
            <a:r>
              <a:rPr kumimoji="1" lang="en-US" altLang="zh-CN" sz="2000" b="1" u="sng" smtClean="0">
                <a:solidFill>
                  <a:srgbClr val="000000"/>
                </a:solidFill>
                <a:latin typeface="Arial" charset="0"/>
                <a:ea typeface="宋体" charset="-122"/>
              </a:rPr>
              <a:t>00110010</a:t>
            </a:r>
            <a:r>
              <a:rPr kumimoji="1" lang="en-US" altLang="zh-CN" sz="2000" b="1" smtClean="0">
                <a:solidFill>
                  <a:srgbClr val="000000"/>
                </a:solidFill>
                <a:latin typeface="Arial" charset="0"/>
                <a:ea typeface="宋体" charset="-122"/>
              </a:rPr>
              <a:t>  </a:t>
            </a:r>
            <a:r>
              <a:rPr kumimoji="1" lang="en-US" altLang="zh-CN" sz="2000" b="1" u="sng" smtClean="0">
                <a:solidFill>
                  <a:srgbClr val="000000"/>
                </a:solidFill>
                <a:latin typeface="Arial" charset="0"/>
                <a:ea typeface="宋体" charset="-122"/>
              </a:rPr>
              <a:t>00110100</a:t>
            </a:r>
            <a:r>
              <a:rPr kumimoji="1" lang="en-US" altLang="zh-CN" sz="2000" b="1" smtClean="0">
                <a:solidFill>
                  <a:srgbClr val="000000"/>
                </a:solidFill>
                <a:latin typeface="Arial" charset="0"/>
                <a:ea typeface="宋体" charset="-122"/>
              </a:rPr>
              <a:t>  </a:t>
            </a:r>
            <a:r>
              <a:rPr kumimoji="1" lang="en-US" altLang="zh-CN" sz="2000" b="1" u="sng" smtClean="0">
                <a:solidFill>
                  <a:srgbClr val="000000"/>
                </a:solidFill>
                <a:latin typeface="Arial" charset="0"/>
                <a:ea typeface="宋体" charset="-122"/>
              </a:rPr>
              <a:t>00110101</a:t>
            </a:r>
            <a:endParaRPr kumimoji="1" lang="en-US" altLang="zh-CN" sz="2000" b="1" u="sng" smtClean="0">
              <a:solidFill>
                <a:srgbClr val="FFFFFF"/>
              </a:solidFill>
              <a:latin typeface="Times New Roman" pitchFamily="18" charset="0"/>
              <a:ea typeface="宋体" charset="-122"/>
            </a:endParaRPr>
          </a:p>
        </p:txBody>
      </p:sp>
      <p:sp>
        <p:nvSpPr>
          <p:cNvPr id="40963" name="Rectangle 3"/>
          <p:cNvSpPr>
            <a:spLocks noChangeArrowheads="1"/>
          </p:cNvSpPr>
          <p:nvPr/>
        </p:nvSpPr>
        <p:spPr bwMode="auto">
          <a:xfrm>
            <a:off x="201613" y="1406525"/>
            <a:ext cx="4167187" cy="457200"/>
          </a:xfrm>
          <a:prstGeom prst="rect">
            <a:avLst/>
          </a:prstGeom>
          <a:noFill/>
          <a:ln w="9525" algn="ctr">
            <a:noFill/>
            <a:miter lim="800000"/>
            <a:headEnd/>
            <a:tailEnd/>
          </a:ln>
        </p:spPr>
        <p:txBody>
          <a:bodyPr wrap="none">
            <a:spAutoFit/>
          </a:bodyPr>
          <a:lstStyle/>
          <a:p>
            <a:pPr eaLnBrk="1" hangingPunct="1">
              <a:buClr>
                <a:srgbClr val="3333CC"/>
              </a:buClr>
              <a:buFont typeface="Wingdings" pitchFamily="2" charset="2"/>
              <a:buNone/>
            </a:pPr>
            <a:r>
              <a:rPr kumimoji="1" lang="zh-CN" altLang="en-US" b="1" smtClean="0">
                <a:solidFill>
                  <a:srgbClr val="000000"/>
                </a:solidFill>
                <a:latin typeface="Arial" charset="0"/>
                <a:ea typeface="宋体" charset="-122"/>
              </a:rPr>
              <a:t>同一信息不同表示方法的对比</a:t>
            </a:r>
          </a:p>
        </p:txBody>
      </p:sp>
      <p:sp>
        <p:nvSpPr>
          <p:cNvPr id="43012" name="Text Box 16"/>
          <p:cNvSpPr txBox="1">
            <a:spLocks noChangeArrowheads="1"/>
          </p:cNvSpPr>
          <p:nvPr/>
        </p:nvSpPr>
        <p:spPr bwMode="auto">
          <a:xfrm>
            <a:off x="163513" y="0"/>
            <a:ext cx="5545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(5) </a:t>
            </a:r>
            <a:r>
              <a:rPr kumimoji="1" lang="zh-CN" altLang="en-US" sz="2000" b="1" dirty="0">
                <a:solidFill>
                  <a:srgbClr val="2D2DB9"/>
                </a:solidFill>
                <a:latin typeface="Arial" charset="0"/>
                <a:ea typeface="华文中宋" pitchFamily="2" charset="-122"/>
              </a:rPr>
              <a:t>信息在计算机中为什么需要区分不同的类型</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84200" y="3525838"/>
            <a:ext cx="8001000" cy="1143000"/>
            <a:chOff x="288" y="2061"/>
            <a:chExt cx="5040" cy="720"/>
          </a:xfrm>
        </p:grpSpPr>
        <p:sp>
          <p:nvSpPr>
            <p:cNvPr id="1116" name="Freeform 3"/>
            <p:cNvSpPr>
              <a:spLocks/>
            </p:cNvSpPr>
            <p:nvPr/>
          </p:nvSpPr>
          <p:spPr bwMode="auto">
            <a:xfrm>
              <a:off x="288" y="2061"/>
              <a:ext cx="5040" cy="720"/>
            </a:xfrm>
            <a:custGeom>
              <a:avLst/>
              <a:gdLst>
                <a:gd name="T0" fmla="*/ 0 w 5040"/>
                <a:gd name="T1" fmla="*/ 720 h 720"/>
                <a:gd name="T2" fmla="*/ 2064 w 5040"/>
                <a:gd name="T3" fmla="*/ 0 h 720"/>
                <a:gd name="T4" fmla="*/ 2880 w 5040"/>
                <a:gd name="T5" fmla="*/ 0 h 720"/>
                <a:gd name="T6" fmla="*/ 5040 w 5040"/>
                <a:gd name="T7" fmla="*/ 672 h 720"/>
                <a:gd name="T8" fmla="*/ 0 60000 65536"/>
                <a:gd name="T9" fmla="*/ 0 60000 65536"/>
                <a:gd name="T10" fmla="*/ 0 60000 65536"/>
                <a:gd name="T11" fmla="*/ 0 60000 65536"/>
                <a:gd name="T12" fmla="*/ 0 w 5040"/>
                <a:gd name="T13" fmla="*/ 0 h 720"/>
                <a:gd name="T14" fmla="*/ 5040 w 5040"/>
                <a:gd name="T15" fmla="*/ 720 h 720"/>
              </a:gdLst>
              <a:ahLst/>
              <a:cxnLst>
                <a:cxn ang="T8">
                  <a:pos x="T0" y="T1"/>
                </a:cxn>
                <a:cxn ang="T9">
                  <a:pos x="T2" y="T3"/>
                </a:cxn>
                <a:cxn ang="T10">
                  <a:pos x="T4" y="T5"/>
                </a:cxn>
                <a:cxn ang="T11">
                  <a:pos x="T6" y="T7"/>
                </a:cxn>
              </a:cxnLst>
              <a:rect l="T12" t="T13" r="T14" b="T15"/>
              <a:pathLst>
                <a:path w="5040" h="720">
                  <a:moveTo>
                    <a:pt x="0" y="720"/>
                  </a:moveTo>
                  <a:lnTo>
                    <a:pt x="2064" y="0"/>
                  </a:lnTo>
                  <a:lnTo>
                    <a:pt x="2880" y="0"/>
                  </a:lnTo>
                  <a:lnTo>
                    <a:pt x="5040" y="672"/>
                  </a:lnTo>
                </a:path>
              </a:pathLst>
            </a:custGeom>
            <a:noFill/>
            <a:ln w="9525">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117" name="Text Box 4"/>
            <p:cNvSpPr txBox="1">
              <a:spLocks noChangeArrowheads="1"/>
            </p:cNvSpPr>
            <p:nvPr/>
          </p:nvSpPr>
          <p:spPr bwMode="auto">
            <a:xfrm>
              <a:off x="2160" y="2214"/>
              <a:ext cx="1268" cy="519"/>
            </a:xfrm>
            <a:prstGeom prst="rect">
              <a:avLst/>
            </a:prstGeom>
            <a:noFill/>
            <a:ln w="9525">
              <a:noFill/>
              <a:miter lim="800000"/>
              <a:headEnd/>
              <a:tailEnd/>
            </a:ln>
          </p:spPr>
          <p:txBody>
            <a:bodyPr wrap="none">
              <a:spAutoFit/>
            </a:bodyPr>
            <a:lstStyle/>
            <a:p>
              <a:pPr eaLnBrk="1" hangingPunct="1"/>
              <a:r>
                <a:rPr kumimoji="1" lang="zh-CN" altLang="zh-CN" sz="4800" smtClean="0">
                  <a:solidFill>
                    <a:srgbClr val="000000"/>
                  </a:solidFill>
                  <a:latin typeface="Times New Roman" pitchFamily="18" charset="0"/>
                  <a:ea typeface="隶书" pitchFamily="49" charset="-122"/>
                </a:rPr>
                <a:t>“大</a:t>
              </a:r>
              <a:r>
                <a:rPr kumimoji="1" lang="zh-CN" altLang="en-US" sz="4800" smtClean="0">
                  <a:solidFill>
                    <a:srgbClr val="000000"/>
                  </a:solidFill>
                  <a:latin typeface="Times New Roman" pitchFamily="18" charset="0"/>
                  <a:ea typeface="隶书" pitchFamily="49" charset="-122"/>
                </a:rPr>
                <a:t>”</a:t>
              </a:r>
              <a:endParaRPr kumimoji="1" lang="zh-CN" altLang="en-US" sz="4800" smtClean="0">
                <a:solidFill>
                  <a:srgbClr val="000000"/>
                </a:solidFill>
                <a:latin typeface="隶书" pitchFamily="49" charset="-122"/>
                <a:ea typeface="隶书" pitchFamily="49" charset="-122"/>
              </a:endParaRPr>
            </a:p>
          </p:txBody>
        </p:sp>
      </p:grpSp>
      <p:sp>
        <p:nvSpPr>
          <p:cNvPr id="1030" name="Rectangle 5"/>
          <p:cNvSpPr>
            <a:spLocks noChangeArrowheads="1"/>
          </p:cNvSpPr>
          <p:nvPr/>
        </p:nvSpPr>
        <p:spPr bwMode="auto">
          <a:xfrm>
            <a:off x="193675" y="1584325"/>
            <a:ext cx="8193088" cy="885825"/>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宋体" charset="-122"/>
                <a:ea typeface="宋体" charset="-122"/>
              </a:rPr>
              <a:t>汉字内码</a:t>
            </a:r>
            <a:r>
              <a:rPr kumimoji="1" lang="zh-CN" altLang="en-US" sz="1600" smtClean="0">
                <a:solidFill>
                  <a:srgbClr val="000000"/>
                </a:solidFill>
                <a:latin typeface="宋体" charset="-122"/>
                <a:ea typeface="宋体" charset="-122"/>
              </a:rPr>
              <a:t>：</a:t>
            </a:r>
            <a:r>
              <a:rPr kumimoji="1" lang="zh-CN" altLang="en-US" sz="2000" smtClean="0">
                <a:solidFill>
                  <a:srgbClr val="000000"/>
                </a:solidFill>
                <a:latin typeface="宋体" charset="-122"/>
                <a:ea typeface="宋体" charset="-122"/>
              </a:rPr>
              <a:t>汉字在计算机内部采用汉字内码存储，汉字内码是一两字节且最高位均为</a:t>
            </a:r>
            <a:r>
              <a:rPr kumimoji="1" lang="en-US" altLang="zh-CN" sz="2000" smtClean="0">
                <a:solidFill>
                  <a:srgbClr val="000000"/>
                </a:solidFill>
                <a:latin typeface="宋体" charset="-122"/>
                <a:ea typeface="宋体" charset="-122"/>
              </a:rPr>
              <a:t>1</a:t>
            </a:r>
            <a:r>
              <a:rPr kumimoji="1" lang="zh-CN" altLang="en-US" sz="2000" smtClean="0">
                <a:solidFill>
                  <a:srgbClr val="000000"/>
                </a:solidFill>
                <a:latin typeface="宋体" charset="-122"/>
                <a:ea typeface="宋体" charset="-122"/>
              </a:rPr>
              <a:t>的</a:t>
            </a:r>
            <a:r>
              <a:rPr kumimoji="1" lang="en-US" altLang="zh-CN" sz="2000" smtClean="0">
                <a:solidFill>
                  <a:srgbClr val="000000"/>
                </a:solidFill>
                <a:latin typeface="宋体" charset="-122"/>
                <a:ea typeface="宋体" charset="-122"/>
              </a:rPr>
              <a:t>0,1</a:t>
            </a:r>
            <a:r>
              <a:rPr kumimoji="1" lang="zh-CN" altLang="en-US" sz="2000" smtClean="0">
                <a:solidFill>
                  <a:srgbClr val="000000"/>
                </a:solidFill>
                <a:latin typeface="宋体" charset="-122"/>
                <a:ea typeface="宋体" charset="-122"/>
              </a:rPr>
              <a:t>型编码</a:t>
            </a:r>
            <a:endParaRPr kumimoji="1" lang="en-US" altLang="zh-CN" sz="2000" smtClean="0">
              <a:solidFill>
                <a:srgbClr val="000000"/>
              </a:solidFill>
              <a:latin typeface="宋体" charset="-122"/>
              <a:ea typeface="宋体" charset="-122"/>
            </a:endParaRPr>
          </a:p>
        </p:txBody>
      </p:sp>
      <p:grpSp>
        <p:nvGrpSpPr>
          <p:cNvPr id="3" name="Group 6"/>
          <p:cNvGrpSpPr>
            <a:grpSpLocks/>
          </p:cNvGrpSpPr>
          <p:nvPr/>
        </p:nvGrpSpPr>
        <p:grpSpPr bwMode="auto">
          <a:xfrm>
            <a:off x="577850" y="2386013"/>
            <a:ext cx="7588250" cy="1479550"/>
            <a:chOff x="284" y="1343"/>
            <a:chExt cx="4780" cy="932"/>
          </a:xfrm>
        </p:grpSpPr>
        <p:sp>
          <p:nvSpPr>
            <p:cNvPr id="1048" name="Line 7"/>
            <p:cNvSpPr>
              <a:spLocks noChangeShapeType="1"/>
            </p:cNvSpPr>
            <p:nvPr/>
          </p:nvSpPr>
          <p:spPr bwMode="auto">
            <a:xfrm>
              <a:off x="1349" y="1938"/>
              <a:ext cx="9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1049" name="Line 8"/>
            <p:cNvSpPr>
              <a:spLocks noChangeShapeType="1"/>
            </p:cNvSpPr>
            <p:nvPr/>
          </p:nvSpPr>
          <p:spPr bwMode="auto">
            <a:xfrm>
              <a:off x="3001" y="1938"/>
              <a:ext cx="13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9"/>
            <p:cNvGrpSpPr>
              <a:grpSpLocks/>
            </p:cNvGrpSpPr>
            <p:nvPr/>
          </p:nvGrpSpPr>
          <p:grpSpPr bwMode="auto">
            <a:xfrm>
              <a:off x="2236" y="1571"/>
              <a:ext cx="1235" cy="704"/>
              <a:chOff x="2256" y="955"/>
              <a:chExt cx="1336" cy="1205"/>
            </a:xfrm>
          </p:grpSpPr>
          <p:graphicFrame>
            <p:nvGraphicFramePr>
              <p:cNvPr id="1027" name="Object 10"/>
              <p:cNvGraphicFramePr>
                <a:graphicFrameLocks noChangeAspect="1"/>
              </p:cNvGraphicFramePr>
              <p:nvPr/>
            </p:nvGraphicFramePr>
            <p:xfrm>
              <a:off x="3120" y="1632"/>
              <a:ext cx="472" cy="487"/>
            </p:xfrm>
            <a:graphic>
              <a:graphicData uri="http://schemas.openxmlformats.org/presentationml/2006/ole">
                <p:oleObj spid="_x0000_s243715" name="剪辑" r:id="rId3" imgW="765000" imgH="790920" progId="">
                  <p:embed/>
                </p:oleObj>
              </a:graphicData>
            </a:graphic>
          </p:graphicFrame>
          <p:graphicFrame>
            <p:nvGraphicFramePr>
              <p:cNvPr id="1028" name="Object 11"/>
              <p:cNvGraphicFramePr>
                <a:graphicFrameLocks noChangeAspect="1"/>
              </p:cNvGraphicFramePr>
              <p:nvPr/>
            </p:nvGraphicFramePr>
            <p:xfrm>
              <a:off x="2256" y="955"/>
              <a:ext cx="861" cy="1205"/>
            </p:xfrm>
            <a:graphic>
              <a:graphicData uri="http://schemas.openxmlformats.org/presentationml/2006/ole">
                <p:oleObj spid="_x0000_s243716" name="剪辑" r:id="rId4" imgW="2734920" imgH="3825360" progId="">
                  <p:embed/>
                </p:oleObj>
              </a:graphicData>
            </a:graphic>
          </p:graphicFrame>
        </p:grpSp>
        <p:graphicFrame>
          <p:nvGraphicFramePr>
            <p:cNvPr id="1026" name="Object 12"/>
            <p:cNvGraphicFramePr>
              <a:graphicFrameLocks noChangeAspect="1"/>
            </p:cNvGraphicFramePr>
            <p:nvPr/>
          </p:nvGraphicFramePr>
          <p:xfrm>
            <a:off x="4322" y="1689"/>
            <a:ext cx="729" cy="468"/>
          </p:xfrm>
          <a:graphic>
            <a:graphicData uri="http://schemas.openxmlformats.org/presentationml/2006/ole">
              <p:oleObj spid="_x0000_s243714" name="剪辑" r:id="rId5" imgW="4755600" imgH="4827960" progId="">
                <p:embed/>
              </p:oleObj>
            </a:graphicData>
          </a:graphic>
        </p:graphicFrame>
        <p:grpSp>
          <p:nvGrpSpPr>
            <p:cNvPr id="5" name="Group 13"/>
            <p:cNvGrpSpPr>
              <a:grpSpLocks/>
            </p:cNvGrpSpPr>
            <p:nvPr/>
          </p:nvGrpSpPr>
          <p:grpSpPr bwMode="auto">
            <a:xfrm>
              <a:off x="284" y="1796"/>
              <a:ext cx="1183" cy="255"/>
              <a:chOff x="384" y="2208"/>
              <a:chExt cx="1280" cy="436"/>
            </a:xfrm>
          </p:grpSpPr>
          <p:sp>
            <p:nvSpPr>
              <p:cNvPr id="1055" name="Freeform 14"/>
              <p:cNvSpPr>
                <a:spLocks/>
              </p:cNvSpPr>
              <p:nvPr/>
            </p:nvSpPr>
            <p:spPr bwMode="auto">
              <a:xfrm>
                <a:off x="384" y="2208"/>
                <a:ext cx="1280" cy="436"/>
              </a:xfrm>
              <a:custGeom>
                <a:avLst/>
                <a:gdLst>
                  <a:gd name="T0" fmla="*/ 320 w 2560"/>
                  <a:gd name="T1" fmla="*/ 71 h 983"/>
                  <a:gd name="T2" fmla="*/ 305 w 2560"/>
                  <a:gd name="T3" fmla="*/ 24 h 983"/>
                  <a:gd name="T4" fmla="*/ 266 w 2560"/>
                  <a:gd name="T5" fmla="*/ 24 h 983"/>
                  <a:gd name="T6" fmla="*/ 266 w 2560"/>
                  <a:gd name="T7" fmla="*/ 12 h 983"/>
                  <a:gd name="T8" fmla="*/ 205 w 2560"/>
                  <a:gd name="T9" fmla="*/ 12 h 983"/>
                  <a:gd name="T10" fmla="*/ 205 w 2560"/>
                  <a:gd name="T11" fmla="*/ 3 h 983"/>
                  <a:gd name="T12" fmla="*/ 191 w 2560"/>
                  <a:gd name="T13" fmla="*/ 3 h 983"/>
                  <a:gd name="T14" fmla="*/ 191 w 2560"/>
                  <a:gd name="T15" fmla="*/ 0 h 983"/>
                  <a:gd name="T16" fmla="*/ 121 w 2560"/>
                  <a:gd name="T17" fmla="*/ 0 h 983"/>
                  <a:gd name="T18" fmla="*/ 121 w 2560"/>
                  <a:gd name="T19" fmla="*/ 3 h 983"/>
                  <a:gd name="T20" fmla="*/ 106 w 2560"/>
                  <a:gd name="T21" fmla="*/ 3 h 983"/>
                  <a:gd name="T22" fmla="*/ 106 w 2560"/>
                  <a:gd name="T23" fmla="*/ 12 h 983"/>
                  <a:gd name="T24" fmla="*/ 46 w 2560"/>
                  <a:gd name="T25" fmla="*/ 12 h 983"/>
                  <a:gd name="T26" fmla="*/ 46 w 2560"/>
                  <a:gd name="T27" fmla="*/ 24 h 983"/>
                  <a:gd name="T28" fmla="*/ 15 w 2560"/>
                  <a:gd name="T29" fmla="*/ 24 h 983"/>
                  <a:gd name="T30" fmla="*/ 0 w 2560"/>
                  <a:gd name="T31" fmla="*/ 71 h 983"/>
                  <a:gd name="T32" fmla="*/ 10 w 2560"/>
                  <a:gd name="T33" fmla="*/ 86 h 983"/>
                  <a:gd name="T34" fmla="*/ 312 w 2560"/>
                  <a:gd name="T35" fmla="*/ 86 h 983"/>
                  <a:gd name="T36" fmla="*/ 320 w 2560"/>
                  <a:gd name="T37" fmla="*/ 71 h 9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0"/>
                  <a:gd name="T58" fmla="*/ 0 h 983"/>
                  <a:gd name="T59" fmla="*/ 2560 w 2560"/>
                  <a:gd name="T60" fmla="*/ 983 h 9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0" h="983">
                    <a:moveTo>
                      <a:pt x="2560" y="812"/>
                    </a:moveTo>
                    <a:lnTo>
                      <a:pt x="2437" y="279"/>
                    </a:lnTo>
                    <a:lnTo>
                      <a:pt x="2125" y="279"/>
                    </a:lnTo>
                    <a:lnTo>
                      <a:pt x="2125" y="143"/>
                    </a:lnTo>
                    <a:lnTo>
                      <a:pt x="1646" y="143"/>
                    </a:lnTo>
                    <a:lnTo>
                      <a:pt x="1646" y="37"/>
                    </a:lnTo>
                    <a:lnTo>
                      <a:pt x="1531" y="37"/>
                    </a:lnTo>
                    <a:lnTo>
                      <a:pt x="1531" y="0"/>
                    </a:lnTo>
                    <a:lnTo>
                      <a:pt x="968" y="0"/>
                    </a:lnTo>
                    <a:lnTo>
                      <a:pt x="968" y="37"/>
                    </a:lnTo>
                    <a:lnTo>
                      <a:pt x="853" y="37"/>
                    </a:lnTo>
                    <a:lnTo>
                      <a:pt x="853" y="143"/>
                    </a:lnTo>
                    <a:lnTo>
                      <a:pt x="375" y="143"/>
                    </a:lnTo>
                    <a:lnTo>
                      <a:pt x="375" y="279"/>
                    </a:lnTo>
                    <a:lnTo>
                      <a:pt x="124" y="279"/>
                    </a:lnTo>
                    <a:lnTo>
                      <a:pt x="0" y="812"/>
                    </a:lnTo>
                    <a:lnTo>
                      <a:pt x="74" y="983"/>
                    </a:lnTo>
                    <a:lnTo>
                      <a:pt x="2489" y="983"/>
                    </a:lnTo>
                    <a:lnTo>
                      <a:pt x="2560" y="812"/>
                    </a:lnTo>
                    <a:close/>
                  </a:path>
                </a:pathLst>
              </a:custGeom>
              <a:solidFill>
                <a:srgbClr val="000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56" name="Freeform 15"/>
              <p:cNvSpPr>
                <a:spLocks/>
              </p:cNvSpPr>
              <p:nvPr/>
            </p:nvSpPr>
            <p:spPr bwMode="auto">
              <a:xfrm>
                <a:off x="408" y="2309"/>
                <a:ext cx="1233" cy="282"/>
              </a:xfrm>
              <a:custGeom>
                <a:avLst/>
                <a:gdLst>
                  <a:gd name="T0" fmla="*/ 308 w 2466"/>
                  <a:gd name="T1" fmla="*/ 62 h 565"/>
                  <a:gd name="T2" fmla="*/ 294 w 2466"/>
                  <a:gd name="T3" fmla="*/ 0 h 565"/>
                  <a:gd name="T4" fmla="*/ 14 w 2466"/>
                  <a:gd name="T5" fmla="*/ 0 h 565"/>
                  <a:gd name="T6" fmla="*/ 0 w 2466"/>
                  <a:gd name="T7" fmla="*/ 62 h 565"/>
                  <a:gd name="T8" fmla="*/ 3 w 2466"/>
                  <a:gd name="T9" fmla="*/ 70 h 565"/>
                  <a:gd name="T10" fmla="*/ 305 w 2466"/>
                  <a:gd name="T11" fmla="*/ 70 h 565"/>
                  <a:gd name="T12" fmla="*/ 308 w 2466"/>
                  <a:gd name="T13" fmla="*/ 62 h 565"/>
                  <a:gd name="T14" fmla="*/ 0 60000 65536"/>
                  <a:gd name="T15" fmla="*/ 0 60000 65536"/>
                  <a:gd name="T16" fmla="*/ 0 60000 65536"/>
                  <a:gd name="T17" fmla="*/ 0 60000 65536"/>
                  <a:gd name="T18" fmla="*/ 0 60000 65536"/>
                  <a:gd name="T19" fmla="*/ 0 60000 65536"/>
                  <a:gd name="T20" fmla="*/ 0 60000 65536"/>
                  <a:gd name="T21" fmla="*/ 0 w 2466"/>
                  <a:gd name="T22" fmla="*/ 0 h 565"/>
                  <a:gd name="T23" fmla="*/ 2466 w 2466"/>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6" h="565">
                    <a:moveTo>
                      <a:pt x="2466" y="500"/>
                    </a:moveTo>
                    <a:lnTo>
                      <a:pt x="2352" y="0"/>
                    </a:lnTo>
                    <a:lnTo>
                      <a:pt x="115" y="0"/>
                    </a:lnTo>
                    <a:lnTo>
                      <a:pt x="0" y="500"/>
                    </a:lnTo>
                    <a:lnTo>
                      <a:pt x="30" y="565"/>
                    </a:lnTo>
                    <a:lnTo>
                      <a:pt x="2436" y="565"/>
                    </a:lnTo>
                    <a:lnTo>
                      <a:pt x="2466" y="500"/>
                    </a:lnTo>
                    <a:close/>
                  </a:path>
                </a:pathLst>
              </a:custGeom>
              <a:solidFill>
                <a:srgbClr val="E8E0D3"/>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57" name="Freeform 16"/>
              <p:cNvSpPr>
                <a:spLocks/>
              </p:cNvSpPr>
              <p:nvPr/>
            </p:nvSpPr>
            <p:spPr bwMode="auto">
              <a:xfrm>
                <a:off x="1398"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29" y="0"/>
                    </a:lnTo>
                    <a:lnTo>
                      <a:pt x="0" y="26"/>
                    </a:lnTo>
                    <a:lnTo>
                      <a:pt x="67"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58" name="Freeform 17"/>
              <p:cNvSpPr>
                <a:spLocks/>
              </p:cNvSpPr>
              <p:nvPr/>
            </p:nvSpPr>
            <p:spPr bwMode="auto">
              <a:xfrm>
                <a:off x="1455"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30" y="0"/>
                    </a:lnTo>
                    <a:lnTo>
                      <a:pt x="0" y="26"/>
                    </a:lnTo>
                    <a:lnTo>
                      <a:pt x="65"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59" name="Freeform 18"/>
              <p:cNvSpPr>
                <a:spLocks/>
              </p:cNvSpPr>
              <p:nvPr/>
            </p:nvSpPr>
            <p:spPr bwMode="auto">
              <a:xfrm>
                <a:off x="1511" y="2397"/>
                <a:ext cx="51" cy="157"/>
              </a:xfrm>
              <a:custGeom>
                <a:avLst/>
                <a:gdLst>
                  <a:gd name="T0" fmla="*/ 12 w 103"/>
                  <a:gd name="T1" fmla="*/ 39 h 314"/>
                  <a:gd name="T2" fmla="*/ 3 w 103"/>
                  <a:gd name="T3" fmla="*/ 0 h 314"/>
                  <a:gd name="T4" fmla="*/ 0 w 103"/>
                  <a:gd name="T5" fmla="*/ 3 h 314"/>
                  <a:gd name="T6" fmla="*/ 8 w 103"/>
                  <a:gd name="T7" fmla="*/ 39 h 314"/>
                  <a:gd name="T8" fmla="*/ 12 w 103"/>
                  <a:gd name="T9" fmla="*/ 39 h 314"/>
                  <a:gd name="T10" fmla="*/ 0 60000 65536"/>
                  <a:gd name="T11" fmla="*/ 0 60000 65536"/>
                  <a:gd name="T12" fmla="*/ 0 60000 65536"/>
                  <a:gd name="T13" fmla="*/ 0 60000 65536"/>
                  <a:gd name="T14" fmla="*/ 0 60000 65536"/>
                  <a:gd name="T15" fmla="*/ 0 w 103"/>
                  <a:gd name="T16" fmla="*/ 0 h 314"/>
                  <a:gd name="T17" fmla="*/ 103 w 103"/>
                  <a:gd name="T18" fmla="*/ 314 h 314"/>
                </a:gdLst>
                <a:ahLst/>
                <a:cxnLst>
                  <a:cxn ang="T10">
                    <a:pos x="T0" y="T1"/>
                  </a:cxn>
                  <a:cxn ang="T11">
                    <a:pos x="T2" y="T3"/>
                  </a:cxn>
                  <a:cxn ang="T12">
                    <a:pos x="T4" y="T5"/>
                  </a:cxn>
                  <a:cxn ang="T13">
                    <a:pos x="T6" y="T7"/>
                  </a:cxn>
                  <a:cxn ang="T14">
                    <a:pos x="T8" y="T9"/>
                  </a:cxn>
                </a:cxnLst>
                <a:rect l="T15" t="T16" r="T17" b="T18"/>
                <a:pathLst>
                  <a:path w="103" h="314">
                    <a:moveTo>
                      <a:pt x="103" y="314"/>
                    </a:moveTo>
                    <a:lnTo>
                      <a:pt x="30" y="0"/>
                    </a:lnTo>
                    <a:lnTo>
                      <a:pt x="0" y="26"/>
                    </a:lnTo>
                    <a:lnTo>
                      <a:pt x="67" y="314"/>
                    </a:lnTo>
                    <a:lnTo>
                      <a:pt x="103"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0" name="Freeform 19"/>
              <p:cNvSpPr>
                <a:spLocks/>
              </p:cNvSpPr>
              <p:nvPr/>
            </p:nvSpPr>
            <p:spPr bwMode="auto">
              <a:xfrm>
                <a:off x="509" y="2425"/>
                <a:ext cx="848" cy="15"/>
              </a:xfrm>
              <a:custGeom>
                <a:avLst/>
                <a:gdLst>
                  <a:gd name="T0" fmla="*/ 212 w 1696"/>
                  <a:gd name="T1" fmla="*/ 0 h 32"/>
                  <a:gd name="T2" fmla="*/ 1 w 1696"/>
                  <a:gd name="T3" fmla="*/ 0 h 32"/>
                  <a:gd name="T4" fmla="*/ 0 w 1696"/>
                  <a:gd name="T5" fmla="*/ 3 h 32"/>
                  <a:gd name="T6" fmla="*/ 212 w 1696"/>
                  <a:gd name="T7" fmla="*/ 3 h 32"/>
                  <a:gd name="T8" fmla="*/ 212 w 1696"/>
                  <a:gd name="T9" fmla="*/ 0 h 32"/>
                  <a:gd name="T10" fmla="*/ 0 60000 65536"/>
                  <a:gd name="T11" fmla="*/ 0 60000 65536"/>
                  <a:gd name="T12" fmla="*/ 0 60000 65536"/>
                  <a:gd name="T13" fmla="*/ 0 60000 65536"/>
                  <a:gd name="T14" fmla="*/ 0 60000 65536"/>
                  <a:gd name="T15" fmla="*/ 0 w 1696"/>
                  <a:gd name="T16" fmla="*/ 0 h 32"/>
                  <a:gd name="T17" fmla="*/ 1696 w 1696"/>
                  <a:gd name="T18" fmla="*/ 32 h 32"/>
                </a:gdLst>
                <a:ahLst/>
                <a:cxnLst>
                  <a:cxn ang="T10">
                    <a:pos x="T0" y="T1"/>
                  </a:cxn>
                  <a:cxn ang="T11">
                    <a:pos x="T2" y="T3"/>
                  </a:cxn>
                  <a:cxn ang="T12">
                    <a:pos x="T4" y="T5"/>
                  </a:cxn>
                  <a:cxn ang="T13">
                    <a:pos x="T6" y="T7"/>
                  </a:cxn>
                  <a:cxn ang="T14">
                    <a:pos x="T8" y="T9"/>
                  </a:cxn>
                </a:cxnLst>
                <a:rect l="T15" t="T16" r="T17" b="T18"/>
                <a:pathLst>
                  <a:path w="1696" h="32">
                    <a:moveTo>
                      <a:pt x="1689" y="0"/>
                    </a:moveTo>
                    <a:lnTo>
                      <a:pt x="7" y="0"/>
                    </a:lnTo>
                    <a:lnTo>
                      <a:pt x="0" y="32"/>
                    </a:lnTo>
                    <a:lnTo>
                      <a:pt x="1696" y="32"/>
                    </a:lnTo>
                    <a:lnTo>
                      <a:pt x="168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1" name="Freeform 20"/>
              <p:cNvSpPr>
                <a:spLocks/>
              </p:cNvSpPr>
              <p:nvPr/>
            </p:nvSpPr>
            <p:spPr bwMode="auto">
              <a:xfrm>
                <a:off x="1402" y="2425"/>
                <a:ext cx="172" cy="15"/>
              </a:xfrm>
              <a:custGeom>
                <a:avLst/>
                <a:gdLst>
                  <a:gd name="T0" fmla="*/ 43 w 344"/>
                  <a:gd name="T1" fmla="*/ 0 h 32"/>
                  <a:gd name="T2" fmla="*/ 0 w 344"/>
                  <a:gd name="T3" fmla="*/ 0 h 32"/>
                  <a:gd name="T4" fmla="*/ 1 w 344"/>
                  <a:gd name="T5" fmla="*/ 3 h 32"/>
                  <a:gd name="T6" fmla="*/ 43 w 344"/>
                  <a:gd name="T7" fmla="*/ 3 h 32"/>
                  <a:gd name="T8" fmla="*/ 43 w 344"/>
                  <a:gd name="T9" fmla="*/ 0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338" y="0"/>
                    </a:moveTo>
                    <a:lnTo>
                      <a:pt x="0" y="0"/>
                    </a:lnTo>
                    <a:lnTo>
                      <a:pt x="8" y="32"/>
                    </a:lnTo>
                    <a:lnTo>
                      <a:pt x="344" y="32"/>
                    </a:lnTo>
                    <a:lnTo>
                      <a:pt x="3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2" name="Freeform 21"/>
              <p:cNvSpPr>
                <a:spLocks/>
              </p:cNvSpPr>
              <p:nvPr/>
            </p:nvSpPr>
            <p:spPr bwMode="auto">
              <a:xfrm>
                <a:off x="1413" y="2474"/>
                <a:ext cx="172" cy="16"/>
              </a:xfrm>
              <a:custGeom>
                <a:avLst/>
                <a:gdLst>
                  <a:gd name="T0" fmla="*/ 43 w 344"/>
                  <a:gd name="T1" fmla="*/ 4 h 31"/>
                  <a:gd name="T2" fmla="*/ 1 w 344"/>
                  <a:gd name="T3" fmla="*/ 4 h 31"/>
                  <a:gd name="T4" fmla="*/ 0 w 344"/>
                  <a:gd name="T5" fmla="*/ 0 h 31"/>
                  <a:gd name="T6" fmla="*/ 43 w 344"/>
                  <a:gd name="T7" fmla="*/ 0 h 31"/>
                  <a:gd name="T8" fmla="*/ 43 w 344"/>
                  <a:gd name="T9" fmla="*/ 4 h 31"/>
                  <a:gd name="T10" fmla="*/ 0 60000 65536"/>
                  <a:gd name="T11" fmla="*/ 0 60000 65536"/>
                  <a:gd name="T12" fmla="*/ 0 60000 65536"/>
                  <a:gd name="T13" fmla="*/ 0 60000 65536"/>
                  <a:gd name="T14" fmla="*/ 0 60000 65536"/>
                  <a:gd name="T15" fmla="*/ 0 w 344"/>
                  <a:gd name="T16" fmla="*/ 0 h 31"/>
                  <a:gd name="T17" fmla="*/ 344 w 344"/>
                  <a:gd name="T18" fmla="*/ 31 h 31"/>
                </a:gdLst>
                <a:ahLst/>
                <a:cxnLst>
                  <a:cxn ang="T10">
                    <a:pos x="T0" y="T1"/>
                  </a:cxn>
                  <a:cxn ang="T11">
                    <a:pos x="T2" y="T3"/>
                  </a:cxn>
                  <a:cxn ang="T12">
                    <a:pos x="T4" y="T5"/>
                  </a:cxn>
                  <a:cxn ang="T13">
                    <a:pos x="T6" y="T7"/>
                  </a:cxn>
                  <a:cxn ang="T14">
                    <a:pos x="T8" y="T9"/>
                  </a:cxn>
                </a:cxnLst>
                <a:rect l="T15" t="T16" r="T17" b="T18"/>
                <a:pathLst>
                  <a:path w="344" h="31">
                    <a:moveTo>
                      <a:pt x="344" y="31"/>
                    </a:moveTo>
                    <a:lnTo>
                      <a:pt x="8" y="31"/>
                    </a:lnTo>
                    <a:lnTo>
                      <a:pt x="0" y="0"/>
                    </a:lnTo>
                    <a:lnTo>
                      <a:pt x="337" y="0"/>
                    </a:lnTo>
                    <a:lnTo>
                      <a:pt x="344" y="31"/>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3" name="Freeform 22"/>
              <p:cNvSpPr>
                <a:spLocks/>
              </p:cNvSpPr>
              <p:nvPr/>
            </p:nvSpPr>
            <p:spPr bwMode="auto">
              <a:xfrm>
                <a:off x="497" y="2474"/>
                <a:ext cx="872" cy="16"/>
              </a:xfrm>
              <a:custGeom>
                <a:avLst/>
                <a:gdLst>
                  <a:gd name="T0" fmla="*/ 218 w 1742"/>
                  <a:gd name="T1" fmla="*/ 0 h 31"/>
                  <a:gd name="T2" fmla="*/ 2 w 1742"/>
                  <a:gd name="T3" fmla="*/ 0 h 31"/>
                  <a:gd name="T4" fmla="*/ 0 w 1742"/>
                  <a:gd name="T5" fmla="*/ 4 h 31"/>
                  <a:gd name="T6" fmla="*/ 219 w 1742"/>
                  <a:gd name="T7" fmla="*/ 4 h 31"/>
                  <a:gd name="T8" fmla="*/ 218 w 1742"/>
                  <a:gd name="T9" fmla="*/ 0 h 31"/>
                  <a:gd name="T10" fmla="*/ 0 60000 65536"/>
                  <a:gd name="T11" fmla="*/ 0 60000 65536"/>
                  <a:gd name="T12" fmla="*/ 0 60000 65536"/>
                  <a:gd name="T13" fmla="*/ 0 60000 65536"/>
                  <a:gd name="T14" fmla="*/ 0 60000 65536"/>
                  <a:gd name="T15" fmla="*/ 0 w 1742"/>
                  <a:gd name="T16" fmla="*/ 0 h 31"/>
                  <a:gd name="T17" fmla="*/ 1742 w 1742"/>
                  <a:gd name="T18" fmla="*/ 31 h 31"/>
                </a:gdLst>
                <a:ahLst/>
                <a:cxnLst>
                  <a:cxn ang="T10">
                    <a:pos x="T0" y="T1"/>
                  </a:cxn>
                  <a:cxn ang="T11">
                    <a:pos x="T2" y="T3"/>
                  </a:cxn>
                  <a:cxn ang="T12">
                    <a:pos x="T4" y="T5"/>
                  </a:cxn>
                  <a:cxn ang="T13">
                    <a:pos x="T6" y="T7"/>
                  </a:cxn>
                  <a:cxn ang="T14">
                    <a:pos x="T8" y="T9"/>
                  </a:cxn>
                </a:cxnLst>
                <a:rect l="T15" t="T16" r="T17" b="T18"/>
                <a:pathLst>
                  <a:path w="1742" h="31">
                    <a:moveTo>
                      <a:pt x="1737" y="0"/>
                    </a:moveTo>
                    <a:lnTo>
                      <a:pt x="9" y="0"/>
                    </a:lnTo>
                    <a:lnTo>
                      <a:pt x="0" y="31"/>
                    </a:lnTo>
                    <a:lnTo>
                      <a:pt x="1742" y="31"/>
                    </a:lnTo>
                    <a:lnTo>
                      <a:pt x="17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4" name="Freeform 23"/>
              <p:cNvSpPr>
                <a:spLocks/>
              </p:cNvSpPr>
              <p:nvPr/>
            </p:nvSpPr>
            <p:spPr bwMode="auto">
              <a:xfrm>
                <a:off x="483" y="2538"/>
                <a:ext cx="900" cy="16"/>
              </a:xfrm>
              <a:custGeom>
                <a:avLst/>
                <a:gdLst>
                  <a:gd name="T0" fmla="*/ 225 w 1800"/>
                  <a:gd name="T1" fmla="*/ 4 h 32"/>
                  <a:gd name="T2" fmla="*/ 0 w 1800"/>
                  <a:gd name="T3" fmla="*/ 4 h 32"/>
                  <a:gd name="T4" fmla="*/ 1 w 1800"/>
                  <a:gd name="T5" fmla="*/ 0 h 32"/>
                  <a:gd name="T6" fmla="*/ 225 w 1800"/>
                  <a:gd name="T7" fmla="*/ 0 h 32"/>
                  <a:gd name="T8" fmla="*/ 225 w 1800"/>
                  <a:gd name="T9" fmla="*/ 4 h 32"/>
                  <a:gd name="T10" fmla="*/ 0 60000 65536"/>
                  <a:gd name="T11" fmla="*/ 0 60000 65536"/>
                  <a:gd name="T12" fmla="*/ 0 60000 65536"/>
                  <a:gd name="T13" fmla="*/ 0 60000 65536"/>
                  <a:gd name="T14" fmla="*/ 0 60000 65536"/>
                  <a:gd name="T15" fmla="*/ 0 w 1800"/>
                  <a:gd name="T16" fmla="*/ 0 h 32"/>
                  <a:gd name="T17" fmla="*/ 1800 w 1800"/>
                  <a:gd name="T18" fmla="*/ 32 h 32"/>
                </a:gdLst>
                <a:ahLst/>
                <a:cxnLst>
                  <a:cxn ang="T10">
                    <a:pos x="T0" y="T1"/>
                  </a:cxn>
                  <a:cxn ang="T11">
                    <a:pos x="T2" y="T3"/>
                  </a:cxn>
                  <a:cxn ang="T12">
                    <a:pos x="T4" y="T5"/>
                  </a:cxn>
                  <a:cxn ang="T13">
                    <a:pos x="T6" y="T7"/>
                  </a:cxn>
                  <a:cxn ang="T14">
                    <a:pos x="T8" y="T9"/>
                  </a:cxn>
                </a:cxnLst>
                <a:rect l="T15" t="T16" r="T17" b="T18"/>
                <a:pathLst>
                  <a:path w="1800" h="32">
                    <a:moveTo>
                      <a:pt x="1800" y="32"/>
                    </a:moveTo>
                    <a:lnTo>
                      <a:pt x="0" y="32"/>
                    </a:lnTo>
                    <a:lnTo>
                      <a:pt x="7" y="0"/>
                    </a:lnTo>
                    <a:lnTo>
                      <a:pt x="1793" y="0"/>
                    </a:lnTo>
                    <a:lnTo>
                      <a:pt x="1800"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5" name="Freeform 24"/>
              <p:cNvSpPr>
                <a:spLocks/>
              </p:cNvSpPr>
              <p:nvPr/>
            </p:nvSpPr>
            <p:spPr bwMode="auto">
              <a:xfrm>
                <a:off x="1428" y="2538"/>
                <a:ext cx="172" cy="16"/>
              </a:xfrm>
              <a:custGeom>
                <a:avLst/>
                <a:gdLst>
                  <a:gd name="T0" fmla="*/ 1 w 344"/>
                  <a:gd name="T1" fmla="*/ 4 h 32"/>
                  <a:gd name="T2" fmla="*/ 43 w 344"/>
                  <a:gd name="T3" fmla="*/ 4 h 32"/>
                  <a:gd name="T4" fmla="*/ 42 w 344"/>
                  <a:gd name="T5" fmla="*/ 0 h 32"/>
                  <a:gd name="T6" fmla="*/ 0 w 344"/>
                  <a:gd name="T7" fmla="*/ 0 h 32"/>
                  <a:gd name="T8" fmla="*/ 1 w 344"/>
                  <a:gd name="T9" fmla="*/ 4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8" y="32"/>
                    </a:moveTo>
                    <a:lnTo>
                      <a:pt x="344" y="32"/>
                    </a:lnTo>
                    <a:lnTo>
                      <a:pt x="336" y="0"/>
                    </a:lnTo>
                    <a:lnTo>
                      <a:pt x="0" y="0"/>
                    </a:lnTo>
                    <a:lnTo>
                      <a:pt x="8"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6" name="Freeform 25"/>
              <p:cNvSpPr>
                <a:spLocks/>
              </p:cNvSpPr>
              <p:nvPr/>
            </p:nvSpPr>
            <p:spPr bwMode="auto">
              <a:xfrm>
                <a:off x="521" y="2375"/>
                <a:ext cx="825" cy="15"/>
              </a:xfrm>
              <a:custGeom>
                <a:avLst/>
                <a:gdLst>
                  <a:gd name="T0" fmla="*/ 205 w 1652"/>
                  <a:gd name="T1" fmla="*/ 0 h 32"/>
                  <a:gd name="T2" fmla="*/ 1 w 1652"/>
                  <a:gd name="T3" fmla="*/ 0 h 32"/>
                  <a:gd name="T4" fmla="*/ 0 w 1652"/>
                  <a:gd name="T5" fmla="*/ 3 h 32"/>
                  <a:gd name="T6" fmla="*/ 206 w 1652"/>
                  <a:gd name="T7" fmla="*/ 3 h 32"/>
                  <a:gd name="T8" fmla="*/ 205 w 1652"/>
                  <a:gd name="T9" fmla="*/ 0 h 32"/>
                  <a:gd name="T10" fmla="*/ 0 60000 65536"/>
                  <a:gd name="T11" fmla="*/ 0 60000 65536"/>
                  <a:gd name="T12" fmla="*/ 0 60000 65536"/>
                  <a:gd name="T13" fmla="*/ 0 60000 65536"/>
                  <a:gd name="T14" fmla="*/ 0 60000 65536"/>
                  <a:gd name="T15" fmla="*/ 0 w 1652"/>
                  <a:gd name="T16" fmla="*/ 0 h 32"/>
                  <a:gd name="T17" fmla="*/ 1652 w 1652"/>
                  <a:gd name="T18" fmla="*/ 32 h 32"/>
                </a:gdLst>
                <a:ahLst/>
                <a:cxnLst>
                  <a:cxn ang="T10">
                    <a:pos x="T0" y="T1"/>
                  </a:cxn>
                  <a:cxn ang="T11">
                    <a:pos x="T2" y="T3"/>
                  </a:cxn>
                  <a:cxn ang="T12">
                    <a:pos x="T4" y="T5"/>
                  </a:cxn>
                  <a:cxn ang="T13">
                    <a:pos x="T6" y="T7"/>
                  </a:cxn>
                  <a:cxn ang="T14">
                    <a:pos x="T8" y="T9"/>
                  </a:cxn>
                </a:cxnLst>
                <a:rect l="T15" t="T16" r="T17" b="T18"/>
                <a:pathLst>
                  <a:path w="1652" h="32">
                    <a:moveTo>
                      <a:pt x="1644" y="0"/>
                    </a:moveTo>
                    <a:lnTo>
                      <a:pt x="8" y="0"/>
                    </a:lnTo>
                    <a:lnTo>
                      <a:pt x="0" y="32"/>
                    </a:lnTo>
                    <a:lnTo>
                      <a:pt x="1652" y="32"/>
                    </a:lnTo>
                    <a:lnTo>
                      <a:pt x="16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7" name="Freeform 26"/>
              <p:cNvSpPr>
                <a:spLocks/>
              </p:cNvSpPr>
              <p:nvPr/>
            </p:nvSpPr>
            <p:spPr bwMode="auto">
              <a:xfrm>
                <a:off x="1317" y="2340"/>
                <a:ext cx="66" cy="214"/>
              </a:xfrm>
              <a:custGeom>
                <a:avLst/>
                <a:gdLst>
                  <a:gd name="T0" fmla="*/ 4 w 134"/>
                  <a:gd name="T1" fmla="*/ 0 h 428"/>
                  <a:gd name="T2" fmla="*/ 16 w 134"/>
                  <a:gd name="T3" fmla="*/ 54 h 428"/>
                  <a:gd name="T4" fmla="*/ 12 w 134"/>
                  <a:gd name="T5" fmla="*/ 54 h 428"/>
                  <a:gd name="T6" fmla="*/ 0 w 134"/>
                  <a:gd name="T7" fmla="*/ 0 h 428"/>
                  <a:gd name="T8" fmla="*/ 4 w 134"/>
                  <a:gd name="T9" fmla="*/ 0 h 428"/>
                  <a:gd name="T10" fmla="*/ 0 60000 65536"/>
                  <a:gd name="T11" fmla="*/ 0 60000 65536"/>
                  <a:gd name="T12" fmla="*/ 0 60000 65536"/>
                  <a:gd name="T13" fmla="*/ 0 60000 65536"/>
                  <a:gd name="T14" fmla="*/ 0 60000 65536"/>
                  <a:gd name="T15" fmla="*/ 0 w 134"/>
                  <a:gd name="T16" fmla="*/ 0 h 428"/>
                  <a:gd name="T17" fmla="*/ 134 w 134"/>
                  <a:gd name="T18" fmla="*/ 428 h 428"/>
                </a:gdLst>
                <a:ahLst/>
                <a:cxnLst>
                  <a:cxn ang="T10">
                    <a:pos x="T0" y="T1"/>
                  </a:cxn>
                  <a:cxn ang="T11">
                    <a:pos x="T2" y="T3"/>
                  </a:cxn>
                  <a:cxn ang="T12">
                    <a:pos x="T4" y="T5"/>
                  </a:cxn>
                  <a:cxn ang="T13">
                    <a:pos x="T6" y="T7"/>
                  </a:cxn>
                  <a:cxn ang="T14">
                    <a:pos x="T8" y="T9"/>
                  </a:cxn>
                </a:cxnLst>
                <a:rect l="T15" t="T16" r="T17" b="T18"/>
                <a:pathLst>
                  <a:path w="134" h="428">
                    <a:moveTo>
                      <a:pt x="37" y="0"/>
                    </a:moveTo>
                    <a:lnTo>
                      <a:pt x="134" y="428"/>
                    </a:lnTo>
                    <a:lnTo>
                      <a:pt x="99" y="428"/>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8" name="Freeform 27"/>
              <p:cNvSpPr>
                <a:spLocks/>
              </p:cNvSpPr>
              <p:nvPr/>
            </p:nvSpPr>
            <p:spPr bwMode="auto">
              <a:xfrm>
                <a:off x="1265" y="23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69" name="Freeform 28"/>
              <p:cNvSpPr>
                <a:spLocks/>
              </p:cNvSpPr>
              <p:nvPr/>
            </p:nvSpPr>
            <p:spPr bwMode="auto">
              <a:xfrm>
                <a:off x="1213"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5" y="0"/>
                    </a:moveTo>
                    <a:lnTo>
                      <a:pt x="47" y="69"/>
                    </a:lnTo>
                    <a:lnTo>
                      <a:pt x="11"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0" name="Freeform 29"/>
              <p:cNvSpPr>
                <a:spLocks/>
              </p:cNvSpPr>
              <p:nvPr/>
            </p:nvSpPr>
            <p:spPr bwMode="auto">
              <a:xfrm>
                <a:off x="1160"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6" y="0"/>
                    </a:moveTo>
                    <a:lnTo>
                      <a:pt x="47" y="69"/>
                    </a:lnTo>
                    <a:lnTo>
                      <a:pt x="11" y="69"/>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1" name="Freeform 30"/>
              <p:cNvSpPr>
                <a:spLocks/>
              </p:cNvSpPr>
              <p:nvPr/>
            </p:nvSpPr>
            <p:spPr bwMode="auto">
              <a:xfrm>
                <a:off x="1108" y="2340"/>
                <a:ext cx="21" cy="35"/>
              </a:xfrm>
              <a:custGeom>
                <a:avLst/>
                <a:gdLst>
                  <a:gd name="T0" fmla="*/ 4 w 43"/>
                  <a:gd name="T1" fmla="*/ 0 h 69"/>
                  <a:gd name="T2" fmla="*/ 5 w 43"/>
                  <a:gd name="T3" fmla="*/ 9 h 69"/>
                  <a:gd name="T4" fmla="*/ 1 w 43"/>
                  <a:gd name="T5" fmla="*/ 9 h 69"/>
                  <a:gd name="T6" fmla="*/ 0 w 43"/>
                  <a:gd name="T7" fmla="*/ 0 h 69"/>
                  <a:gd name="T8" fmla="*/ 4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34" y="0"/>
                    </a:moveTo>
                    <a:lnTo>
                      <a:pt x="43" y="69"/>
                    </a:lnTo>
                    <a:lnTo>
                      <a:pt x="8"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2" name="Freeform 31"/>
              <p:cNvSpPr>
                <a:spLocks/>
              </p:cNvSpPr>
              <p:nvPr/>
            </p:nvSpPr>
            <p:spPr bwMode="auto">
              <a:xfrm>
                <a:off x="1056"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4" y="0"/>
                    </a:moveTo>
                    <a:lnTo>
                      <a:pt x="39" y="69"/>
                    </a:lnTo>
                    <a:lnTo>
                      <a:pt x="4"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3" name="Freeform 32"/>
              <p:cNvSpPr>
                <a:spLocks/>
              </p:cNvSpPr>
              <p:nvPr/>
            </p:nvSpPr>
            <p:spPr bwMode="auto">
              <a:xfrm>
                <a:off x="1004" y="2340"/>
                <a:ext cx="18" cy="35"/>
              </a:xfrm>
              <a:custGeom>
                <a:avLst/>
                <a:gdLst>
                  <a:gd name="T0" fmla="*/ 4 w 37"/>
                  <a:gd name="T1" fmla="*/ 0 h 69"/>
                  <a:gd name="T2" fmla="*/ 4 w 37"/>
                  <a:gd name="T3" fmla="*/ 9 h 69"/>
                  <a:gd name="T4" fmla="*/ 0 w 37"/>
                  <a:gd name="T5" fmla="*/ 9 h 69"/>
                  <a:gd name="T6" fmla="*/ 0 w 37"/>
                  <a:gd name="T7" fmla="*/ 0 h 69"/>
                  <a:gd name="T8" fmla="*/ 4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5" y="0"/>
                    </a:moveTo>
                    <a:lnTo>
                      <a:pt x="37" y="69"/>
                    </a:lnTo>
                    <a:lnTo>
                      <a:pt x="2"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4" name="Freeform 33"/>
              <p:cNvSpPr>
                <a:spLocks/>
              </p:cNvSpPr>
              <p:nvPr/>
            </p:nvSpPr>
            <p:spPr bwMode="auto">
              <a:xfrm>
                <a:off x="952" y="2340"/>
                <a:ext cx="17" cy="35"/>
              </a:xfrm>
              <a:custGeom>
                <a:avLst/>
                <a:gdLst>
                  <a:gd name="T0" fmla="*/ 4 w 35"/>
                  <a:gd name="T1" fmla="*/ 0 h 69"/>
                  <a:gd name="T2" fmla="*/ 4 w 35"/>
                  <a:gd name="T3" fmla="*/ 9 h 69"/>
                  <a:gd name="T4" fmla="*/ 0 w 35"/>
                  <a:gd name="T5" fmla="*/ 9 h 69"/>
                  <a:gd name="T6" fmla="*/ 0 w 35"/>
                  <a:gd name="T7" fmla="*/ 0 h 69"/>
                  <a:gd name="T8" fmla="*/ 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4" y="69"/>
                    </a:lnTo>
                    <a:lnTo>
                      <a:pt x="0"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5" name="Rectangle 34"/>
              <p:cNvSpPr>
                <a:spLocks noChangeArrowheads="1"/>
              </p:cNvSpPr>
              <p:nvPr/>
            </p:nvSpPr>
            <p:spPr bwMode="auto">
              <a:xfrm>
                <a:off x="900" y="2340"/>
                <a:ext cx="16" cy="35"/>
              </a:xfrm>
              <a:prstGeom prst="rect">
                <a:avLst/>
              </a:prstGeom>
              <a:solidFill>
                <a:srgbClr val="004CB2"/>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6" name="Freeform 35"/>
              <p:cNvSpPr>
                <a:spLocks/>
              </p:cNvSpPr>
              <p:nvPr/>
            </p:nvSpPr>
            <p:spPr bwMode="auto">
              <a:xfrm>
                <a:off x="845" y="2340"/>
                <a:ext cx="18" cy="35"/>
              </a:xfrm>
              <a:custGeom>
                <a:avLst/>
                <a:gdLst>
                  <a:gd name="T0" fmla="*/ 4 w 38"/>
                  <a:gd name="T1" fmla="*/ 0 h 69"/>
                  <a:gd name="T2" fmla="*/ 4 w 38"/>
                  <a:gd name="T3" fmla="*/ 9 h 69"/>
                  <a:gd name="T4" fmla="*/ 0 w 38"/>
                  <a:gd name="T5" fmla="*/ 9 h 69"/>
                  <a:gd name="T6" fmla="*/ 0 w 38"/>
                  <a:gd name="T7" fmla="*/ 0 h 69"/>
                  <a:gd name="T8" fmla="*/ 4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38" y="0"/>
                    </a:moveTo>
                    <a:lnTo>
                      <a:pt x="34" y="69"/>
                    </a:lnTo>
                    <a:lnTo>
                      <a:pt x="0" y="69"/>
                    </a:lnTo>
                    <a:lnTo>
                      <a:pt x="4"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7" name="Freeform 36"/>
              <p:cNvSpPr>
                <a:spLocks/>
              </p:cNvSpPr>
              <p:nvPr/>
            </p:nvSpPr>
            <p:spPr bwMode="auto">
              <a:xfrm>
                <a:off x="792"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8" name="Freeform 37"/>
              <p:cNvSpPr>
                <a:spLocks/>
              </p:cNvSpPr>
              <p:nvPr/>
            </p:nvSpPr>
            <p:spPr bwMode="auto">
              <a:xfrm>
                <a:off x="738" y="2340"/>
                <a:ext cx="20" cy="35"/>
              </a:xfrm>
              <a:custGeom>
                <a:avLst/>
                <a:gdLst>
                  <a:gd name="T0" fmla="*/ 5 w 41"/>
                  <a:gd name="T1" fmla="*/ 0 h 69"/>
                  <a:gd name="T2" fmla="*/ 4 w 41"/>
                  <a:gd name="T3" fmla="*/ 9 h 69"/>
                  <a:gd name="T4" fmla="*/ 0 w 41"/>
                  <a:gd name="T5" fmla="*/ 9 h 69"/>
                  <a:gd name="T6" fmla="*/ 0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3" y="69"/>
                    </a:lnTo>
                    <a:lnTo>
                      <a:pt x="0" y="69"/>
                    </a:lnTo>
                    <a:lnTo>
                      <a:pt x="7"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79" name="Freeform 38"/>
              <p:cNvSpPr>
                <a:spLocks/>
              </p:cNvSpPr>
              <p:nvPr/>
            </p:nvSpPr>
            <p:spPr bwMode="auto">
              <a:xfrm>
                <a:off x="684" y="23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3" y="69"/>
                    </a:lnTo>
                    <a:lnTo>
                      <a:pt x="0" y="69"/>
                    </a:lnTo>
                    <a:lnTo>
                      <a:pt x="11"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0" name="Freeform 39"/>
              <p:cNvSpPr>
                <a:spLocks/>
              </p:cNvSpPr>
              <p:nvPr/>
            </p:nvSpPr>
            <p:spPr bwMode="auto">
              <a:xfrm>
                <a:off x="631" y="2340"/>
                <a:ext cx="22" cy="35"/>
              </a:xfrm>
              <a:custGeom>
                <a:avLst/>
                <a:gdLst>
                  <a:gd name="T0" fmla="*/ 5 w 45"/>
                  <a:gd name="T1" fmla="*/ 0 h 69"/>
                  <a:gd name="T2" fmla="*/ 4 w 45"/>
                  <a:gd name="T3" fmla="*/ 9 h 69"/>
                  <a:gd name="T4" fmla="*/ 0 w 45"/>
                  <a:gd name="T5" fmla="*/ 9 h 69"/>
                  <a:gd name="T6" fmla="*/ 1 w 45"/>
                  <a:gd name="T7" fmla="*/ 0 h 69"/>
                  <a:gd name="T8" fmla="*/ 5 w 45"/>
                  <a:gd name="T9" fmla="*/ 0 h 69"/>
                  <a:gd name="T10" fmla="*/ 0 60000 65536"/>
                  <a:gd name="T11" fmla="*/ 0 60000 65536"/>
                  <a:gd name="T12" fmla="*/ 0 60000 65536"/>
                  <a:gd name="T13" fmla="*/ 0 60000 65536"/>
                  <a:gd name="T14" fmla="*/ 0 60000 65536"/>
                  <a:gd name="T15" fmla="*/ 0 w 45"/>
                  <a:gd name="T16" fmla="*/ 0 h 69"/>
                  <a:gd name="T17" fmla="*/ 45 w 45"/>
                  <a:gd name="T18" fmla="*/ 69 h 69"/>
                </a:gdLst>
                <a:ahLst/>
                <a:cxnLst>
                  <a:cxn ang="T10">
                    <a:pos x="T0" y="T1"/>
                  </a:cxn>
                  <a:cxn ang="T11">
                    <a:pos x="T2" y="T3"/>
                  </a:cxn>
                  <a:cxn ang="T12">
                    <a:pos x="T4" y="T5"/>
                  </a:cxn>
                  <a:cxn ang="T13">
                    <a:pos x="T6" y="T7"/>
                  </a:cxn>
                  <a:cxn ang="T14">
                    <a:pos x="T8" y="T9"/>
                  </a:cxn>
                </a:cxnLst>
                <a:rect l="T15" t="T16" r="T17" b="T18"/>
                <a:pathLst>
                  <a:path w="45" h="69">
                    <a:moveTo>
                      <a:pt x="45" y="0"/>
                    </a:moveTo>
                    <a:lnTo>
                      <a:pt x="32" y="69"/>
                    </a:lnTo>
                    <a:lnTo>
                      <a:pt x="0" y="69"/>
                    </a:lnTo>
                    <a:lnTo>
                      <a:pt x="11"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1" name="Freeform 40"/>
              <p:cNvSpPr>
                <a:spLocks/>
              </p:cNvSpPr>
              <p:nvPr/>
            </p:nvSpPr>
            <p:spPr bwMode="auto">
              <a:xfrm>
                <a:off x="577" y="2340"/>
                <a:ext cx="23" cy="35"/>
              </a:xfrm>
              <a:custGeom>
                <a:avLst/>
                <a:gdLst>
                  <a:gd name="T0" fmla="*/ 5 w 47"/>
                  <a:gd name="T1" fmla="*/ 0 h 69"/>
                  <a:gd name="T2" fmla="*/ 4 w 47"/>
                  <a:gd name="T3" fmla="*/ 9 h 69"/>
                  <a:gd name="T4" fmla="*/ 0 w 47"/>
                  <a:gd name="T5" fmla="*/ 9 h 69"/>
                  <a:gd name="T6" fmla="*/ 1 w 47"/>
                  <a:gd name="T7" fmla="*/ 0 h 69"/>
                  <a:gd name="T8" fmla="*/ 5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47" y="0"/>
                    </a:moveTo>
                    <a:lnTo>
                      <a:pt x="32" y="69"/>
                    </a:lnTo>
                    <a:lnTo>
                      <a:pt x="0" y="69"/>
                    </a:lnTo>
                    <a:lnTo>
                      <a:pt x="15"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2" name="Freeform 41"/>
              <p:cNvSpPr>
                <a:spLocks/>
              </p:cNvSpPr>
              <p:nvPr/>
            </p:nvSpPr>
            <p:spPr bwMode="auto">
              <a:xfrm>
                <a:off x="483" y="2340"/>
                <a:ext cx="65" cy="214"/>
              </a:xfrm>
              <a:custGeom>
                <a:avLst/>
                <a:gdLst>
                  <a:gd name="T0" fmla="*/ 0 w 130"/>
                  <a:gd name="T1" fmla="*/ 54 h 428"/>
                  <a:gd name="T2" fmla="*/ 12 w 130"/>
                  <a:gd name="T3" fmla="*/ 0 h 428"/>
                  <a:gd name="T4" fmla="*/ 16 w 130"/>
                  <a:gd name="T5" fmla="*/ 0 h 428"/>
                  <a:gd name="T6" fmla="*/ 3 w 130"/>
                  <a:gd name="T7" fmla="*/ 54 h 428"/>
                  <a:gd name="T8" fmla="*/ 0 w 130"/>
                  <a:gd name="T9" fmla="*/ 54 h 428"/>
                  <a:gd name="T10" fmla="*/ 0 60000 65536"/>
                  <a:gd name="T11" fmla="*/ 0 60000 65536"/>
                  <a:gd name="T12" fmla="*/ 0 60000 65536"/>
                  <a:gd name="T13" fmla="*/ 0 60000 65536"/>
                  <a:gd name="T14" fmla="*/ 0 60000 65536"/>
                  <a:gd name="T15" fmla="*/ 0 w 130"/>
                  <a:gd name="T16" fmla="*/ 0 h 428"/>
                  <a:gd name="T17" fmla="*/ 130 w 130"/>
                  <a:gd name="T18" fmla="*/ 428 h 428"/>
                </a:gdLst>
                <a:ahLst/>
                <a:cxnLst>
                  <a:cxn ang="T10">
                    <a:pos x="T0" y="T1"/>
                  </a:cxn>
                  <a:cxn ang="T11">
                    <a:pos x="T2" y="T3"/>
                  </a:cxn>
                  <a:cxn ang="T12">
                    <a:pos x="T4" y="T5"/>
                  </a:cxn>
                  <a:cxn ang="T13">
                    <a:pos x="T6" y="T7"/>
                  </a:cxn>
                  <a:cxn ang="T14">
                    <a:pos x="T8" y="T9"/>
                  </a:cxn>
                </a:cxnLst>
                <a:rect l="T15" t="T16" r="T17" b="T18"/>
                <a:pathLst>
                  <a:path w="130" h="428">
                    <a:moveTo>
                      <a:pt x="0" y="428"/>
                    </a:moveTo>
                    <a:lnTo>
                      <a:pt x="96" y="0"/>
                    </a:lnTo>
                    <a:lnTo>
                      <a:pt x="130" y="0"/>
                    </a:lnTo>
                    <a:lnTo>
                      <a:pt x="31" y="428"/>
                    </a:lnTo>
                    <a:lnTo>
                      <a:pt x="0" y="428"/>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3" name="Freeform 42"/>
              <p:cNvSpPr>
                <a:spLocks/>
              </p:cNvSpPr>
              <p:nvPr/>
            </p:nvSpPr>
            <p:spPr bwMode="auto">
              <a:xfrm>
                <a:off x="1282"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8" y="0"/>
                    </a:moveTo>
                    <a:lnTo>
                      <a:pt x="49" y="68"/>
                    </a:lnTo>
                    <a:lnTo>
                      <a:pt x="13" y="68"/>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4" name="Freeform 43"/>
              <p:cNvSpPr>
                <a:spLocks/>
              </p:cNvSpPr>
              <p:nvPr/>
            </p:nvSpPr>
            <p:spPr bwMode="auto">
              <a:xfrm>
                <a:off x="1230"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6" y="0"/>
                    </a:moveTo>
                    <a:lnTo>
                      <a:pt x="49" y="68"/>
                    </a:lnTo>
                    <a:lnTo>
                      <a:pt x="13"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5" name="Freeform 44"/>
              <p:cNvSpPr>
                <a:spLocks/>
              </p:cNvSpPr>
              <p:nvPr/>
            </p:nvSpPr>
            <p:spPr bwMode="auto">
              <a:xfrm>
                <a:off x="1177" y="2390"/>
                <a:ext cx="23" cy="35"/>
              </a:xfrm>
              <a:custGeom>
                <a:avLst/>
                <a:gdLst>
                  <a:gd name="T0" fmla="*/ 5 w 46"/>
                  <a:gd name="T1" fmla="*/ 0 h 68"/>
                  <a:gd name="T2" fmla="*/ 6 w 46"/>
                  <a:gd name="T3" fmla="*/ 9 h 68"/>
                  <a:gd name="T4" fmla="*/ 1 w 46"/>
                  <a:gd name="T5" fmla="*/ 9 h 68"/>
                  <a:gd name="T6" fmla="*/ 0 w 46"/>
                  <a:gd name="T7" fmla="*/ 0 h 68"/>
                  <a:gd name="T8" fmla="*/ 5 w 46"/>
                  <a:gd name="T9" fmla="*/ 0 h 68"/>
                  <a:gd name="T10" fmla="*/ 0 60000 65536"/>
                  <a:gd name="T11" fmla="*/ 0 60000 65536"/>
                  <a:gd name="T12" fmla="*/ 0 60000 65536"/>
                  <a:gd name="T13" fmla="*/ 0 60000 65536"/>
                  <a:gd name="T14" fmla="*/ 0 60000 65536"/>
                  <a:gd name="T15" fmla="*/ 0 w 46"/>
                  <a:gd name="T16" fmla="*/ 0 h 68"/>
                  <a:gd name="T17" fmla="*/ 46 w 46"/>
                  <a:gd name="T18" fmla="*/ 68 h 68"/>
                </a:gdLst>
                <a:ahLst/>
                <a:cxnLst>
                  <a:cxn ang="T10">
                    <a:pos x="T0" y="T1"/>
                  </a:cxn>
                  <a:cxn ang="T11">
                    <a:pos x="T2" y="T3"/>
                  </a:cxn>
                  <a:cxn ang="T12">
                    <a:pos x="T4" y="T5"/>
                  </a:cxn>
                  <a:cxn ang="T13">
                    <a:pos x="T6" y="T7"/>
                  </a:cxn>
                  <a:cxn ang="T14">
                    <a:pos x="T8" y="T9"/>
                  </a:cxn>
                </a:cxnLst>
                <a:rect l="T15" t="T16" r="T17" b="T18"/>
                <a:pathLst>
                  <a:path w="46" h="68">
                    <a:moveTo>
                      <a:pt x="35" y="0"/>
                    </a:moveTo>
                    <a:lnTo>
                      <a:pt x="46" y="68"/>
                    </a:lnTo>
                    <a:lnTo>
                      <a:pt x="11"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6" name="Freeform 45"/>
              <p:cNvSpPr>
                <a:spLocks/>
              </p:cNvSpPr>
              <p:nvPr/>
            </p:nvSpPr>
            <p:spPr bwMode="auto">
              <a:xfrm>
                <a:off x="1125" y="2390"/>
                <a:ext cx="22" cy="35"/>
              </a:xfrm>
              <a:custGeom>
                <a:avLst/>
                <a:gdLst>
                  <a:gd name="T0" fmla="*/ 5 w 43"/>
                  <a:gd name="T1" fmla="*/ 0 h 68"/>
                  <a:gd name="T2" fmla="*/ 6 w 43"/>
                  <a:gd name="T3" fmla="*/ 9 h 68"/>
                  <a:gd name="T4" fmla="*/ 1 w 43"/>
                  <a:gd name="T5" fmla="*/ 9 h 68"/>
                  <a:gd name="T6" fmla="*/ 0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36" y="0"/>
                    </a:moveTo>
                    <a:lnTo>
                      <a:pt x="43" y="68"/>
                    </a:lnTo>
                    <a:lnTo>
                      <a:pt x="8"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7" name="Freeform 46"/>
              <p:cNvSpPr>
                <a:spLocks/>
              </p:cNvSpPr>
              <p:nvPr/>
            </p:nvSpPr>
            <p:spPr bwMode="auto">
              <a:xfrm>
                <a:off x="1072" y="2390"/>
                <a:ext cx="21" cy="35"/>
              </a:xfrm>
              <a:custGeom>
                <a:avLst/>
                <a:gdLst>
                  <a:gd name="T0" fmla="*/ 5 w 40"/>
                  <a:gd name="T1" fmla="*/ 0 h 68"/>
                  <a:gd name="T2" fmla="*/ 6 w 40"/>
                  <a:gd name="T3" fmla="*/ 9 h 68"/>
                  <a:gd name="T4" fmla="*/ 1 w 40"/>
                  <a:gd name="T5" fmla="*/ 9 h 68"/>
                  <a:gd name="T6" fmla="*/ 0 w 40"/>
                  <a:gd name="T7" fmla="*/ 0 h 68"/>
                  <a:gd name="T8" fmla="*/ 5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35" y="0"/>
                    </a:moveTo>
                    <a:lnTo>
                      <a:pt x="40" y="68"/>
                    </a:lnTo>
                    <a:lnTo>
                      <a:pt x="7"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8" name="Freeform 47"/>
              <p:cNvSpPr>
                <a:spLocks/>
              </p:cNvSpPr>
              <p:nvPr/>
            </p:nvSpPr>
            <p:spPr bwMode="auto">
              <a:xfrm>
                <a:off x="1022"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89" name="Freeform 48"/>
              <p:cNvSpPr>
                <a:spLocks/>
              </p:cNvSpPr>
              <p:nvPr/>
            </p:nvSpPr>
            <p:spPr bwMode="auto">
              <a:xfrm>
                <a:off x="969" y="2390"/>
                <a:ext cx="18" cy="35"/>
              </a:xfrm>
              <a:custGeom>
                <a:avLst/>
                <a:gdLst>
                  <a:gd name="T0" fmla="*/ 5 w 36"/>
                  <a:gd name="T1" fmla="*/ 0 h 68"/>
                  <a:gd name="T2" fmla="*/ 5 w 36"/>
                  <a:gd name="T3" fmla="*/ 9 h 68"/>
                  <a:gd name="T4" fmla="*/ 0 w 36"/>
                  <a:gd name="T5" fmla="*/ 9 h 68"/>
                  <a:gd name="T6" fmla="*/ 1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6" y="0"/>
                    </a:moveTo>
                    <a:lnTo>
                      <a:pt x="34" y="68"/>
                    </a:lnTo>
                    <a:lnTo>
                      <a:pt x="0" y="68"/>
                    </a:lnTo>
                    <a:lnTo>
                      <a:pt x="2"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0" name="Freeform 49"/>
              <p:cNvSpPr>
                <a:spLocks/>
              </p:cNvSpPr>
              <p:nvPr/>
            </p:nvSpPr>
            <p:spPr bwMode="auto">
              <a:xfrm>
                <a:off x="917"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1" name="Freeform 50"/>
              <p:cNvSpPr>
                <a:spLocks/>
              </p:cNvSpPr>
              <p:nvPr/>
            </p:nvSpPr>
            <p:spPr bwMode="auto">
              <a:xfrm>
                <a:off x="863" y="2390"/>
                <a:ext cx="19" cy="35"/>
              </a:xfrm>
              <a:custGeom>
                <a:avLst/>
                <a:gdLst>
                  <a:gd name="T0" fmla="*/ 5 w 37"/>
                  <a:gd name="T1" fmla="*/ 0 h 68"/>
                  <a:gd name="T2" fmla="*/ 5 w 37"/>
                  <a:gd name="T3" fmla="*/ 9 h 68"/>
                  <a:gd name="T4" fmla="*/ 0 w 37"/>
                  <a:gd name="T5" fmla="*/ 9 h 68"/>
                  <a:gd name="T6" fmla="*/ 1 w 37"/>
                  <a:gd name="T7" fmla="*/ 0 h 68"/>
                  <a:gd name="T8" fmla="*/ 5 w 37"/>
                  <a:gd name="T9" fmla="*/ 0 h 68"/>
                  <a:gd name="T10" fmla="*/ 0 60000 65536"/>
                  <a:gd name="T11" fmla="*/ 0 60000 65536"/>
                  <a:gd name="T12" fmla="*/ 0 60000 65536"/>
                  <a:gd name="T13" fmla="*/ 0 60000 65536"/>
                  <a:gd name="T14" fmla="*/ 0 60000 65536"/>
                  <a:gd name="T15" fmla="*/ 0 w 37"/>
                  <a:gd name="T16" fmla="*/ 0 h 68"/>
                  <a:gd name="T17" fmla="*/ 37 w 37"/>
                  <a:gd name="T18" fmla="*/ 68 h 68"/>
                </a:gdLst>
                <a:ahLst/>
                <a:cxnLst>
                  <a:cxn ang="T10">
                    <a:pos x="T0" y="T1"/>
                  </a:cxn>
                  <a:cxn ang="T11">
                    <a:pos x="T2" y="T3"/>
                  </a:cxn>
                  <a:cxn ang="T12">
                    <a:pos x="T4" y="T5"/>
                  </a:cxn>
                  <a:cxn ang="T13">
                    <a:pos x="T6" y="T7"/>
                  </a:cxn>
                  <a:cxn ang="T14">
                    <a:pos x="T8" y="T9"/>
                  </a:cxn>
                </a:cxnLst>
                <a:rect l="T15" t="T16" r="T17" b="T18"/>
                <a:pathLst>
                  <a:path w="37" h="68">
                    <a:moveTo>
                      <a:pt x="37" y="0"/>
                    </a:moveTo>
                    <a:lnTo>
                      <a:pt x="33" y="68"/>
                    </a:lnTo>
                    <a:lnTo>
                      <a:pt x="0" y="68"/>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2" name="Freeform 51"/>
              <p:cNvSpPr>
                <a:spLocks/>
              </p:cNvSpPr>
              <p:nvPr/>
            </p:nvSpPr>
            <p:spPr bwMode="auto">
              <a:xfrm>
                <a:off x="809" y="2390"/>
                <a:ext cx="20" cy="35"/>
              </a:xfrm>
              <a:custGeom>
                <a:avLst/>
                <a:gdLst>
                  <a:gd name="T0" fmla="*/ 5 w 39"/>
                  <a:gd name="T1" fmla="*/ 0 h 68"/>
                  <a:gd name="T2" fmla="*/ 5 w 39"/>
                  <a:gd name="T3" fmla="*/ 9 h 68"/>
                  <a:gd name="T4" fmla="*/ 0 w 39"/>
                  <a:gd name="T5" fmla="*/ 9 h 68"/>
                  <a:gd name="T6" fmla="*/ 1 w 39"/>
                  <a:gd name="T7" fmla="*/ 0 h 68"/>
                  <a:gd name="T8" fmla="*/ 5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39" y="0"/>
                    </a:moveTo>
                    <a:lnTo>
                      <a:pt x="33" y="68"/>
                    </a:lnTo>
                    <a:lnTo>
                      <a:pt x="0" y="68"/>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3" name="Freeform 52"/>
              <p:cNvSpPr>
                <a:spLocks/>
              </p:cNvSpPr>
              <p:nvPr/>
            </p:nvSpPr>
            <p:spPr bwMode="auto">
              <a:xfrm>
                <a:off x="756" y="2390"/>
                <a:ext cx="20" cy="35"/>
              </a:xfrm>
              <a:custGeom>
                <a:avLst/>
                <a:gdLst>
                  <a:gd name="T0" fmla="*/ 5 w 41"/>
                  <a:gd name="T1" fmla="*/ 0 h 68"/>
                  <a:gd name="T2" fmla="*/ 4 w 41"/>
                  <a:gd name="T3" fmla="*/ 9 h 68"/>
                  <a:gd name="T4" fmla="*/ 0 w 41"/>
                  <a:gd name="T5" fmla="*/ 9 h 68"/>
                  <a:gd name="T6" fmla="*/ 1 w 41"/>
                  <a:gd name="T7" fmla="*/ 0 h 68"/>
                  <a:gd name="T8" fmla="*/ 5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41" y="0"/>
                    </a:moveTo>
                    <a:lnTo>
                      <a:pt x="34" y="68"/>
                    </a:lnTo>
                    <a:lnTo>
                      <a:pt x="0" y="68"/>
                    </a:lnTo>
                    <a:lnTo>
                      <a:pt x="9"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4" name="Freeform 53"/>
              <p:cNvSpPr>
                <a:spLocks/>
              </p:cNvSpPr>
              <p:nvPr/>
            </p:nvSpPr>
            <p:spPr bwMode="auto">
              <a:xfrm>
                <a:off x="703" y="2390"/>
                <a:ext cx="21" cy="35"/>
              </a:xfrm>
              <a:custGeom>
                <a:avLst/>
                <a:gdLst>
                  <a:gd name="T0" fmla="*/ 5 w 43"/>
                  <a:gd name="T1" fmla="*/ 0 h 68"/>
                  <a:gd name="T2" fmla="*/ 4 w 43"/>
                  <a:gd name="T3" fmla="*/ 9 h 68"/>
                  <a:gd name="T4" fmla="*/ 0 w 43"/>
                  <a:gd name="T5" fmla="*/ 9 h 68"/>
                  <a:gd name="T6" fmla="*/ 1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43" y="0"/>
                    </a:moveTo>
                    <a:lnTo>
                      <a:pt x="32" y="68"/>
                    </a:lnTo>
                    <a:lnTo>
                      <a:pt x="0" y="68"/>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5" name="Freeform 54"/>
              <p:cNvSpPr>
                <a:spLocks/>
              </p:cNvSpPr>
              <p:nvPr/>
            </p:nvSpPr>
            <p:spPr bwMode="auto">
              <a:xfrm>
                <a:off x="649" y="2390"/>
                <a:ext cx="22" cy="35"/>
              </a:xfrm>
              <a:custGeom>
                <a:avLst/>
                <a:gdLst>
                  <a:gd name="T0" fmla="*/ 5 w 45"/>
                  <a:gd name="T1" fmla="*/ 0 h 68"/>
                  <a:gd name="T2" fmla="*/ 4 w 45"/>
                  <a:gd name="T3" fmla="*/ 9 h 68"/>
                  <a:gd name="T4" fmla="*/ 0 w 45"/>
                  <a:gd name="T5" fmla="*/ 9 h 68"/>
                  <a:gd name="T6" fmla="*/ 1 w 45"/>
                  <a:gd name="T7" fmla="*/ 0 h 68"/>
                  <a:gd name="T8" fmla="*/ 5 w 45"/>
                  <a:gd name="T9" fmla="*/ 0 h 68"/>
                  <a:gd name="T10" fmla="*/ 0 60000 65536"/>
                  <a:gd name="T11" fmla="*/ 0 60000 65536"/>
                  <a:gd name="T12" fmla="*/ 0 60000 65536"/>
                  <a:gd name="T13" fmla="*/ 0 60000 65536"/>
                  <a:gd name="T14" fmla="*/ 0 60000 65536"/>
                  <a:gd name="T15" fmla="*/ 0 w 45"/>
                  <a:gd name="T16" fmla="*/ 0 h 68"/>
                  <a:gd name="T17" fmla="*/ 45 w 45"/>
                  <a:gd name="T18" fmla="*/ 68 h 68"/>
                </a:gdLst>
                <a:ahLst/>
                <a:cxnLst>
                  <a:cxn ang="T10">
                    <a:pos x="T0" y="T1"/>
                  </a:cxn>
                  <a:cxn ang="T11">
                    <a:pos x="T2" y="T3"/>
                  </a:cxn>
                  <a:cxn ang="T12">
                    <a:pos x="T4" y="T5"/>
                  </a:cxn>
                  <a:cxn ang="T13">
                    <a:pos x="T6" y="T7"/>
                  </a:cxn>
                  <a:cxn ang="T14">
                    <a:pos x="T8" y="T9"/>
                  </a:cxn>
                </a:cxnLst>
                <a:rect l="T15" t="T16" r="T17" b="T18"/>
                <a:pathLst>
                  <a:path w="45" h="68">
                    <a:moveTo>
                      <a:pt x="45" y="0"/>
                    </a:moveTo>
                    <a:lnTo>
                      <a:pt x="32" y="68"/>
                    </a:lnTo>
                    <a:lnTo>
                      <a:pt x="0" y="68"/>
                    </a:lnTo>
                    <a:lnTo>
                      <a:pt x="13"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6" name="Freeform 55"/>
              <p:cNvSpPr>
                <a:spLocks/>
              </p:cNvSpPr>
              <p:nvPr/>
            </p:nvSpPr>
            <p:spPr bwMode="auto">
              <a:xfrm>
                <a:off x="595" y="2390"/>
                <a:ext cx="24" cy="35"/>
              </a:xfrm>
              <a:custGeom>
                <a:avLst/>
                <a:gdLst>
                  <a:gd name="T0" fmla="*/ 6 w 48"/>
                  <a:gd name="T1" fmla="*/ 0 h 68"/>
                  <a:gd name="T2" fmla="*/ 5 w 48"/>
                  <a:gd name="T3" fmla="*/ 9 h 68"/>
                  <a:gd name="T4" fmla="*/ 0 w 48"/>
                  <a:gd name="T5" fmla="*/ 9 h 68"/>
                  <a:gd name="T6" fmla="*/ 2 w 48"/>
                  <a:gd name="T7" fmla="*/ 0 h 68"/>
                  <a:gd name="T8" fmla="*/ 6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48" y="0"/>
                    </a:moveTo>
                    <a:lnTo>
                      <a:pt x="33" y="68"/>
                    </a:lnTo>
                    <a:lnTo>
                      <a:pt x="0" y="68"/>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7" name="Freeform 56"/>
              <p:cNvSpPr>
                <a:spLocks/>
              </p:cNvSpPr>
              <p:nvPr/>
            </p:nvSpPr>
            <p:spPr bwMode="auto">
              <a:xfrm>
                <a:off x="1289" y="2491"/>
                <a:ext cx="28" cy="47"/>
              </a:xfrm>
              <a:custGeom>
                <a:avLst/>
                <a:gdLst>
                  <a:gd name="T0" fmla="*/ 5 w 56"/>
                  <a:gd name="T1" fmla="*/ 0 h 95"/>
                  <a:gd name="T2" fmla="*/ 7 w 56"/>
                  <a:gd name="T3" fmla="*/ 11 h 95"/>
                  <a:gd name="T4" fmla="*/ 3 w 56"/>
                  <a:gd name="T5" fmla="*/ 11 h 95"/>
                  <a:gd name="T6" fmla="*/ 0 w 56"/>
                  <a:gd name="T7" fmla="*/ 0 h 95"/>
                  <a:gd name="T8" fmla="*/ 5 w 56"/>
                  <a:gd name="T9" fmla="*/ 0 h 95"/>
                  <a:gd name="T10" fmla="*/ 0 60000 65536"/>
                  <a:gd name="T11" fmla="*/ 0 60000 65536"/>
                  <a:gd name="T12" fmla="*/ 0 60000 65536"/>
                  <a:gd name="T13" fmla="*/ 0 60000 65536"/>
                  <a:gd name="T14" fmla="*/ 0 60000 65536"/>
                  <a:gd name="T15" fmla="*/ 0 w 56"/>
                  <a:gd name="T16" fmla="*/ 0 h 95"/>
                  <a:gd name="T17" fmla="*/ 56 w 56"/>
                  <a:gd name="T18" fmla="*/ 95 h 95"/>
                </a:gdLst>
                <a:ahLst/>
                <a:cxnLst>
                  <a:cxn ang="T10">
                    <a:pos x="T0" y="T1"/>
                  </a:cxn>
                  <a:cxn ang="T11">
                    <a:pos x="T2" y="T3"/>
                  </a:cxn>
                  <a:cxn ang="T12">
                    <a:pos x="T4" y="T5"/>
                  </a:cxn>
                  <a:cxn ang="T13">
                    <a:pos x="T6" y="T7"/>
                  </a:cxn>
                  <a:cxn ang="T14">
                    <a:pos x="T8" y="T9"/>
                  </a:cxn>
                </a:cxnLst>
                <a:rect l="T15" t="T16" r="T17" b="T18"/>
                <a:pathLst>
                  <a:path w="56" h="95">
                    <a:moveTo>
                      <a:pt x="38" y="0"/>
                    </a:moveTo>
                    <a:lnTo>
                      <a:pt x="56" y="95"/>
                    </a:lnTo>
                    <a:lnTo>
                      <a:pt x="21" y="95"/>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8" name="Freeform 57"/>
              <p:cNvSpPr>
                <a:spLocks/>
              </p:cNvSpPr>
              <p:nvPr/>
            </p:nvSpPr>
            <p:spPr bwMode="auto">
              <a:xfrm>
                <a:off x="1184" y="2491"/>
                <a:ext cx="33" cy="47"/>
              </a:xfrm>
              <a:custGeom>
                <a:avLst/>
                <a:gdLst>
                  <a:gd name="T0" fmla="*/ 6 w 66"/>
                  <a:gd name="T1" fmla="*/ 0 h 95"/>
                  <a:gd name="T2" fmla="*/ 8 w 66"/>
                  <a:gd name="T3" fmla="*/ 11 h 95"/>
                  <a:gd name="T4" fmla="*/ 2 w 66"/>
                  <a:gd name="T5" fmla="*/ 11 h 95"/>
                  <a:gd name="T6" fmla="*/ 0 w 66"/>
                  <a:gd name="T7" fmla="*/ 0 h 95"/>
                  <a:gd name="T8" fmla="*/ 6 w 66"/>
                  <a:gd name="T9" fmla="*/ 0 h 95"/>
                  <a:gd name="T10" fmla="*/ 0 60000 65536"/>
                  <a:gd name="T11" fmla="*/ 0 60000 65536"/>
                  <a:gd name="T12" fmla="*/ 0 60000 65536"/>
                  <a:gd name="T13" fmla="*/ 0 60000 65536"/>
                  <a:gd name="T14" fmla="*/ 0 60000 65536"/>
                  <a:gd name="T15" fmla="*/ 0 w 66"/>
                  <a:gd name="T16" fmla="*/ 0 h 95"/>
                  <a:gd name="T17" fmla="*/ 66 w 66"/>
                  <a:gd name="T18" fmla="*/ 95 h 95"/>
                </a:gdLst>
                <a:ahLst/>
                <a:cxnLst>
                  <a:cxn ang="T10">
                    <a:pos x="T0" y="T1"/>
                  </a:cxn>
                  <a:cxn ang="T11">
                    <a:pos x="T2" y="T3"/>
                  </a:cxn>
                  <a:cxn ang="T12">
                    <a:pos x="T4" y="T5"/>
                  </a:cxn>
                  <a:cxn ang="T13">
                    <a:pos x="T6" y="T7"/>
                  </a:cxn>
                  <a:cxn ang="T14">
                    <a:pos x="T8" y="T9"/>
                  </a:cxn>
                </a:cxnLst>
                <a:rect l="T15" t="T16" r="T17" b="T18"/>
                <a:pathLst>
                  <a:path w="66" h="95">
                    <a:moveTo>
                      <a:pt x="50" y="0"/>
                    </a:moveTo>
                    <a:lnTo>
                      <a:pt x="66" y="95"/>
                    </a:lnTo>
                    <a:lnTo>
                      <a:pt x="16" y="95"/>
                    </a:lnTo>
                    <a:lnTo>
                      <a:pt x="0" y="0"/>
                    </a:lnTo>
                    <a:lnTo>
                      <a:pt x="50"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99" name="Freeform 58"/>
              <p:cNvSpPr>
                <a:spLocks/>
              </p:cNvSpPr>
              <p:nvPr/>
            </p:nvSpPr>
            <p:spPr bwMode="auto">
              <a:xfrm>
                <a:off x="1096" y="2491"/>
                <a:ext cx="25" cy="47"/>
              </a:xfrm>
              <a:custGeom>
                <a:avLst/>
                <a:gdLst>
                  <a:gd name="T0" fmla="*/ 5 w 48"/>
                  <a:gd name="T1" fmla="*/ 0 h 95"/>
                  <a:gd name="T2" fmla="*/ 7 w 48"/>
                  <a:gd name="T3" fmla="*/ 11 h 95"/>
                  <a:gd name="T4" fmla="*/ 2 w 48"/>
                  <a:gd name="T5" fmla="*/ 11 h 95"/>
                  <a:gd name="T6" fmla="*/ 0 w 48"/>
                  <a:gd name="T7" fmla="*/ 0 h 95"/>
                  <a:gd name="T8" fmla="*/ 5 w 48"/>
                  <a:gd name="T9" fmla="*/ 0 h 95"/>
                  <a:gd name="T10" fmla="*/ 0 60000 65536"/>
                  <a:gd name="T11" fmla="*/ 0 60000 65536"/>
                  <a:gd name="T12" fmla="*/ 0 60000 65536"/>
                  <a:gd name="T13" fmla="*/ 0 60000 65536"/>
                  <a:gd name="T14" fmla="*/ 0 60000 65536"/>
                  <a:gd name="T15" fmla="*/ 0 w 48"/>
                  <a:gd name="T16" fmla="*/ 0 h 95"/>
                  <a:gd name="T17" fmla="*/ 48 w 48"/>
                  <a:gd name="T18" fmla="*/ 95 h 95"/>
                </a:gdLst>
                <a:ahLst/>
                <a:cxnLst>
                  <a:cxn ang="T10">
                    <a:pos x="T0" y="T1"/>
                  </a:cxn>
                  <a:cxn ang="T11">
                    <a:pos x="T2" y="T3"/>
                  </a:cxn>
                  <a:cxn ang="T12">
                    <a:pos x="T4" y="T5"/>
                  </a:cxn>
                  <a:cxn ang="T13">
                    <a:pos x="T6" y="T7"/>
                  </a:cxn>
                  <a:cxn ang="T14">
                    <a:pos x="T8" y="T9"/>
                  </a:cxn>
                </a:cxnLst>
                <a:rect l="T15" t="T16" r="T17" b="T18"/>
                <a:pathLst>
                  <a:path w="48" h="95">
                    <a:moveTo>
                      <a:pt x="35" y="0"/>
                    </a:moveTo>
                    <a:lnTo>
                      <a:pt x="48" y="95"/>
                    </a:lnTo>
                    <a:lnTo>
                      <a:pt x="13" y="95"/>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0" name="Freeform 59"/>
              <p:cNvSpPr>
                <a:spLocks/>
              </p:cNvSpPr>
              <p:nvPr/>
            </p:nvSpPr>
            <p:spPr bwMode="auto">
              <a:xfrm>
                <a:off x="677" y="2491"/>
                <a:ext cx="23" cy="47"/>
              </a:xfrm>
              <a:custGeom>
                <a:avLst/>
                <a:gdLst>
                  <a:gd name="T0" fmla="*/ 5 w 47"/>
                  <a:gd name="T1" fmla="*/ 0 h 95"/>
                  <a:gd name="T2" fmla="*/ 4 w 47"/>
                  <a:gd name="T3" fmla="*/ 11 h 95"/>
                  <a:gd name="T4" fmla="*/ 0 w 47"/>
                  <a:gd name="T5" fmla="*/ 11 h 95"/>
                  <a:gd name="T6" fmla="*/ 1 w 47"/>
                  <a:gd name="T7" fmla="*/ 0 h 95"/>
                  <a:gd name="T8" fmla="*/ 5 w 47"/>
                  <a:gd name="T9" fmla="*/ 0 h 95"/>
                  <a:gd name="T10" fmla="*/ 0 60000 65536"/>
                  <a:gd name="T11" fmla="*/ 0 60000 65536"/>
                  <a:gd name="T12" fmla="*/ 0 60000 65536"/>
                  <a:gd name="T13" fmla="*/ 0 60000 65536"/>
                  <a:gd name="T14" fmla="*/ 0 60000 65536"/>
                  <a:gd name="T15" fmla="*/ 0 w 47"/>
                  <a:gd name="T16" fmla="*/ 0 h 95"/>
                  <a:gd name="T17" fmla="*/ 47 w 47"/>
                  <a:gd name="T18" fmla="*/ 95 h 95"/>
                </a:gdLst>
                <a:ahLst/>
                <a:cxnLst>
                  <a:cxn ang="T10">
                    <a:pos x="T0" y="T1"/>
                  </a:cxn>
                  <a:cxn ang="T11">
                    <a:pos x="T2" y="T3"/>
                  </a:cxn>
                  <a:cxn ang="T12">
                    <a:pos x="T4" y="T5"/>
                  </a:cxn>
                  <a:cxn ang="T13">
                    <a:pos x="T6" y="T7"/>
                  </a:cxn>
                  <a:cxn ang="T14">
                    <a:pos x="T8" y="T9"/>
                  </a:cxn>
                </a:cxnLst>
                <a:rect l="T15" t="T16" r="T17" b="T18"/>
                <a:pathLst>
                  <a:path w="47" h="95">
                    <a:moveTo>
                      <a:pt x="47" y="0"/>
                    </a:moveTo>
                    <a:lnTo>
                      <a:pt x="32" y="95"/>
                    </a:lnTo>
                    <a:lnTo>
                      <a:pt x="0" y="95"/>
                    </a:lnTo>
                    <a:lnTo>
                      <a:pt x="13"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1" name="Freeform 60"/>
              <p:cNvSpPr>
                <a:spLocks/>
              </p:cNvSpPr>
              <p:nvPr/>
            </p:nvSpPr>
            <p:spPr bwMode="auto">
              <a:xfrm>
                <a:off x="569" y="2491"/>
                <a:ext cx="27" cy="47"/>
              </a:xfrm>
              <a:custGeom>
                <a:avLst/>
                <a:gdLst>
                  <a:gd name="T0" fmla="*/ 7 w 54"/>
                  <a:gd name="T1" fmla="*/ 0 h 95"/>
                  <a:gd name="T2" fmla="*/ 3 w 54"/>
                  <a:gd name="T3" fmla="*/ 11 h 95"/>
                  <a:gd name="T4" fmla="*/ 0 w 54"/>
                  <a:gd name="T5" fmla="*/ 11 h 95"/>
                  <a:gd name="T6" fmla="*/ 3 w 54"/>
                  <a:gd name="T7" fmla="*/ 0 h 95"/>
                  <a:gd name="T8" fmla="*/ 7 w 54"/>
                  <a:gd name="T9" fmla="*/ 0 h 95"/>
                  <a:gd name="T10" fmla="*/ 0 60000 65536"/>
                  <a:gd name="T11" fmla="*/ 0 60000 65536"/>
                  <a:gd name="T12" fmla="*/ 0 60000 65536"/>
                  <a:gd name="T13" fmla="*/ 0 60000 65536"/>
                  <a:gd name="T14" fmla="*/ 0 60000 65536"/>
                  <a:gd name="T15" fmla="*/ 0 w 54"/>
                  <a:gd name="T16" fmla="*/ 0 h 95"/>
                  <a:gd name="T17" fmla="*/ 54 w 54"/>
                  <a:gd name="T18" fmla="*/ 95 h 95"/>
                </a:gdLst>
                <a:ahLst/>
                <a:cxnLst>
                  <a:cxn ang="T10">
                    <a:pos x="T0" y="T1"/>
                  </a:cxn>
                  <a:cxn ang="T11">
                    <a:pos x="T2" y="T3"/>
                  </a:cxn>
                  <a:cxn ang="T12">
                    <a:pos x="T4" y="T5"/>
                  </a:cxn>
                  <a:cxn ang="T13">
                    <a:pos x="T6" y="T7"/>
                  </a:cxn>
                  <a:cxn ang="T14">
                    <a:pos x="T8" y="T9"/>
                  </a:cxn>
                </a:cxnLst>
                <a:rect l="T15" t="T16" r="T17" b="T18"/>
                <a:pathLst>
                  <a:path w="54" h="95">
                    <a:moveTo>
                      <a:pt x="54" y="0"/>
                    </a:moveTo>
                    <a:lnTo>
                      <a:pt x="31" y="95"/>
                    </a:lnTo>
                    <a:lnTo>
                      <a:pt x="0" y="95"/>
                    </a:lnTo>
                    <a:lnTo>
                      <a:pt x="22" y="0"/>
                    </a:lnTo>
                    <a:lnTo>
                      <a:pt x="5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2" name="Freeform 61"/>
              <p:cNvSpPr>
                <a:spLocks/>
              </p:cNvSpPr>
              <p:nvPr/>
            </p:nvSpPr>
            <p:spPr bwMode="auto">
              <a:xfrm>
                <a:off x="1294" y="2440"/>
                <a:ext cx="25" cy="35"/>
              </a:xfrm>
              <a:custGeom>
                <a:avLst/>
                <a:gdLst>
                  <a:gd name="T0" fmla="*/ 5 w 50"/>
                  <a:gd name="T1" fmla="*/ 0 h 69"/>
                  <a:gd name="T2" fmla="*/ 6 w 50"/>
                  <a:gd name="T3" fmla="*/ 9 h 69"/>
                  <a:gd name="T4" fmla="*/ 2 w 50"/>
                  <a:gd name="T5" fmla="*/ 9 h 69"/>
                  <a:gd name="T6" fmla="*/ 0 w 50"/>
                  <a:gd name="T7" fmla="*/ 0 h 69"/>
                  <a:gd name="T8" fmla="*/ 5 w 50"/>
                  <a:gd name="T9" fmla="*/ 0 h 69"/>
                  <a:gd name="T10" fmla="*/ 0 60000 65536"/>
                  <a:gd name="T11" fmla="*/ 0 60000 65536"/>
                  <a:gd name="T12" fmla="*/ 0 60000 65536"/>
                  <a:gd name="T13" fmla="*/ 0 60000 65536"/>
                  <a:gd name="T14" fmla="*/ 0 60000 65536"/>
                  <a:gd name="T15" fmla="*/ 0 w 50"/>
                  <a:gd name="T16" fmla="*/ 0 h 69"/>
                  <a:gd name="T17" fmla="*/ 50 w 50"/>
                  <a:gd name="T18" fmla="*/ 69 h 69"/>
                </a:gdLst>
                <a:ahLst/>
                <a:cxnLst>
                  <a:cxn ang="T10">
                    <a:pos x="T0" y="T1"/>
                  </a:cxn>
                  <a:cxn ang="T11">
                    <a:pos x="T2" y="T3"/>
                  </a:cxn>
                  <a:cxn ang="T12">
                    <a:pos x="T4" y="T5"/>
                  </a:cxn>
                  <a:cxn ang="T13">
                    <a:pos x="T6" y="T7"/>
                  </a:cxn>
                  <a:cxn ang="T14">
                    <a:pos x="T8" y="T9"/>
                  </a:cxn>
                </a:cxnLst>
                <a:rect l="T15" t="T16" r="T17" b="T18"/>
                <a:pathLst>
                  <a:path w="50" h="69">
                    <a:moveTo>
                      <a:pt x="37" y="0"/>
                    </a:moveTo>
                    <a:lnTo>
                      <a:pt x="50" y="69"/>
                    </a:lnTo>
                    <a:lnTo>
                      <a:pt x="13" y="69"/>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3" name="Freeform 62"/>
              <p:cNvSpPr>
                <a:spLocks/>
              </p:cNvSpPr>
              <p:nvPr/>
            </p:nvSpPr>
            <p:spPr bwMode="auto">
              <a:xfrm>
                <a:off x="1242" y="24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4" name="Freeform 63"/>
              <p:cNvSpPr>
                <a:spLocks/>
              </p:cNvSpPr>
              <p:nvPr/>
            </p:nvSpPr>
            <p:spPr bwMode="auto">
              <a:xfrm>
                <a:off x="1190" y="2440"/>
                <a:ext cx="23" cy="35"/>
              </a:xfrm>
              <a:custGeom>
                <a:avLst/>
                <a:gdLst>
                  <a:gd name="T0" fmla="*/ 5 w 44"/>
                  <a:gd name="T1" fmla="*/ 0 h 69"/>
                  <a:gd name="T2" fmla="*/ 6 w 44"/>
                  <a:gd name="T3" fmla="*/ 9 h 69"/>
                  <a:gd name="T4" fmla="*/ 2 w 44"/>
                  <a:gd name="T5" fmla="*/ 9 h 69"/>
                  <a:gd name="T6" fmla="*/ 0 w 44"/>
                  <a:gd name="T7" fmla="*/ 0 h 69"/>
                  <a:gd name="T8" fmla="*/ 5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33" y="0"/>
                    </a:moveTo>
                    <a:lnTo>
                      <a:pt x="44" y="69"/>
                    </a:lnTo>
                    <a:lnTo>
                      <a:pt x="9"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5" name="Freeform 64"/>
              <p:cNvSpPr>
                <a:spLocks/>
              </p:cNvSpPr>
              <p:nvPr/>
            </p:nvSpPr>
            <p:spPr bwMode="auto">
              <a:xfrm>
                <a:off x="1137" y="2440"/>
                <a:ext cx="22" cy="35"/>
              </a:xfrm>
              <a:custGeom>
                <a:avLst/>
                <a:gdLst>
                  <a:gd name="T0" fmla="*/ 5 w 42"/>
                  <a:gd name="T1" fmla="*/ 0 h 69"/>
                  <a:gd name="T2" fmla="*/ 6 w 42"/>
                  <a:gd name="T3" fmla="*/ 9 h 69"/>
                  <a:gd name="T4" fmla="*/ 1 w 42"/>
                  <a:gd name="T5" fmla="*/ 9 h 69"/>
                  <a:gd name="T6" fmla="*/ 0 w 42"/>
                  <a:gd name="T7" fmla="*/ 0 h 69"/>
                  <a:gd name="T8" fmla="*/ 5 w 42"/>
                  <a:gd name="T9" fmla="*/ 0 h 69"/>
                  <a:gd name="T10" fmla="*/ 0 60000 65536"/>
                  <a:gd name="T11" fmla="*/ 0 60000 65536"/>
                  <a:gd name="T12" fmla="*/ 0 60000 65536"/>
                  <a:gd name="T13" fmla="*/ 0 60000 65536"/>
                  <a:gd name="T14" fmla="*/ 0 60000 65536"/>
                  <a:gd name="T15" fmla="*/ 0 w 42"/>
                  <a:gd name="T16" fmla="*/ 0 h 69"/>
                  <a:gd name="T17" fmla="*/ 42 w 42"/>
                  <a:gd name="T18" fmla="*/ 69 h 69"/>
                </a:gdLst>
                <a:ahLst/>
                <a:cxnLst>
                  <a:cxn ang="T10">
                    <a:pos x="T0" y="T1"/>
                  </a:cxn>
                  <a:cxn ang="T11">
                    <a:pos x="T2" y="T3"/>
                  </a:cxn>
                  <a:cxn ang="T12">
                    <a:pos x="T4" y="T5"/>
                  </a:cxn>
                  <a:cxn ang="T13">
                    <a:pos x="T6" y="T7"/>
                  </a:cxn>
                  <a:cxn ang="T14">
                    <a:pos x="T8" y="T9"/>
                  </a:cxn>
                </a:cxnLst>
                <a:rect l="T15" t="T16" r="T17" b="T18"/>
                <a:pathLst>
                  <a:path w="42" h="69">
                    <a:moveTo>
                      <a:pt x="35" y="0"/>
                    </a:moveTo>
                    <a:lnTo>
                      <a:pt x="42" y="69"/>
                    </a:lnTo>
                    <a:lnTo>
                      <a:pt x="7"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6" name="Freeform 65"/>
              <p:cNvSpPr>
                <a:spLocks/>
              </p:cNvSpPr>
              <p:nvPr/>
            </p:nvSpPr>
            <p:spPr bwMode="auto">
              <a:xfrm>
                <a:off x="1085" y="2440"/>
                <a:ext cx="20" cy="35"/>
              </a:xfrm>
              <a:custGeom>
                <a:avLst/>
                <a:gdLst>
                  <a:gd name="T0" fmla="*/ 5 w 39"/>
                  <a:gd name="T1" fmla="*/ 0 h 69"/>
                  <a:gd name="T2" fmla="*/ 5 w 39"/>
                  <a:gd name="T3" fmla="*/ 9 h 69"/>
                  <a:gd name="T4" fmla="*/ 1 w 39"/>
                  <a:gd name="T5" fmla="*/ 9 h 69"/>
                  <a:gd name="T6" fmla="*/ 0 w 39"/>
                  <a:gd name="T7" fmla="*/ 0 h 69"/>
                  <a:gd name="T8" fmla="*/ 5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3" y="0"/>
                    </a:moveTo>
                    <a:lnTo>
                      <a:pt x="39" y="69"/>
                    </a:lnTo>
                    <a:lnTo>
                      <a:pt x="5"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7" name="Freeform 66"/>
              <p:cNvSpPr>
                <a:spLocks/>
              </p:cNvSpPr>
              <p:nvPr/>
            </p:nvSpPr>
            <p:spPr bwMode="auto">
              <a:xfrm>
                <a:off x="1034" y="2440"/>
                <a:ext cx="18" cy="35"/>
              </a:xfrm>
              <a:custGeom>
                <a:avLst/>
                <a:gdLst>
                  <a:gd name="T0" fmla="*/ 5 w 36"/>
                  <a:gd name="T1" fmla="*/ 0 h 69"/>
                  <a:gd name="T2" fmla="*/ 5 w 36"/>
                  <a:gd name="T3" fmla="*/ 9 h 69"/>
                  <a:gd name="T4" fmla="*/ 1 w 36"/>
                  <a:gd name="T5" fmla="*/ 9 h 69"/>
                  <a:gd name="T6" fmla="*/ 0 w 36"/>
                  <a:gd name="T7" fmla="*/ 0 h 69"/>
                  <a:gd name="T8" fmla="*/ 5 w 36"/>
                  <a:gd name="T9" fmla="*/ 0 h 69"/>
                  <a:gd name="T10" fmla="*/ 0 60000 65536"/>
                  <a:gd name="T11" fmla="*/ 0 60000 65536"/>
                  <a:gd name="T12" fmla="*/ 0 60000 65536"/>
                  <a:gd name="T13" fmla="*/ 0 60000 65536"/>
                  <a:gd name="T14" fmla="*/ 0 60000 65536"/>
                  <a:gd name="T15" fmla="*/ 0 w 36"/>
                  <a:gd name="T16" fmla="*/ 0 h 69"/>
                  <a:gd name="T17" fmla="*/ 36 w 36"/>
                  <a:gd name="T18" fmla="*/ 69 h 69"/>
                </a:gdLst>
                <a:ahLst/>
                <a:cxnLst>
                  <a:cxn ang="T10">
                    <a:pos x="T0" y="T1"/>
                  </a:cxn>
                  <a:cxn ang="T11">
                    <a:pos x="T2" y="T3"/>
                  </a:cxn>
                  <a:cxn ang="T12">
                    <a:pos x="T4" y="T5"/>
                  </a:cxn>
                  <a:cxn ang="T13">
                    <a:pos x="T6" y="T7"/>
                  </a:cxn>
                  <a:cxn ang="T14">
                    <a:pos x="T8" y="T9"/>
                  </a:cxn>
                </a:cxnLst>
                <a:rect l="T15" t="T16" r="T17" b="T18"/>
                <a:pathLst>
                  <a:path w="36" h="69">
                    <a:moveTo>
                      <a:pt x="34" y="0"/>
                    </a:moveTo>
                    <a:lnTo>
                      <a:pt x="36" y="69"/>
                    </a:lnTo>
                    <a:lnTo>
                      <a:pt x="2"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8" name="Freeform 67"/>
              <p:cNvSpPr>
                <a:spLocks/>
              </p:cNvSpPr>
              <p:nvPr/>
            </p:nvSpPr>
            <p:spPr bwMode="auto">
              <a:xfrm>
                <a:off x="981" y="2440"/>
                <a:ext cx="18" cy="35"/>
              </a:xfrm>
              <a:custGeom>
                <a:avLst/>
                <a:gdLst>
                  <a:gd name="T0" fmla="*/ 5 w 35"/>
                  <a:gd name="T1" fmla="*/ 0 h 69"/>
                  <a:gd name="T2" fmla="*/ 5 w 35"/>
                  <a:gd name="T3" fmla="*/ 9 h 69"/>
                  <a:gd name="T4" fmla="*/ 0 w 35"/>
                  <a:gd name="T5" fmla="*/ 9 h 69"/>
                  <a:gd name="T6" fmla="*/ 1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5" y="69"/>
                    </a:lnTo>
                    <a:lnTo>
                      <a:pt x="0" y="69"/>
                    </a:lnTo>
                    <a:lnTo>
                      <a:pt x="1"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09" name="Freeform 68"/>
              <p:cNvSpPr>
                <a:spLocks/>
              </p:cNvSpPr>
              <p:nvPr/>
            </p:nvSpPr>
            <p:spPr bwMode="auto">
              <a:xfrm>
                <a:off x="929" y="2440"/>
                <a:ext cx="18" cy="35"/>
              </a:xfrm>
              <a:custGeom>
                <a:avLst/>
                <a:gdLst>
                  <a:gd name="T0" fmla="*/ 5 w 35"/>
                  <a:gd name="T1" fmla="*/ 0 h 69"/>
                  <a:gd name="T2" fmla="*/ 5 w 35"/>
                  <a:gd name="T3" fmla="*/ 9 h 69"/>
                  <a:gd name="T4" fmla="*/ 1 w 35"/>
                  <a:gd name="T5" fmla="*/ 9 h 69"/>
                  <a:gd name="T6" fmla="*/ 0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3" y="0"/>
                    </a:moveTo>
                    <a:lnTo>
                      <a:pt x="35" y="69"/>
                    </a:lnTo>
                    <a:lnTo>
                      <a:pt x="1"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0" name="Freeform 69"/>
              <p:cNvSpPr>
                <a:spLocks/>
              </p:cNvSpPr>
              <p:nvPr/>
            </p:nvSpPr>
            <p:spPr bwMode="auto">
              <a:xfrm>
                <a:off x="875" y="2440"/>
                <a:ext cx="19" cy="35"/>
              </a:xfrm>
              <a:custGeom>
                <a:avLst/>
                <a:gdLst>
                  <a:gd name="T0" fmla="*/ 5 w 37"/>
                  <a:gd name="T1" fmla="*/ 0 h 69"/>
                  <a:gd name="T2" fmla="*/ 5 w 37"/>
                  <a:gd name="T3" fmla="*/ 9 h 69"/>
                  <a:gd name="T4" fmla="*/ 0 w 37"/>
                  <a:gd name="T5" fmla="*/ 9 h 69"/>
                  <a:gd name="T6" fmla="*/ 1 w 37"/>
                  <a:gd name="T7" fmla="*/ 0 h 69"/>
                  <a:gd name="T8" fmla="*/ 5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7" y="0"/>
                    </a:moveTo>
                    <a:lnTo>
                      <a:pt x="33" y="69"/>
                    </a:lnTo>
                    <a:lnTo>
                      <a:pt x="0" y="69"/>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1" name="Freeform 70"/>
              <p:cNvSpPr>
                <a:spLocks/>
              </p:cNvSpPr>
              <p:nvPr/>
            </p:nvSpPr>
            <p:spPr bwMode="auto">
              <a:xfrm>
                <a:off x="822" y="24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6"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2" name="Freeform 71"/>
              <p:cNvSpPr>
                <a:spLocks/>
              </p:cNvSpPr>
              <p:nvPr/>
            </p:nvSpPr>
            <p:spPr bwMode="auto">
              <a:xfrm>
                <a:off x="769" y="2440"/>
                <a:ext cx="20" cy="35"/>
              </a:xfrm>
              <a:custGeom>
                <a:avLst/>
                <a:gdLst>
                  <a:gd name="T0" fmla="*/ 5 w 41"/>
                  <a:gd name="T1" fmla="*/ 0 h 69"/>
                  <a:gd name="T2" fmla="*/ 4 w 41"/>
                  <a:gd name="T3" fmla="*/ 9 h 69"/>
                  <a:gd name="T4" fmla="*/ 0 w 41"/>
                  <a:gd name="T5" fmla="*/ 9 h 69"/>
                  <a:gd name="T6" fmla="*/ 1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2" y="69"/>
                    </a:lnTo>
                    <a:lnTo>
                      <a:pt x="0" y="69"/>
                    </a:lnTo>
                    <a:lnTo>
                      <a:pt x="8"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3" name="Freeform 72"/>
              <p:cNvSpPr>
                <a:spLocks/>
              </p:cNvSpPr>
              <p:nvPr/>
            </p:nvSpPr>
            <p:spPr bwMode="auto">
              <a:xfrm>
                <a:off x="715" y="24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2" y="69"/>
                    </a:lnTo>
                    <a:lnTo>
                      <a:pt x="0" y="69"/>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4" name="Freeform 73"/>
              <p:cNvSpPr>
                <a:spLocks/>
              </p:cNvSpPr>
              <p:nvPr/>
            </p:nvSpPr>
            <p:spPr bwMode="auto">
              <a:xfrm>
                <a:off x="661" y="2440"/>
                <a:ext cx="22" cy="35"/>
              </a:xfrm>
              <a:custGeom>
                <a:avLst/>
                <a:gdLst>
                  <a:gd name="T0" fmla="*/ 6 w 44"/>
                  <a:gd name="T1" fmla="*/ 0 h 69"/>
                  <a:gd name="T2" fmla="*/ 5 w 44"/>
                  <a:gd name="T3" fmla="*/ 9 h 69"/>
                  <a:gd name="T4" fmla="*/ 0 w 44"/>
                  <a:gd name="T5" fmla="*/ 9 h 69"/>
                  <a:gd name="T6" fmla="*/ 1 w 44"/>
                  <a:gd name="T7" fmla="*/ 0 h 69"/>
                  <a:gd name="T8" fmla="*/ 6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44" y="0"/>
                    </a:moveTo>
                    <a:lnTo>
                      <a:pt x="33" y="69"/>
                    </a:lnTo>
                    <a:lnTo>
                      <a:pt x="0" y="69"/>
                    </a:lnTo>
                    <a:lnTo>
                      <a:pt x="13" y="0"/>
                    </a:lnTo>
                    <a:lnTo>
                      <a:pt x="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115" name="Freeform 74"/>
              <p:cNvSpPr>
                <a:spLocks/>
              </p:cNvSpPr>
              <p:nvPr/>
            </p:nvSpPr>
            <p:spPr bwMode="auto">
              <a:xfrm>
                <a:off x="607" y="2440"/>
                <a:ext cx="24" cy="35"/>
              </a:xfrm>
              <a:custGeom>
                <a:avLst/>
                <a:gdLst>
                  <a:gd name="T0" fmla="*/ 6 w 48"/>
                  <a:gd name="T1" fmla="*/ 0 h 69"/>
                  <a:gd name="T2" fmla="*/ 5 w 48"/>
                  <a:gd name="T3" fmla="*/ 9 h 69"/>
                  <a:gd name="T4" fmla="*/ 0 w 48"/>
                  <a:gd name="T5" fmla="*/ 9 h 69"/>
                  <a:gd name="T6" fmla="*/ 2 w 48"/>
                  <a:gd name="T7" fmla="*/ 0 h 69"/>
                  <a:gd name="T8" fmla="*/ 6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48" y="0"/>
                    </a:moveTo>
                    <a:lnTo>
                      <a:pt x="33" y="69"/>
                    </a:lnTo>
                    <a:lnTo>
                      <a:pt x="0" y="69"/>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1052" name="Text Box 75"/>
            <p:cNvSpPr txBox="1">
              <a:spLocks noChangeArrowheads="1"/>
            </p:cNvSpPr>
            <p:nvPr/>
          </p:nvSpPr>
          <p:spPr bwMode="auto">
            <a:xfrm>
              <a:off x="2232" y="1343"/>
              <a:ext cx="91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计算机内部</a:t>
              </a:r>
            </a:p>
          </p:txBody>
        </p:sp>
        <p:sp>
          <p:nvSpPr>
            <p:cNvPr id="1053" name="Text Box 76"/>
            <p:cNvSpPr txBox="1">
              <a:spLocks noChangeArrowheads="1"/>
            </p:cNvSpPr>
            <p:nvPr/>
          </p:nvSpPr>
          <p:spPr bwMode="auto">
            <a:xfrm>
              <a:off x="567" y="1547"/>
              <a:ext cx="75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由外到内</a:t>
              </a:r>
            </a:p>
          </p:txBody>
        </p:sp>
        <p:sp>
          <p:nvSpPr>
            <p:cNvPr id="1054" name="Text Box 77"/>
            <p:cNvSpPr txBox="1">
              <a:spLocks noChangeArrowheads="1"/>
            </p:cNvSpPr>
            <p:nvPr/>
          </p:nvSpPr>
          <p:spPr bwMode="auto">
            <a:xfrm>
              <a:off x="4307" y="1427"/>
              <a:ext cx="757"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由内到外</a:t>
              </a:r>
            </a:p>
          </p:txBody>
        </p:sp>
      </p:grpSp>
      <p:grpSp>
        <p:nvGrpSpPr>
          <p:cNvPr id="6" name="Group 78"/>
          <p:cNvGrpSpPr>
            <a:grpSpLocks/>
          </p:cNvGrpSpPr>
          <p:nvPr/>
        </p:nvGrpSpPr>
        <p:grpSpPr bwMode="auto">
          <a:xfrm>
            <a:off x="2801938" y="4908550"/>
            <a:ext cx="4102100" cy="336550"/>
            <a:chOff x="1485" y="3132"/>
            <a:chExt cx="2584" cy="212"/>
          </a:xfrm>
        </p:grpSpPr>
        <p:sp>
          <p:nvSpPr>
            <p:cNvPr id="1046" name="Rectangle 79"/>
            <p:cNvSpPr>
              <a:spLocks noChangeArrowheads="1"/>
            </p:cNvSpPr>
            <p:nvPr/>
          </p:nvSpPr>
          <p:spPr bwMode="auto">
            <a:xfrm>
              <a:off x="1485" y="3132"/>
              <a:ext cx="1335" cy="212"/>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FF00FF"/>
                  </a:solidFill>
                  <a:latin typeface="Arial" charset="0"/>
                  <a:ea typeface="宋体" charset="-122"/>
                </a:rPr>
                <a:t>b</a:t>
              </a:r>
              <a:r>
                <a:rPr kumimoji="1" lang="en-US" altLang="zh-CN" sz="1600" b="1" baseline="-25000" smtClean="0">
                  <a:solidFill>
                    <a:srgbClr val="FF00FF"/>
                  </a:solidFill>
                  <a:latin typeface="Arial" charset="0"/>
                  <a:ea typeface="宋体" charset="-122"/>
                </a:rPr>
                <a:t>7</a:t>
              </a:r>
              <a:r>
                <a:rPr kumimoji="1" lang="en-US" altLang="zh-CN" sz="1600" baseline="-25000" smtClean="0">
                  <a:solidFill>
                    <a:srgbClr val="000000"/>
                  </a:solidFill>
                  <a:latin typeface="Arial" charset="0"/>
                  <a:ea typeface="宋体" charset="-122"/>
                </a:rPr>
                <a:t>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6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5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4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3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2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1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0</a:t>
              </a:r>
              <a:r>
                <a:rPr kumimoji="1" lang="en-US" altLang="zh-CN" sz="1600" smtClean="0">
                  <a:solidFill>
                    <a:srgbClr val="000000"/>
                  </a:solidFill>
                  <a:latin typeface="Arial" charset="0"/>
                  <a:ea typeface="宋体" charset="-122"/>
                </a:rPr>
                <a:t> </a:t>
              </a:r>
            </a:p>
          </p:txBody>
        </p:sp>
        <p:sp>
          <p:nvSpPr>
            <p:cNvPr id="1047" name="Rectangle 80"/>
            <p:cNvSpPr>
              <a:spLocks noChangeArrowheads="1"/>
            </p:cNvSpPr>
            <p:nvPr/>
          </p:nvSpPr>
          <p:spPr bwMode="auto">
            <a:xfrm>
              <a:off x="2734" y="3132"/>
              <a:ext cx="1335" cy="212"/>
            </a:xfrm>
            <a:prstGeom prst="rect">
              <a:avLst/>
            </a:prstGeom>
            <a:noFill/>
            <a:ln w="9525">
              <a:noFill/>
              <a:miter lim="800000"/>
              <a:headEnd/>
              <a:tailEnd/>
            </a:ln>
          </p:spPr>
          <p:txBody>
            <a:bodyPr wrap="none">
              <a:spAutoFit/>
            </a:bodyPr>
            <a:lstStyle/>
            <a:p>
              <a:pPr eaLnBrk="1" hangingPunct="1"/>
              <a:r>
                <a:rPr kumimoji="1" lang="en-US" altLang="zh-CN" sz="1600" b="1" smtClean="0">
                  <a:solidFill>
                    <a:srgbClr val="FF00FF"/>
                  </a:solidFill>
                  <a:latin typeface="Arial" charset="0"/>
                  <a:ea typeface="宋体" charset="-122"/>
                </a:rPr>
                <a:t>b</a:t>
              </a:r>
              <a:r>
                <a:rPr kumimoji="1" lang="en-US" altLang="zh-CN" sz="1600" b="1" baseline="-25000" smtClean="0">
                  <a:solidFill>
                    <a:srgbClr val="FF00FF"/>
                  </a:solidFill>
                  <a:latin typeface="Arial" charset="0"/>
                  <a:ea typeface="宋体" charset="-122"/>
                </a:rPr>
                <a:t>7</a:t>
              </a:r>
              <a:r>
                <a:rPr kumimoji="1" lang="en-US" altLang="zh-CN" sz="1600" baseline="-25000" smtClean="0">
                  <a:solidFill>
                    <a:srgbClr val="000000"/>
                  </a:solidFill>
                  <a:latin typeface="Arial" charset="0"/>
                  <a:ea typeface="宋体" charset="-122"/>
                </a:rPr>
                <a:t>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6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5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4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3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2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1  </a:t>
              </a:r>
              <a:r>
                <a:rPr kumimoji="1" lang="en-US" altLang="zh-CN" sz="1600" smtClean="0">
                  <a:solidFill>
                    <a:srgbClr val="000000"/>
                  </a:solidFill>
                  <a:latin typeface="Arial" charset="0"/>
                  <a:ea typeface="宋体" charset="-122"/>
                </a:rPr>
                <a:t>b</a:t>
              </a:r>
              <a:r>
                <a:rPr kumimoji="1" lang="en-US" altLang="zh-CN" sz="1600" baseline="-25000" smtClean="0">
                  <a:solidFill>
                    <a:srgbClr val="000000"/>
                  </a:solidFill>
                  <a:latin typeface="Arial" charset="0"/>
                  <a:ea typeface="宋体" charset="-122"/>
                </a:rPr>
                <a:t>0</a:t>
              </a:r>
              <a:r>
                <a:rPr kumimoji="1" lang="en-US" altLang="zh-CN" sz="1600" smtClean="0">
                  <a:solidFill>
                    <a:srgbClr val="000000"/>
                  </a:solidFill>
                  <a:latin typeface="Arial" charset="0"/>
                  <a:ea typeface="宋体" charset="-122"/>
                </a:rPr>
                <a:t> </a:t>
              </a:r>
            </a:p>
          </p:txBody>
        </p:sp>
      </p:grpSp>
      <p:sp>
        <p:nvSpPr>
          <p:cNvPr id="1585233" name="Text Box 81"/>
          <p:cNvSpPr txBox="1">
            <a:spLocks noChangeArrowheads="1"/>
          </p:cNvSpPr>
          <p:nvPr/>
        </p:nvSpPr>
        <p:spPr bwMode="auto">
          <a:xfrm>
            <a:off x="2184400" y="4584700"/>
            <a:ext cx="5162550" cy="336550"/>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宋体" charset="-122"/>
                <a:ea typeface="宋体" charset="-122"/>
              </a:rPr>
              <a:t>用</a:t>
            </a:r>
            <a:r>
              <a:rPr kumimoji="1" lang="en-US" altLang="zh-CN" sz="1600" smtClean="0">
                <a:solidFill>
                  <a:srgbClr val="000000"/>
                </a:solidFill>
                <a:latin typeface="宋体" charset="-122"/>
                <a:ea typeface="宋体" charset="-122"/>
              </a:rPr>
              <a:t>0</a:t>
            </a:r>
            <a:r>
              <a:rPr kumimoji="1" lang="zh-CN" altLang="en-US" sz="1600" smtClean="0">
                <a:solidFill>
                  <a:srgbClr val="000000"/>
                </a:solidFill>
                <a:latin typeface="宋体" charset="-122"/>
                <a:ea typeface="宋体" charset="-122"/>
              </a:rPr>
              <a:t>和</a:t>
            </a:r>
            <a:r>
              <a:rPr kumimoji="1" lang="en-US" altLang="zh-CN" sz="1600" smtClean="0">
                <a:solidFill>
                  <a:srgbClr val="000000"/>
                </a:solidFill>
                <a:latin typeface="宋体" charset="-122"/>
                <a:ea typeface="宋体" charset="-122"/>
              </a:rPr>
              <a:t>1</a:t>
            </a:r>
            <a:r>
              <a:rPr kumimoji="1" lang="zh-CN" altLang="en-US" sz="1600" smtClean="0">
                <a:solidFill>
                  <a:srgbClr val="000000"/>
                </a:solidFill>
                <a:latin typeface="宋体" charset="-122"/>
                <a:ea typeface="宋体" charset="-122"/>
              </a:rPr>
              <a:t>编码汉字</a:t>
            </a:r>
            <a:r>
              <a:rPr kumimoji="1" lang="en-US" altLang="zh-CN" sz="1600" smtClean="0">
                <a:solidFill>
                  <a:srgbClr val="000000"/>
                </a:solidFill>
                <a:latin typeface="宋体" charset="-122"/>
                <a:ea typeface="宋体" charset="-122"/>
              </a:rPr>
              <a:t>,</a:t>
            </a:r>
            <a:r>
              <a:rPr kumimoji="1" lang="zh-CN" altLang="en-US" sz="1600" smtClean="0">
                <a:solidFill>
                  <a:srgbClr val="000000"/>
                </a:solidFill>
                <a:latin typeface="宋体" charset="-122"/>
                <a:ea typeface="宋体" charset="-122"/>
              </a:rPr>
              <a:t>每个汉字在计算机内部由 </a:t>
            </a:r>
            <a:r>
              <a:rPr kumimoji="1" lang="en-US" altLang="zh-CN" sz="1600" smtClean="0">
                <a:solidFill>
                  <a:srgbClr val="000000"/>
                </a:solidFill>
                <a:latin typeface="宋体" charset="-122"/>
                <a:ea typeface="宋体" charset="-122"/>
              </a:rPr>
              <a:t>2</a:t>
            </a:r>
            <a:r>
              <a:rPr kumimoji="1" lang="zh-CN" altLang="en-US" sz="1600" smtClean="0">
                <a:solidFill>
                  <a:srgbClr val="000000"/>
                </a:solidFill>
                <a:latin typeface="宋体" charset="-122"/>
                <a:ea typeface="宋体" charset="-122"/>
              </a:rPr>
              <a:t>个字节表示</a:t>
            </a:r>
          </a:p>
        </p:txBody>
      </p:sp>
      <p:grpSp>
        <p:nvGrpSpPr>
          <p:cNvPr id="7" name="Group 82"/>
          <p:cNvGrpSpPr>
            <a:grpSpLocks/>
          </p:cNvGrpSpPr>
          <p:nvPr/>
        </p:nvGrpSpPr>
        <p:grpSpPr bwMode="auto">
          <a:xfrm>
            <a:off x="2019300" y="5386388"/>
            <a:ext cx="4862513" cy="457200"/>
            <a:chOff x="992" y="3433"/>
            <a:chExt cx="3063" cy="288"/>
          </a:xfrm>
        </p:grpSpPr>
        <p:sp>
          <p:nvSpPr>
            <p:cNvPr id="1043" name="Text Box 83"/>
            <p:cNvSpPr txBox="1">
              <a:spLocks noChangeArrowheads="1"/>
            </p:cNvSpPr>
            <p:nvPr/>
          </p:nvSpPr>
          <p:spPr bwMode="auto">
            <a:xfrm>
              <a:off x="1535" y="3433"/>
              <a:ext cx="1260" cy="288"/>
            </a:xfrm>
            <a:prstGeom prst="rect">
              <a:avLst/>
            </a:prstGeom>
            <a:noFill/>
            <a:ln w="9525">
              <a:noFill/>
              <a:miter lim="800000"/>
              <a:headEnd/>
              <a:tailEnd/>
            </a:ln>
          </p:spPr>
          <p:txBody>
            <a:bodyPr/>
            <a:lstStyle/>
            <a:p>
              <a:pPr eaLnBrk="1" hangingPunct="1"/>
              <a:r>
                <a:rPr kumimoji="1" lang="en-US" altLang="zh-CN" sz="2000" b="1" u="sng" smtClean="0">
                  <a:solidFill>
                    <a:srgbClr val="FF00FF"/>
                  </a:solidFill>
                  <a:latin typeface="Arial" charset="0"/>
                  <a:ea typeface="宋体" charset="-122"/>
                </a:rPr>
                <a:t>0 </a:t>
              </a:r>
              <a:r>
                <a:rPr kumimoji="1" lang="en-US" altLang="zh-CN" sz="2000" b="1" u="sng" smtClean="0">
                  <a:solidFill>
                    <a:srgbClr val="000000"/>
                  </a:solidFill>
                  <a:latin typeface="Arial" charset="0"/>
                  <a:ea typeface="宋体" charset="-122"/>
                </a:rPr>
                <a:t> 0 1 1 0 1 0 0      </a:t>
              </a:r>
            </a:p>
          </p:txBody>
        </p:sp>
        <p:sp>
          <p:nvSpPr>
            <p:cNvPr id="1044" name="Text Box 84"/>
            <p:cNvSpPr txBox="1">
              <a:spLocks noChangeArrowheads="1"/>
            </p:cNvSpPr>
            <p:nvPr/>
          </p:nvSpPr>
          <p:spPr bwMode="auto">
            <a:xfrm>
              <a:off x="2790" y="3433"/>
              <a:ext cx="1265" cy="288"/>
            </a:xfrm>
            <a:prstGeom prst="rect">
              <a:avLst/>
            </a:prstGeom>
            <a:noFill/>
            <a:ln w="9525">
              <a:noFill/>
              <a:miter lim="800000"/>
              <a:headEnd/>
              <a:tailEnd/>
            </a:ln>
          </p:spPr>
          <p:txBody>
            <a:bodyPr/>
            <a:lstStyle/>
            <a:p>
              <a:pPr eaLnBrk="1" hangingPunct="1"/>
              <a:r>
                <a:rPr kumimoji="1" lang="en-US" altLang="zh-CN" sz="2000" b="1" u="sng" smtClean="0">
                  <a:solidFill>
                    <a:srgbClr val="FF00FF"/>
                  </a:solidFill>
                  <a:latin typeface="Arial" charset="0"/>
                  <a:ea typeface="宋体" charset="-122"/>
                </a:rPr>
                <a:t>0</a:t>
              </a:r>
              <a:r>
                <a:rPr kumimoji="1" lang="en-US" altLang="zh-CN" sz="2000" b="1" u="sng" smtClean="0">
                  <a:solidFill>
                    <a:srgbClr val="000000"/>
                  </a:solidFill>
                  <a:latin typeface="Arial" charset="0"/>
                  <a:ea typeface="宋体" charset="-122"/>
                </a:rPr>
                <a:t>  1 1 1 0 1 1 1      </a:t>
              </a:r>
            </a:p>
          </p:txBody>
        </p:sp>
        <p:sp>
          <p:nvSpPr>
            <p:cNvPr id="1045" name="Text Box 85"/>
            <p:cNvSpPr txBox="1">
              <a:spLocks noChangeArrowheads="1"/>
            </p:cNvSpPr>
            <p:nvPr/>
          </p:nvSpPr>
          <p:spPr bwMode="auto">
            <a:xfrm>
              <a:off x="992" y="3493"/>
              <a:ext cx="500" cy="212"/>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Times New Roman" pitchFamily="18" charset="0"/>
                  <a:ea typeface="宋体" charset="-122"/>
                </a:rPr>
                <a:t>国标码</a:t>
              </a:r>
              <a:endParaRPr kumimoji="1" lang="zh-CN" altLang="en-US" sz="1600" smtClean="0">
                <a:solidFill>
                  <a:srgbClr val="000000"/>
                </a:solidFill>
                <a:latin typeface="隶书" pitchFamily="49" charset="-122"/>
                <a:ea typeface="宋体" charset="-122"/>
              </a:endParaRPr>
            </a:p>
          </p:txBody>
        </p:sp>
      </p:grpSp>
      <p:grpSp>
        <p:nvGrpSpPr>
          <p:cNvPr id="8" name="Group 86"/>
          <p:cNvGrpSpPr>
            <a:grpSpLocks/>
          </p:cNvGrpSpPr>
          <p:nvPr/>
        </p:nvGrpSpPr>
        <p:grpSpPr bwMode="auto">
          <a:xfrm>
            <a:off x="1901825" y="5780088"/>
            <a:ext cx="4979988" cy="696912"/>
            <a:chOff x="918" y="3681"/>
            <a:chExt cx="3137" cy="439"/>
          </a:xfrm>
        </p:grpSpPr>
        <p:sp>
          <p:nvSpPr>
            <p:cNvPr id="1038" name="Text Box 87"/>
            <p:cNvSpPr txBox="1">
              <a:spLocks noChangeArrowheads="1"/>
            </p:cNvSpPr>
            <p:nvPr/>
          </p:nvSpPr>
          <p:spPr bwMode="auto">
            <a:xfrm>
              <a:off x="1535" y="3819"/>
              <a:ext cx="1260" cy="301"/>
            </a:xfrm>
            <a:prstGeom prst="rect">
              <a:avLst/>
            </a:prstGeom>
            <a:noFill/>
            <a:ln w="9525">
              <a:noFill/>
              <a:miter lim="800000"/>
              <a:headEnd/>
              <a:tailEnd/>
            </a:ln>
          </p:spPr>
          <p:txBody>
            <a:bodyPr/>
            <a:lstStyle/>
            <a:p>
              <a:pPr eaLnBrk="1" hangingPunct="1"/>
              <a:r>
                <a:rPr kumimoji="1" lang="en-US" altLang="zh-CN" sz="2000" b="1" u="sng" smtClean="0">
                  <a:solidFill>
                    <a:srgbClr val="FF00FF"/>
                  </a:solidFill>
                  <a:latin typeface="Arial" charset="0"/>
                  <a:ea typeface="宋体" charset="-122"/>
                </a:rPr>
                <a:t>1</a:t>
              </a:r>
              <a:r>
                <a:rPr kumimoji="1" lang="en-US" altLang="zh-CN" sz="2000" b="1" u="sng" smtClean="0">
                  <a:solidFill>
                    <a:srgbClr val="000000"/>
                  </a:solidFill>
                  <a:latin typeface="Arial" charset="0"/>
                  <a:ea typeface="宋体" charset="-122"/>
                </a:rPr>
                <a:t>  0 1 1 0 1 0 0      </a:t>
              </a:r>
            </a:p>
          </p:txBody>
        </p:sp>
        <p:sp>
          <p:nvSpPr>
            <p:cNvPr id="1039" name="Text Box 88"/>
            <p:cNvSpPr txBox="1">
              <a:spLocks noChangeArrowheads="1"/>
            </p:cNvSpPr>
            <p:nvPr/>
          </p:nvSpPr>
          <p:spPr bwMode="auto">
            <a:xfrm>
              <a:off x="2790" y="3819"/>
              <a:ext cx="1265" cy="301"/>
            </a:xfrm>
            <a:prstGeom prst="rect">
              <a:avLst/>
            </a:prstGeom>
            <a:noFill/>
            <a:ln w="9525">
              <a:noFill/>
              <a:miter lim="800000"/>
              <a:headEnd/>
              <a:tailEnd/>
            </a:ln>
          </p:spPr>
          <p:txBody>
            <a:bodyPr/>
            <a:lstStyle/>
            <a:p>
              <a:pPr eaLnBrk="1" hangingPunct="1"/>
              <a:r>
                <a:rPr kumimoji="1" lang="en-US" altLang="zh-CN" sz="2000" b="1" u="sng" smtClean="0">
                  <a:solidFill>
                    <a:srgbClr val="FF00FF"/>
                  </a:solidFill>
                  <a:latin typeface="Arial" charset="0"/>
                  <a:ea typeface="宋体" charset="-122"/>
                </a:rPr>
                <a:t>1</a:t>
              </a:r>
              <a:r>
                <a:rPr kumimoji="1" lang="en-US" altLang="zh-CN" sz="2000" b="1" u="sng" smtClean="0">
                  <a:solidFill>
                    <a:srgbClr val="000000"/>
                  </a:solidFill>
                  <a:latin typeface="Arial" charset="0"/>
                  <a:ea typeface="宋体" charset="-122"/>
                </a:rPr>
                <a:t>  1 1 1 0 1 1 1      </a:t>
              </a:r>
            </a:p>
          </p:txBody>
        </p:sp>
        <p:sp>
          <p:nvSpPr>
            <p:cNvPr id="1040" name="Text Box 89"/>
            <p:cNvSpPr txBox="1">
              <a:spLocks noChangeArrowheads="1"/>
            </p:cNvSpPr>
            <p:nvPr/>
          </p:nvSpPr>
          <p:spPr bwMode="auto">
            <a:xfrm>
              <a:off x="918" y="3855"/>
              <a:ext cx="586" cy="212"/>
            </a:xfrm>
            <a:prstGeom prst="rect">
              <a:avLst/>
            </a:prstGeom>
            <a:noFill/>
            <a:ln w="9525">
              <a:noFill/>
              <a:miter lim="800000"/>
              <a:headEnd/>
              <a:tailEnd/>
            </a:ln>
          </p:spPr>
          <p:txBody>
            <a:bodyPr wrap="none">
              <a:spAutoFit/>
            </a:bodyPr>
            <a:lstStyle/>
            <a:p>
              <a:pPr eaLnBrk="1" hangingPunct="1"/>
              <a:r>
                <a:rPr kumimoji="1" lang="en-US" altLang="zh-CN" sz="1600" smtClean="0">
                  <a:solidFill>
                    <a:srgbClr val="000000"/>
                  </a:solidFill>
                  <a:latin typeface="Arial" charset="0"/>
                  <a:ea typeface="宋体" charset="-122"/>
                </a:rPr>
                <a:t>(</a:t>
              </a:r>
              <a:r>
                <a:rPr kumimoji="1" lang="zh-CN" altLang="en-US" sz="1600" smtClean="0">
                  <a:solidFill>
                    <a:srgbClr val="000000"/>
                  </a:solidFill>
                  <a:latin typeface="Arial" charset="0"/>
                  <a:ea typeface="宋体" charset="-122"/>
                </a:rPr>
                <a:t>机</a:t>
              </a:r>
              <a:r>
                <a:rPr kumimoji="1" lang="en-US" altLang="zh-CN" sz="1600" smtClean="0">
                  <a:solidFill>
                    <a:srgbClr val="000000"/>
                  </a:solidFill>
                  <a:latin typeface="Arial" charset="0"/>
                  <a:ea typeface="宋体" charset="-122"/>
                </a:rPr>
                <a:t>)</a:t>
              </a:r>
              <a:r>
                <a:rPr kumimoji="1" lang="zh-CN" altLang="en-US" sz="1600" smtClean="0">
                  <a:solidFill>
                    <a:srgbClr val="000000"/>
                  </a:solidFill>
                  <a:latin typeface="Arial" charset="0"/>
                  <a:ea typeface="宋体" charset="-122"/>
                </a:rPr>
                <a:t>内码</a:t>
              </a:r>
            </a:p>
          </p:txBody>
        </p:sp>
        <p:sp>
          <p:nvSpPr>
            <p:cNvPr id="1041" name="Line 90"/>
            <p:cNvSpPr>
              <a:spLocks noChangeShapeType="1"/>
            </p:cNvSpPr>
            <p:nvPr/>
          </p:nvSpPr>
          <p:spPr bwMode="auto">
            <a:xfrm>
              <a:off x="2900" y="3681"/>
              <a:ext cx="0" cy="166"/>
            </a:xfrm>
            <a:prstGeom prst="line">
              <a:avLst/>
            </a:prstGeom>
            <a:noFill/>
            <a:ln w="38100">
              <a:solidFill>
                <a:schemeClr val="tx1"/>
              </a:solidFill>
              <a:round/>
              <a:headEnd/>
              <a:tailEnd type="triangle" w="med" len="me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1042" name="Line 91"/>
            <p:cNvSpPr>
              <a:spLocks noChangeShapeType="1"/>
            </p:cNvSpPr>
            <p:nvPr/>
          </p:nvSpPr>
          <p:spPr bwMode="auto">
            <a:xfrm>
              <a:off x="1646" y="3681"/>
              <a:ext cx="0" cy="166"/>
            </a:xfrm>
            <a:prstGeom prst="line">
              <a:avLst/>
            </a:prstGeom>
            <a:noFill/>
            <a:ln w="38100">
              <a:solidFill>
                <a:schemeClr val="tx1"/>
              </a:solidFill>
              <a:round/>
              <a:headEnd/>
              <a:tailEnd type="triangle" w="med" len="me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1036" name="Text Box 92"/>
          <p:cNvSpPr txBox="1">
            <a:spLocks noChangeArrowheads="1"/>
          </p:cNvSpPr>
          <p:nvPr/>
        </p:nvSpPr>
        <p:spPr bwMode="auto">
          <a:xfrm>
            <a:off x="176213" y="1216025"/>
            <a:ext cx="1708150" cy="457200"/>
          </a:xfrm>
          <a:prstGeom prst="rect">
            <a:avLst/>
          </a:prstGeom>
          <a:noFill/>
          <a:ln w="9525">
            <a:noFill/>
            <a:miter lim="800000"/>
            <a:headEnd/>
            <a:tailEnd/>
          </a:ln>
        </p:spPr>
        <p:txBody>
          <a:bodyPr wrap="none">
            <a:spAutoFit/>
          </a:bodyPr>
          <a:lstStyle/>
          <a:p>
            <a:pPr eaLnBrk="1" hangingPunct="1"/>
            <a:r>
              <a:rPr lang="zh-CN" altLang="en-US" smtClean="0">
                <a:solidFill>
                  <a:srgbClr val="000000"/>
                </a:solidFill>
                <a:latin typeface="Arial" charset="0"/>
                <a:ea typeface="华文中宋" pitchFamily="2" charset="-122"/>
              </a:rPr>
              <a:t>汉字的</a:t>
            </a:r>
            <a:r>
              <a:rPr kumimoji="1" lang="zh-CN" altLang="en-US" smtClean="0">
                <a:solidFill>
                  <a:srgbClr val="000000"/>
                </a:solidFill>
                <a:latin typeface="Arial" charset="0"/>
                <a:ea typeface="华文中宋" pitchFamily="2" charset="-122"/>
              </a:rPr>
              <a:t>编码</a:t>
            </a:r>
            <a:endParaRPr kumimoji="1" lang="en-US" altLang="zh-CN" smtClean="0">
              <a:solidFill>
                <a:srgbClr val="000000"/>
              </a:solidFill>
              <a:latin typeface="Arial" charset="0"/>
              <a:ea typeface="华文中宋" pitchFamily="2" charset="-122"/>
            </a:endParaRPr>
          </a:p>
        </p:txBody>
      </p:sp>
      <p:sp>
        <p:nvSpPr>
          <p:cNvPr id="1037" name="Text Box 16"/>
          <p:cNvSpPr txBox="1">
            <a:spLocks noChangeArrowheads="1"/>
          </p:cNvSpPr>
          <p:nvPr/>
        </p:nvSpPr>
        <p:spPr bwMode="auto">
          <a:xfrm>
            <a:off x="163513" y="0"/>
            <a:ext cx="627856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汉字如何进行处理</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为什么会有那么多种汉字编码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85233"/>
                                        </p:tgtEl>
                                        <p:attrNameLst>
                                          <p:attrName>style.visibility</p:attrName>
                                        </p:attrNameLst>
                                      </p:cBhvr>
                                      <p:to>
                                        <p:strVal val="visible"/>
                                      </p:to>
                                    </p:set>
                                    <p:anim calcmode="lin" valueType="num">
                                      <p:cBhvr additive="base">
                                        <p:cTn id="7" dur="500" fill="hold"/>
                                        <p:tgtEl>
                                          <p:spTgt spid="1585233"/>
                                        </p:tgtEl>
                                        <p:attrNameLst>
                                          <p:attrName>ppt_x</p:attrName>
                                        </p:attrNameLst>
                                      </p:cBhvr>
                                      <p:tavLst>
                                        <p:tav tm="0">
                                          <p:val>
                                            <p:strVal val="#ppt_x"/>
                                          </p:val>
                                        </p:tav>
                                        <p:tav tm="100000">
                                          <p:val>
                                            <p:strVal val="#ppt_x"/>
                                          </p:val>
                                        </p:tav>
                                      </p:tavLst>
                                    </p:anim>
                                    <p:anim calcmode="lin" valueType="num">
                                      <p:cBhvr additive="base">
                                        <p:cTn id="8" dur="500" fill="hold"/>
                                        <p:tgtEl>
                                          <p:spTgt spid="15852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5233"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6178" name="Text Box 2"/>
          <p:cNvSpPr txBox="1">
            <a:spLocks noChangeArrowheads="1"/>
          </p:cNvSpPr>
          <p:nvPr/>
        </p:nvSpPr>
        <p:spPr bwMode="auto">
          <a:xfrm>
            <a:off x="5530850" y="4727575"/>
            <a:ext cx="2012950" cy="823913"/>
          </a:xfrm>
          <a:prstGeom prst="rect">
            <a:avLst/>
          </a:prstGeom>
          <a:noFill/>
          <a:ln w="9525">
            <a:noFill/>
            <a:miter lim="800000"/>
            <a:headEnd/>
            <a:tailEnd/>
          </a:ln>
        </p:spPr>
        <p:txBody>
          <a:bodyPr wrap="none">
            <a:spAutoFit/>
          </a:bodyPr>
          <a:lstStyle/>
          <a:p>
            <a:pPr eaLnBrk="1" hangingPunct="1"/>
            <a:r>
              <a:rPr kumimoji="1" lang="zh-CN" altLang="zh-CN" sz="4800" smtClean="0">
                <a:solidFill>
                  <a:srgbClr val="000000"/>
                </a:solidFill>
                <a:latin typeface="Times New Roman" pitchFamily="18" charset="0"/>
                <a:ea typeface="隶书" pitchFamily="49" charset="-122"/>
              </a:rPr>
              <a:t>“型</a:t>
            </a:r>
            <a:r>
              <a:rPr kumimoji="1" lang="zh-CN" altLang="en-US" sz="4800" smtClean="0">
                <a:solidFill>
                  <a:srgbClr val="000000"/>
                </a:solidFill>
                <a:latin typeface="Times New Roman" pitchFamily="18" charset="0"/>
                <a:ea typeface="隶书" pitchFamily="49" charset="-122"/>
              </a:rPr>
              <a:t>”</a:t>
            </a:r>
            <a:endParaRPr kumimoji="1" lang="zh-CN" altLang="en-US" sz="4800" smtClean="0">
              <a:solidFill>
                <a:srgbClr val="000000"/>
              </a:solidFill>
              <a:latin typeface="隶书" pitchFamily="49" charset="-122"/>
              <a:ea typeface="隶书" pitchFamily="49" charset="-122"/>
            </a:endParaRPr>
          </a:p>
        </p:txBody>
      </p:sp>
      <p:sp>
        <p:nvSpPr>
          <p:cNvPr id="1586179" name="Text Box 3"/>
          <p:cNvSpPr txBox="1">
            <a:spLocks noChangeArrowheads="1"/>
          </p:cNvSpPr>
          <p:nvPr/>
        </p:nvSpPr>
        <p:spPr bwMode="auto">
          <a:xfrm>
            <a:off x="476250" y="4140200"/>
            <a:ext cx="5553075" cy="396875"/>
          </a:xfrm>
          <a:prstGeom prst="rect">
            <a:avLst/>
          </a:prstGeom>
          <a:noFill/>
          <a:ln w="9525">
            <a:noFill/>
            <a:miter lim="800000"/>
            <a:headEnd/>
            <a:tailEnd/>
          </a:ln>
        </p:spPr>
        <p:txBody>
          <a:bodyPr wrap="none">
            <a:spAutoFit/>
          </a:bodyPr>
          <a:lstStyle/>
          <a:p>
            <a:pPr eaLnBrk="1" hangingPunct="1"/>
            <a:r>
              <a:rPr kumimoji="1" lang="zh-CN" altLang="en-US" sz="2000" b="1" smtClean="0">
                <a:solidFill>
                  <a:srgbClr val="3333CC"/>
                </a:solidFill>
                <a:latin typeface="宋体" charset="-122"/>
                <a:ea typeface="宋体" charset="-122"/>
              </a:rPr>
              <a:t>输入码有若干：拼音码、字型码、区位码</a:t>
            </a:r>
            <a:r>
              <a:rPr kumimoji="1" lang="en-US" altLang="zh-CN" sz="2000" b="1" smtClean="0">
                <a:solidFill>
                  <a:srgbClr val="3333CC"/>
                </a:solidFill>
                <a:latin typeface="宋体" charset="-122"/>
                <a:ea typeface="宋体" charset="-122"/>
              </a:rPr>
              <a:t>… … </a:t>
            </a:r>
          </a:p>
        </p:txBody>
      </p:sp>
      <p:sp>
        <p:nvSpPr>
          <p:cNvPr id="1586180" name="Text Box 4"/>
          <p:cNvSpPr txBox="1">
            <a:spLocks noChangeArrowheads="1"/>
          </p:cNvSpPr>
          <p:nvPr/>
        </p:nvSpPr>
        <p:spPr bwMode="auto">
          <a:xfrm>
            <a:off x="1295400" y="4640263"/>
            <a:ext cx="1835150" cy="3968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宋体" charset="-122"/>
                <a:ea typeface="宋体" charset="-122"/>
              </a:rPr>
              <a:t>拼音码： </a:t>
            </a:r>
            <a:r>
              <a:rPr kumimoji="1" lang="en-US" altLang="zh-CN" sz="2000" smtClean="0">
                <a:solidFill>
                  <a:srgbClr val="3333CC"/>
                </a:solidFill>
                <a:latin typeface="宋体" charset="-122"/>
                <a:ea typeface="宋体" charset="-122"/>
              </a:rPr>
              <a:t>xing</a:t>
            </a:r>
          </a:p>
        </p:txBody>
      </p:sp>
      <p:sp>
        <p:nvSpPr>
          <p:cNvPr id="1586181" name="Text Box 5"/>
          <p:cNvSpPr txBox="1">
            <a:spLocks noChangeArrowheads="1"/>
          </p:cNvSpPr>
          <p:nvPr/>
        </p:nvSpPr>
        <p:spPr bwMode="auto">
          <a:xfrm>
            <a:off x="1295400" y="5097463"/>
            <a:ext cx="1708150" cy="3968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宋体" charset="-122"/>
                <a:ea typeface="宋体" charset="-122"/>
              </a:rPr>
              <a:t>双拼码： </a:t>
            </a:r>
            <a:r>
              <a:rPr kumimoji="1" lang="en-US" altLang="zh-CN" sz="2000" smtClean="0">
                <a:solidFill>
                  <a:srgbClr val="3333CC"/>
                </a:solidFill>
                <a:latin typeface="宋体" charset="-122"/>
                <a:ea typeface="宋体" charset="-122"/>
              </a:rPr>
              <a:t>x</a:t>
            </a:r>
            <a:r>
              <a:rPr kumimoji="1" lang="zh-CN" altLang="en-US" sz="2000" smtClean="0">
                <a:solidFill>
                  <a:srgbClr val="3333CC"/>
                </a:solidFill>
                <a:latin typeface="宋体" charset="-122"/>
                <a:ea typeface="宋体" charset="-122"/>
              </a:rPr>
              <a:t>；</a:t>
            </a:r>
          </a:p>
        </p:txBody>
      </p:sp>
      <p:sp>
        <p:nvSpPr>
          <p:cNvPr id="1586182" name="Text Box 6"/>
          <p:cNvSpPr txBox="1">
            <a:spLocks noChangeArrowheads="1"/>
          </p:cNvSpPr>
          <p:nvPr/>
        </p:nvSpPr>
        <p:spPr bwMode="auto">
          <a:xfrm>
            <a:off x="1676400" y="5478463"/>
            <a:ext cx="3740150" cy="336550"/>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宋体" charset="-122"/>
                <a:ea typeface="宋体" charset="-122"/>
              </a:rPr>
              <a:t>其中</a:t>
            </a:r>
            <a:r>
              <a:rPr kumimoji="1" lang="en-US" altLang="zh-CN" sz="1600" smtClean="0">
                <a:solidFill>
                  <a:srgbClr val="000000"/>
                </a:solidFill>
                <a:latin typeface="宋体" charset="-122"/>
                <a:ea typeface="宋体" charset="-122"/>
              </a:rPr>
              <a:t>,‘x’</a:t>
            </a:r>
            <a:r>
              <a:rPr kumimoji="1" lang="zh-CN" altLang="en-US" sz="1600" smtClean="0">
                <a:solidFill>
                  <a:srgbClr val="000000"/>
                </a:solidFill>
                <a:latin typeface="宋体" charset="-122"/>
                <a:ea typeface="宋体" charset="-122"/>
              </a:rPr>
              <a:t>表声母</a:t>
            </a:r>
            <a:r>
              <a:rPr kumimoji="1" lang="en-US" altLang="zh-CN" sz="1600" smtClean="0">
                <a:solidFill>
                  <a:srgbClr val="000000"/>
                </a:solidFill>
                <a:latin typeface="宋体" charset="-122"/>
                <a:ea typeface="宋体" charset="-122"/>
              </a:rPr>
              <a:t>x,</a:t>
            </a:r>
            <a:r>
              <a:rPr kumimoji="1" lang="zh-CN" altLang="en-US" sz="1600" smtClean="0">
                <a:solidFill>
                  <a:srgbClr val="000000"/>
                </a:solidFill>
                <a:latin typeface="宋体" charset="-122"/>
                <a:ea typeface="宋体" charset="-122"/>
              </a:rPr>
              <a:t>而‘；’表韵母</a:t>
            </a:r>
            <a:r>
              <a:rPr kumimoji="1" lang="en-US" altLang="zh-CN" sz="1600" smtClean="0">
                <a:solidFill>
                  <a:srgbClr val="000000"/>
                </a:solidFill>
                <a:latin typeface="宋体" charset="-122"/>
                <a:ea typeface="宋体" charset="-122"/>
              </a:rPr>
              <a:t>ing</a:t>
            </a:r>
          </a:p>
        </p:txBody>
      </p:sp>
      <p:sp>
        <p:nvSpPr>
          <p:cNvPr id="1586183" name="Text Box 7"/>
          <p:cNvSpPr txBox="1">
            <a:spLocks noChangeArrowheads="1"/>
          </p:cNvSpPr>
          <p:nvPr/>
        </p:nvSpPr>
        <p:spPr bwMode="auto">
          <a:xfrm>
            <a:off x="1295400" y="5842000"/>
            <a:ext cx="2343150" cy="396875"/>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宋体" charset="-122"/>
                <a:ea typeface="宋体" charset="-122"/>
              </a:rPr>
              <a:t>五笔字型码： </a:t>
            </a:r>
            <a:r>
              <a:rPr kumimoji="1" lang="en-US" altLang="zh-CN" sz="2000" smtClean="0">
                <a:solidFill>
                  <a:srgbClr val="3333CC"/>
                </a:solidFill>
                <a:latin typeface="宋体" charset="-122"/>
                <a:ea typeface="宋体" charset="-122"/>
              </a:rPr>
              <a:t>gajf</a:t>
            </a:r>
          </a:p>
        </p:txBody>
      </p:sp>
      <p:sp>
        <p:nvSpPr>
          <p:cNvPr id="1586184" name="Text Box 8"/>
          <p:cNvSpPr txBox="1">
            <a:spLocks noChangeArrowheads="1"/>
          </p:cNvSpPr>
          <p:nvPr/>
        </p:nvSpPr>
        <p:spPr bwMode="auto">
          <a:xfrm>
            <a:off x="1676400" y="6162675"/>
            <a:ext cx="5975350" cy="336550"/>
          </a:xfrm>
          <a:prstGeom prst="rect">
            <a:avLst/>
          </a:prstGeom>
          <a:noFill/>
          <a:ln w="9525">
            <a:noFill/>
            <a:miter lim="800000"/>
            <a:headEnd/>
            <a:tailEnd/>
          </a:ln>
        </p:spPr>
        <p:txBody>
          <a:bodyPr wrap="none">
            <a:spAutoFit/>
          </a:bodyPr>
          <a:lstStyle/>
          <a:p>
            <a:pPr eaLnBrk="1" hangingPunct="1"/>
            <a:r>
              <a:rPr kumimoji="1" lang="zh-CN" altLang="en-US" sz="1600" smtClean="0">
                <a:solidFill>
                  <a:srgbClr val="000000"/>
                </a:solidFill>
                <a:latin typeface="宋体" charset="-122"/>
                <a:ea typeface="宋体" charset="-122"/>
              </a:rPr>
              <a:t>其中</a:t>
            </a:r>
            <a:r>
              <a:rPr kumimoji="1" lang="en-US" altLang="zh-CN" sz="1600" smtClean="0">
                <a:solidFill>
                  <a:srgbClr val="000000"/>
                </a:solidFill>
                <a:latin typeface="宋体" charset="-122"/>
                <a:ea typeface="宋体" charset="-122"/>
              </a:rPr>
              <a:t>,g</a:t>
            </a:r>
            <a:r>
              <a:rPr kumimoji="1" lang="zh-CN" altLang="en-US" sz="1600" smtClean="0">
                <a:solidFill>
                  <a:srgbClr val="000000"/>
                </a:solidFill>
                <a:latin typeface="宋体" charset="-122"/>
                <a:ea typeface="宋体" charset="-122"/>
              </a:rPr>
              <a:t>表字根“</a:t>
            </a:r>
            <a:r>
              <a:rPr kumimoji="1" lang="en-US" altLang="zh-CN" sz="1600" smtClean="0">
                <a:solidFill>
                  <a:srgbClr val="000000"/>
                </a:solidFill>
                <a:latin typeface="宋体" charset="-122"/>
                <a:ea typeface="宋体" charset="-122"/>
              </a:rPr>
              <a:t>-”,a</a:t>
            </a:r>
            <a:r>
              <a:rPr kumimoji="1" lang="zh-CN" altLang="en-US" sz="1600" smtClean="0">
                <a:solidFill>
                  <a:srgbClr val="000000"/>
                </a:solidFill>
                <a:latin typeface="宋体" charset="-122"/>
                <a:ea typeface="宋体" charset="-122"/>
              </a:rPr>
              <a:t>表开下的草字头</a:t>
            </a:r>
            <a:r>
              <a:rPr kumimoji="1" lang="en-US" altLang="zh-CN" sz="1600" smtClean="0">
                <a:solidFill>
                  <a:srgbClr val="000000"/>
                </a:solidFill>
                <a:latin typeface="宋体" charset="-122"/>
                <a:ea typeface="宋体" charset="-122"/>
              </a:rPr>
              <a:t>,j</a:t>
            </a:r>
            <a:r>
              <a:rPr kumimoji="1" lang="zh-CN" altLang="en-US" sz="1600" smtClean="0">
                <a:solidFill>
                  <a:srgbClr val="000000"/>
                </a:solidFill>
                <a:latin typeface="宋体" charset="-122"/>
                <a:ea typeface="宋体" charset="-122"/>
              </a:rPr>
              <a:t>表右侧立刀</a:t>
            </a:r>
            <a:r>
              <a:rPr kumimoji="1" lang="en-US" altLang="zh-CN" sz="1600" smtClean="0">
                <a:solidFill>
                  <a:srgbClr val="000000"/>
                </a:solidFill>
                <a:latin typeface="宋体" charset="-122"/>
                <a:ea typeface="宋体" charset="-122"/>
              </a:rPr>
              <a:t>,f</a:t>
            </a:r>
            <a:r>
              <a:rPr kumimoji="1" lang="zh-CN" altLang="en-US" sz="1600" smtClean="0">
                <a:solidFill>
                  <a:srgbClr val="000000"/>
                </a:solidFill>
                <a:latin typeface="宋体" charset="-122"/>
                <a:ea typeface="宋体" charset="-122"/>
              </a:rPr>
              <a:t>表下面土字</a:t>
            </a:r>
          </a:p>
        </p:txBody>
      </p:sp>
      <p:grpSp>
        <p:nvGrpSpPr>
          <p:cNvPr id="2" name="Group 9"/>
          <p:cNvGrpSpPr>
            <a:grpSpLocks/>
          </p:cNvGrpSpPr>
          <p:nvPr/>
        </p:nvGrpSpPr>
        <p:grpSpPr bwMode="auto">
          <a:xfrm>
            <a:off x="352425" y="2576513"/>
            <a:ext cx="8128000" cy="2354262"/>
            <a:chOff x="222" y="1503"/>
            <a:chExt cx="5120" cy="1483"/>
          </a:xfrm>
        </p:grpSpPr>
        <p:sp>
          <p:nvSpPr>
            <p:cNvPr id="2064" name="Freeform 10"/>
            <p:cNvSpPr>
              <a:spLocks/>
            </p:cNvSpPr>
            <p:nvPr/>
          </p:nvSpPr>
          <p:spPr bwMode="auto">
            <a:xfrm>
              <a:off x="222" y="2203"/>
              <a:ext cx="5120" cy="783"/>
            </a:xfrm>
            <a:custGeom>
              <a:avLst/>
              <a:gdLst>
                <a:gd name="T0" fmla="*/ 0 w 5160"/>
                <a:gd name="T1" fmla="*/ 363 h 1092"/>
                <a:gd name="T2" fmla="*/ 258 w 5160"/>
                <a:gd name="T3" fmla="*/ 0 h 1092"/>
                <a:gd name="T4" fmla="*/ 960 w 5160"/>
                <a:gd name="T5" fmla="*/ 0 h 1092"/>
                <a:gd name="T6" fmla="*/ 5041 w 5160"/>
                <a:gd name="T7" fmla="*/ 402 h 1092"/>
                <a:gd name="T8" fmla="*/ 0 60000 65536"/>
                <a:gd name="T9" fmla="*/ 0 60000 65536"/>
                <a:gd name="T10" fmla="*/ 0 60000 65536"/>
                <a:gd name="T11" fmla="*/ 0 60000 65536"/>
                <a:gd name="T12" fmla="*/ 0 w 5160"/>
                <a:gd name="T13" fmla="*/ 0 h 1092"/>
                <a:gd name="T14" fmla="*/ 5160 w 5160"/>
                <a:gd name="T15" fmla="*/ 1092 h 1092"/>
              </a:gdLst>
              <a:ahLst/>
              <a:cxnLst>
                <a:cxn ang="T8">
                  <a:pos x="T0" y="T1"/>
                </a:cxn>
                <a:cxn ang="T9">
                  <a:pos x="T2" y="T3"/>
                </a:cxn>
                <a:cxn ang="T10">
                  <a:pos x="T4" y="T5"/>
                </a:cxn>
                <a:cxn ang="T11">
                  <a:pos x="T6" y="T7"/>
                </a:cxn>
              </a:cxnLst>
              <a:rect l="T12" t="T13" r="T14" b="T15"/>
              <a:pathLst>
                <a:path w="5160" h="1092">
                  <a:moveTo>
                    <a:pt x="0" y="984"/>
                  </a:moveTo>
                  <a:lnTo>
                    <a:pt x="264" y="0"/>
                  </a:lnTo>
                  <a:lnTo>
                    <a:pt x="984" y="0"/>
                  </a:lnTo>
                  <a:lnTo>
                    <a:pt x="5160" y="1092"/>
                  </a:lnTo>
                </a:path>
              </a:pathLst>
            </a:custGeom>
            <a:noFill/>
            <a:ln w="9525">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3" name="Group 11"/>
            <p:cNvGrpSpPr>
              <a:grpSpLocks/>
            </p:cNvGrpSpPr>
            <p:nvPr/>
          </p:nvGrpSpPr>
          <p:grpSpPr bwMode="auto">
            <a:xfrm>
              <a:off x="364" y="1503"/>
              <a:ext cx="4780" cy="932"/>
              <a:chOff x="284" y="1343"/>
              <a:chExt cx="4780" cy="932"/>
            </a:xfrm>
          </p:grpSpPr>
          <p:sp>
            <p:nvSpPr>
              <p:cNvPr id="2066" name="Line 12"/>
              <p:cNvSpPr>
                <a:spLocks noChangeShapeType="1"/>
              </p:cNvSpPr>
              <p:nvPr/>
            </p:nvSpPr>
            <p:spPr bwMode="auto">
              <a:xfrm>
                <a:off x="1349" y="1938"/>
                <a:ext cx="9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2067" name="Line 13"/>
              <p:cNvSpPr>
                <a:spLocks noChangeShapeType="1"/>
              </p:cNvSpPr>
              <p:nvPr/>
            </p:nvSpPr>
            <p:spPr bwMode="auto">
              <a:xfrm>
                <a:off x="3001" y="1938"/>
                <a:ext cx="13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14"/>
              <p:cNvGrpSpPr>
                <a:grpSpLocks/>
              </p:cNvGrpSpPr>
              <p:nvPr/>
            </p:nvGrpSpPr>
            <p:grpSpPr bwMode="auto">
              <a:xfrm>
                <a:off x="2236" y="1571"/>
                <a:ext cx="1235" cy="704"/>
                <a:chOff x="2256" y="955"/>
                <a:chExt cx="1336" cy="1205"/>
              </a:xfrm>
            </p:grpSpPr>
            <p:graphicFrame>
              <p:nvGraphicFramePr>
                <p:cNvPr id="2051" name="Object 15"/>
                <p:cNvGraphicFramePr>
                  <a:graphicFrameLocks noChangeAspect="1"/>
                </p:cNvGraphicFramePr>
                <p:nvPr/>
              </p:nvGraphicFramePr>
              <p:xfrm>
                <a:off x="3120" y="1632"/>
                <a:ext cx="472" cy="487"/>
              </p:xfrm>
              <a:graphic>
                <a:graphicData uri="http://schemas.openxmlformats.org/presentationml/2006/ole">
                  <p:oleObj spid="_x0000_s244739" name="剪辑" r:id="rId3" imgW="765000" imgH="790920" progId="">
                    <p:embed/>
                  </p:oleObj>
                </a:graphicData>
              </a:graphic>
            </p:graphicFrame>
            <p:graphicFrame>
              <p:nvGraphicFramePr>
                <p:cNvPr id="2052" name="Object 16"/>
                <p:cNvGraphicFramePr>
                  <a:graphicFrameLocks noChangeAspect="1"/>
                </p:cNvGraphicFramePr>
                <p:nvPr/>
              </p:nvGraphicFramePr>
              <p:xfrm>
                <a:off x="2256" y="955"/>
                <a:ext cx="861" cy="1205"/>
              </p:xfrm>
              <a:graphic>
                <a:graphicData uri="http://schemas.openxmlformats.org/presentationml/2006/ole">
                  <p:oleObj spid="_x0000_s244740" name="剪辑" r:id="rId4" imgW="2734920" imgH="3825360" progId="">
                    <p:embed/>
                  </p:oleObj>
                </a:graphicData>
              </a:graphic>
            </p:graphicFrame>
          </p:grpSp>
          <p:graphicFrame>
            <p:nvGraphicFramePr>
              <p:cNvPr id="2050" name="Object 17"/>
              <p:cNvGraphicFramePr>
                <a:graphicFrameLocks noChangeAspect="1"/>
              </p:cNvGraphicFramePr>
              <p:nvPr/>
            </p:nvGraphicFramePr>
            <p:xfrm>
              <a:off x="4322" y="1689"/>
              <a:ext cx="729" cy="468"/>
            </p:xfrm>
            <a:graphic>
              <a:graphicData uri="http://schemas.openxmlformats.org/presentationml/2006/ole">
                <p:oleObj spid="_x0000_s244738" name="剪辑" r:id="rId5" imgW="4755600" imgH="4827960" progId="">
                  <p:embed/>
                </p:oleObj>
              </a:graphicData>
            </a:graphic>
          </p:graphicFrame>
          <p:grpSp>
            <p:nvGrpSpPr>
              <p:cNvPr id="5" name="Group 18"/>
              <p:cNvGrpSpPr>
                <a:grpSpLocks/>
              </p:cNvGrpSpPr>
              <p:nvPr/>
            </p:nvGrpSpPr>
            <p:grpSpPr bwMode="auto">
              <a:xfrm>
                <a:off x="284" y="1796"/>
                <a:ext cx="1183" cy="255"/>
                <a:chOff x="384" y="2208"/>
                <a:chExt cx="1280" cy="436"/>
              </a:xfrm>
            </p:grpSpPr>
            <p:sp>
              <p:nvSpPr>
                <p:cNvPr id="2073" name="Freeform 19"/>
                <p:cNvSpPr>
                  <a:spLocks/>
                </p:cNvSpPr>
                <p:nvPr/>
              </p:nvSpPr>
              <p:spPr bwMode="auto">
                <a:xfrm>
                  <a:off x="384" y="2208"/>
                  <a:ext cx="1280" cy="436"/>
                </a:xfrm>
                <a:custGeom>
                  <a:avLst/>
                  <a:gdLst>
                    <a:gd name="T0" fmla="*/ 320 w 2560"/>
                    <a:gd name="T1" fmla="*/ 71 h 983"/>
                    <a:gd name="T2" fmla="*/ 305 w 2560"/>
                    <a:gd name="T3" fmla="*/ 24 h 983"/>
                    <a:gd name="T4" fmla="*/ 266 w 2560"/>
                    <a:gd name="T5" fmla="*/ 24 h 983"/>
                    <a:gd name="T6" fmla="*/ 266 w 2560"/>
                    <a:gd name="T7" fmla="*/ 12 h 983"/>
                    <a:gd name="T8" fmla="*/ 205 w 2560"/>
                    <a:gd name="T9" fmla="*/ 12 h 983"/>
                    <a:gd name="T10" fmla="*/ 205 w 2560"/>
                    <a:gd name="T11" fmla="*/ 3 h 983"/>
                    <a:gd name="T12" fmla="*/ 191 w 2560"/>
                    <a:gd name="T13" fmla="*/ 3 h 983"/>
                    <a:gd name="T14" fmla="*/ 191 w 2560"/>
                    <a:gd name="T15" fmla="*/ 0 h 983"/>
                    <a:gd name="T16" fmla="*/ 121 w 2560"/>
                    <a:gd name="T17" fmla="*/ 0 h 983"/>
                    <a:gd name="T18" fmla="*/ 121 w 2560"/>
                    <a:gd name="T19" fmla="*/ 3 h 983"/>
                    <a:gd name="T20" fmla="*/ 106 w 2560"/>
                    <a:gd name="T21" fmla="*/ 3 h 983"/>
                    <a:gd name="T22" fmla="*/ 106 w 2560"/>
                    <a:gd name="T23" fmla="*/ 12 h 983"/>
                    <a:gd name="T24" fmla="*/ 46 w 2560"/>
                    <a:gd name="T25" fmla="*/ 12 h 983"/>
                    <a:gd name="T26" fmla="*/ 46 w 2560"/>
                    <a:gd name="T27" fmla="*/ 24 h 983"/>
                    <a:gd name="T28" fmla="*/ 15 w 2560"/>
                    <a:gd name="T29" fmla="*/ 24 h 983"/>
                    <a:gd name="T30" fmla="*/ 0 w 2560"/>
                    <a:gd name="T31" fmla="*/ 71 h 983"/>
                    <a:gd name="T32" fmla="*/ 10 w 2560"/>
                    <a:gd name="T33" fmla="*/ 86 h 983"/>
                    <a:gd name="T34" fmla="*/ 312 w 2560"/>
                    <a:gd name="T35" fmla="*/ 86 h 983"/>
                    <a:gd name="T36" fmla="*/ 320 w 2560"/>
                    <a:gd name="T37" fmla="*/ 71 h 9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0"/>
                    <a:gd name="T58" fmla="*/ 0 h 983"/>
                    <a:gd name="T59" fmla="*/ 2560 w 2560"/>
                    <a:gd name="T60" fmla="*/ 983 h 9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0" h="983">
                      <a:moveTo>
                        <a:pt x="2560" y="812"/>
                      </a:moveTo>
                      <a:lnTo>
                        <a:pt x="2437" y="279"/>
                      </a:lnTo>
                      <a:lnTo>
                        <a:pt x="2125" y="279"/>
                      </a:lnTo>
                      <a:lnTo>
                        <a:pt x="2125" y="143"/>
                      </a:lnTo>
                      <a:lnTo>
                        <a:pt x="1646" y="143"/>
                      </a:lnTo>
                      <a:lnTo>
                        <a:pt x="1646" y="37"/>
                      </a:lnTo>
                      <a:lnTo>
                        <a:pt x="1531" y="37"/>
                      </a:lnTo>
                      <a:lnTo>
                        <a:pt x="1531" y="0"/>
                      </a:lnTo>
                      <a:lnTo>
                        <a:pt x="968" y="0"/>
                      </a:lnTo>
                      <a:lnTo>
                        <a:pt x="968" y="37"/>
                      </a:lnTo>
                      <a:lnTo>
                        <a:pt x="853" y="37"/>
                      </a:lnTo>
                      <a:lnTo>
                        <a:pt x="853" y="143"/>
                      </a:lnTo>
                      <a:lnTo>
                        <a:pt x="375" y="143"/>
                      </a:lnTo>
                      <a:lnTo>
                        <a:pt x="375" y="279"/>
                      </a:lnTo>
                      <a:lnTo>
                        <a:pt x="124" y="279"/>
                      </a:lnTo>
                      <a:lnTo>
                        <a:pt x="0" y="812"/>
                      </a:lnTo>
                      <a:lnTo>
                        <a:pt x="74" y="983"/>
                      </a:lnTo>
                      <a:lnTo>
                        <a:pt x="2489" y="983"/>
                      </a:lnTo>
                      <a:lnTo>
                        <a:pt x="2560" y="812"/>
                      </a:lnTo>
                      <a:close/>
                    </a:path>
                  </a:pathLst>
                </a:custGeom>
                <a:solidFill>
                  <a:srgbClr val="000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4" name="Freeform 20"/>
                <p:cNvSpPr>
                  <a:spLocks/>
                </p:cNvSpPr>
                <p:nvPr/>
              </p:nvSpPr>
              <p:spPr bwMode="auto">
                <a:xfrm>
                  <a:off x="408" y="2309"/>
                  <a:ext cx="1233" cy="282"/>
                </a:xfrm>
                <a:custGeom>
                  <a:avLst/>
                  <a:gdLst>
                    <a:gd name="T0" fmla="*/ 308 w 2466"/>
                    <a:gd name="T1" fmla="*/ 62 h 565"/>
                    <a:gd name="T2" fmla="*/ 294 w 2466"/>
                    <a:gd name="T3" fmla="*/ 0 h 565"/>
                    <a:gd name="T4" fmla="*/ 14 w 2466"/>
                    <a:gd name="T5" fmla="*/ 0 h 565"/>
                    <a:gd name="T6" fmla="*/ 0 w 2466"/>
                    <a:gd name="T7" fmla="*/ 62 h 565"/>
                    <a:gd name="T8" fmla="*/ 3 w 2466"/>
                    <a:gd name="T9" fmla="*/ 70 h 565"/>
                    <a:gd name="T10" fmla="*/ 305 w 2466"/>
                    <a:gd name="T11" fmla="*/ 70 h 565"/>
                    <a:gd name="T12" fmla="*/ 308 w 2466"/>
                    <a:gd name="T13" fmla="*/ 62 h 565"/>
                    <a:gd name="T14" fmla="*/ 0 60000 65536"/>
                    <a:gd name="T15" fmla="*/ 0 60000 65536"/>
                    <a:gd name="T16" fmla="*/ 0 60000 65536"/>
                    <a:gd name="T17" fmla="*/ 0 60000 65536"/>
                    <a:gd name="T18" fmla="*/ 0 60000 65536"/>
                    <a:gd name="T19" fmla="*/ 0 60000 65536"/>
                    <a:gd name="T20" fmla="*/ 0 60000 65536"/>
                    <a:gd name="T21" fmla="*/ 0 w 2466"/>
                    <a:gd name="T22" fmla="*/ 0 h 565"/>
                    <a:gd name="T23" fmla="*/ 2466 w 2466"/>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6" h="565">
                      <a:moveTo>
                        <a:pt x="2466" y="500"/>
                      </a:moveTo>
                      <a:lnTo>
                        <a:pt x="2352" y="0"/>
                      </a:lnTo>
                      <a:lnTo>
                        <a:pt x="115" y="0"/>
                      </a:lnTo>
                      <a:lnTo>
                        <a:pt x="0" y="500"/>
                      </a:lnTo>
                      <a:lnTo>
                        <a:pt x="30" y="565"/>
                      </a:lnTo>
                      <a:lnTo>
                        <a:pt x="2436" y="565"/>
                      </a:lnTo>
                      <a:lnTo>
                        <a:pt x="2466" y="500"/>
                      </a:lnTo>
                      <a:close/>
                    </a:path>
                  </a:pathLst>
                </a:custGeom>
                <a:solidFill>
                  <a:srgbClr val="E8E0D3"/>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5" name="Freeform 21"/>
                <p:cNvSpPr>
                  <a:spLocks/>
                </p:cNvSpPr>
                <p:nvPr/>
              </p:nvSpPr>
              <p:spPr bwMode="auto">
                <a:xfrm>
                  <a:off x="1398"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29" y="0"/>
                      </a:lnTo>
                      <a:lnTo>
                        <a:pt x="0" y="26"/>
                      </a:lnTo>
                      <a:lnTo>
                        <a:pt x="67"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6" name="Freeform 22"/>
                <p:cNvSpPr>
                  <a:spLocks/>
                </p:cNvSpPr>
                <p:nvPr/>
              </p:nvSpPr>
              <p:spPr bwMode="auto">
                <a:xfrm>
                  <a:off x="1455"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30" y="0"/>
                      </a:lnTo>
                      <a:lnTo>
                        <a:pt x="0" y="26"/>
                      </a:lnTo>
                      <a:lnTo>
                        <a:pt x="65"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7" name="Freeform 23"/>
                <p:cNvSpPr>
                  <a:spLocks/>
                </p:cNvSpPr>
                <p:nvPr/>
              </p:nvSpPr>
              <p:spPr bwMode="auto">
                <a:xfrm>
                  <a:off x="1511" y="2397"/>
                  <a:ext cx="51" cy="157"/>
                </a:xfrm>
                <a:custGeom>
                  <a:avLst/>
                  <a:gdLst>
                    <a:gd name="T0" fmla="*/ 12 w 103"/>
                    <a:gd name="T1" fmla="*/ 39 h 314"/>
                    <a:gd name="T2" fmla="*/ 3 w 103"/>
                    <a:gd name="T3" fmla="*/ 0 h 314"/>
                    <a:gd name="T4" fmla="*/ 0 w 103"/>
                    <a:gd name="T5" fmla="*/ 3 h 314"/>
                    <a:gd name="T6" fmla="*/ 8 w 103"/>
                    <a:gd name="T7" fmla="*/ 39 h 314"/>
                    <a:gd name="T8" fmla="*/ 12 w 103"/>
                    <a:gd name="T9" fmla="*/ 39 h 314"/>
                    <a:gd name="T10" fmla="*/ 0 60000 65536"/>
                    <a:gd name="T11" fmla="*/ 0 60000 65536"/>
                    <a:gd name="T12" fmla="*/ 0 60000 65536"/>
                    <a:gd name="T13" fmla="*/ 0 60000 65536"/>
                    <a:gd name="T14" fmla="*/ 0 60000 65536"/>
                    <a:gd name="T15" fmla="*/ 0 w 103"/>
                    <a:gd name="T16" fmla="*/ 0 h 314"/>
                    <a:gd name="T17" fmla="*/ 103 w 103"/>
                    <a:gd name="T18" fmla="*/ 314 h 314"/>
                  </a:gdLst>
                  <a:ahLst/>
                  <a:cxnLst>
                    <a:cxn ang="T10">
                      <a:pos x="T0" y="T1"/>
                    </a:cxn>
                    <a:cxn ang="T11">
                      <a:pos x="T2" y="T3"/>
                    </a:cxn>
                    <a:cxn ang="T12">
                      <a:pos x="T4" y="T5"/>
                    </a:cxn>
                    <a:cxn ang="T13">
                      <a:pos x="T6" y="T7"/>
                    </a:cxn>
                    <a:cxn ang="T14">
                      <a:pos x="T8" y="T9"/>
                    </a:cxn>
                  </a:cxnLst>
                  <a:rect l="T15" t="T16" r="T17" b="T18"/>
                  <a:pathLst>
                    <a:path w="103" h="314">
                      <a:moveTo>
                        <a:pt x="103" y="314"/>
                      </a:moveTo>
                      <a:lnTo>
                        <a:pt x="30" y="0"/>
                      </a:lnTo>
                      <a:lnTo>
                        <a:pt x="0" y="26"/>
                      </a:lnTo>
                      <a:lnTo>
                        <a:pt x="67" y="314"/>
                      </a:lnTo>
                      <a:lnTo>
                        <a:pt x="103"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8" name="Freeform 24"/>
                <p:cNvSpPr>
                  <a:spLocks/>
                </p:cNvSpPr>
                <p:nvPr/>
              </p:nvSpPr>
              <p:spPr bwMode="auto">
                <a:xfrm>
                  <a:off x="509" y="2425"/>
                  <a:ext cx="848" cy="15"/>
                </a:xfrm>
                <a:custGeom>
                  <a:avLst/>
                  <a:gdLst>
                    <a:gd name="T0" fmla="*/ 212 w 1696"/>
                    <a:gd name="T1" fmla="*/ 0 h 32"/>
                    <a:gd name="T2" fmla="*/ 1 w 1696"/>
                    <a:gd name="T3" fmla="*/ 0 h 32"/>
                    <a:gd name="T4" fmla="*/ 0 w 1696"/>
                    <a:gd name="T5" fmla="*/ 3 h 32"/>
                    <a:gd name="T6" fmla="*/ 212 w 1696"/>
                    <a:gd name="T7" fmla="*/ 3 h 32"/>
                    <a:gd name="T8" fmla="*/ 212 w 1696"/>
                    <a:gd name="T9" fmla="*/ 0 h 32"/>
                    <a:gd name="T10" fmla="*/ 0 60000 65536"/>
                    <a:gd name="T11" fmla="*/ 0 60000 65536"/>
                    <a:gd name="T12" fmla="*/ 0 60000 65536"/>
                    <a:gd name="T13" fmla="*/ 0 60000 65536"/>
                    <a:gd name="T14" fmla="*/ 0 60000 65536"/>
                    <a:gd name="T15" fmla="*/ 0 w 1696"/>
                    <a:gd name="T16" fmla="*/ 0 h 32"/>
                    <a:gd name="T17" fmla="*/ 1696 w 1696"/>
                    <a:gd name="T18" fmla="*/ 32 h 32"/>
                  </a:gdLst>
                  <a:ahLst/>
                  <a:cxnLst>
                    <a:cxn ang="T10">
                      <a:pos x="T0" y="T1"/>
                    </a:cxn>
                    <a:cxn ang="T11">
                      <a:pos x="T2" y="T3"/>
                    </a:cxn>
                    <a:cxn ang="T12">
                      <a:pos x="T4" y="T5"/>
                    </a:cxn>
                    <a:cxn ang="T13">
                      <a:pos x="T6" y="T7"/>
                    </a:cxn>
                    <a:cxn ang="T14">
                      <a:pos x="T8" y="T9"/>
                    </a:cxn>
                  </a:cxnLst>
                  <a:rect l="T15" t="T16" r="T17" b="T18"/>
                  <a:pathLst>
                    <a:path w="1696" h="32">
                      <a:moveTo>
                        <a:pt x="1689" y="0"/>
                      </a:moveTo>
                      <a:lnTo>
                        <a:pt x="7" y="0"/>
                      </a:lnTo>
                      <a:lnTo>
                        <a:pt x="0" y="32"/>
                      </a:lnTo>
                      <a:lnTo>
                        <a:pt x="1696" y="32"/>
                      </a:lnTo>
                      <a:lnTo>
                        <a:pt x="168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79" name="Freeform 25"/>
                <p:cNvSpPr>
                  <a:spLocks/>
                </p:cNvSpPr>
                <p:nvPr/>
              </p:nvSpPr>
              <p:spPr bwMode="auto">
                <a:xfrm>
                  <a:off x="1402" y="2425"/>
                  <a:ext cx="172" cy="15"/>
                </a:xfrm>
                <a:custGeom>
                  <a:avLst/>
                  <a:gdLst>
                    <a:gd name="T0" fmla="*/ 43 w 344"/>
                    <a:gd name="T1" fmla="*/ 0 h 32"/>
                    <a:gd name="T2" fmla="*/ 0 w 344"/>
                    <a:gd name="T3" fmla="*/ 0 h 32"/>
                    <a:gd name="T4" fmla="*/ 1 w 344"/>
                    <a:gd name="T5" fmla="*/ 3 h 32"/>
                    <a:gd name="T6" fmla="*/ 43 w 344"/>
                    <a:gd name="T7" fmla="*/ 3 h 32"/>
                    <a:gd name="T8" fmla="*/ 43 w 344"/>
                    <a:gd name="T9" fmla="*/ 0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338" y="0"/>
                      </a:moveTo>
                      <a:lnTo>
                        <a:pt x="0" y="0"/>
                      </a:lnTo>
                      <a:lnTo>
                        <a:pt x="8" y="32"/>
                      </a:lnTo>
                      <a:lnTo>
                        <a:pt x="344" y="32"/>
                      </a:lnTo>
                      <a:lnTo>
                        <a:pt x="3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0" name="Freeform 26"/>
                <p:cNvSpPr>
                  <a:spLocks/>
                </p:cNvSpPr>
                <p:nvPr/>
              </p:nvSpPr>
              <p:spPr bwMode="auto">
                <a:xfrm>
                  <a:off x="1413" y="2474"/>
                  <a:ext cx="172" cy="16"/>
                </a:xfrm>
                <a:custGeom>
                  <a:avLst/>
                  <a:gdLst>
                    <a:gd name="T0" fmla="*/ 43 w 344"/>
                    <a:gd name="T1" fmla="*/ 4 h 31"/>
                    <a:gd name="T2" fmla="*/ 1 w 344"/>
                    <a:gd name="T3" fmla="*/ 4 h 31"/>
                    <a:gd name="T4" fmla="*/ 0 w 344"/>
                    <a:gd name="T5" fmla="*/ 0 h 31"/>
                    <a:gd name="T6" fmla="*/ 43 w 344"/>
                    <a:gd name="T7" fmla="*/ 0 h 31"/>
                    <a:gd name="T8" fmla="*/ 43 w 344"/>
                    <a:gd name="T9" fmla="*/ 4 h 31"/>
                    <a:gd name="T10" fmla="*/ 0 60000 65536"/>
                    <a:gd name="T11" fmla="*/ 0 60000 65536"/>
                    <a:gd name="T12" fmla="*/ 0 60000 65536"/>
                    <a:gd name="T13" fmla="*/ 0 60000 65536"/>
                    <a:gd name="T14" fmla="*/ 0 60000 65536"/>
                    <a:gd name="T15" fmla="*/ 0 w 344"/>
                    <a:gd name="T16" fmla="*/ 0 h 31"/>
                    <a:gd name="T17" fmla="*/ 344 w 344"/>
                    <a:gd name="T18" fmla="*/ 31 h 31"/>
                  </a:gdLst>
                  <a:ahLst/>
                  <a:cxnLst>
                    <a:cxn ang="T10">
                      <a:pos x="T0" y="T1"/>
                    </a:cxn>
                    <a:cxn ang="T11">
                      <a:pos x="T2" y="T3"/>
                    </a:cxn>
                    <a:cxn ang="T12">
                      <a:pos x="T4" y="T5"/>
                    </a:cxn>
                    <a:cxn ang="T13">
                      <a:pos x="T6" y="T7"/>
                    </a:cxn>
                    <a:cxn ang="T14">
                      <a:pos x="T8" y="T9"/>
                    </a:cxn>
                  </a:cxnLst>
                  <a:rect l="T15" t="T16" r="T17" b="T18"/>
                  <a:pathLst>
                    <a:path w="344" h="31">
                      <a:moveTo>
                        <a:pt x="344" y="31"/>
                      </a:moveTo>
                      <a:lnTo>
                        <a:pt x="8" y="31"/>
                      </a:lnTo>
                      <a:lnTo>
                        <a:pt x="0" y="0"/>
                      </a:lnTo>
                      <a:lnTo>
                        <a:pt x="337" y="0"/>
                      </a:lnTo>
                      <a:lnTo>
                        <a:pt x="344" y="31"/>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1" name="Freeform 27"/>
                <p:cNvSpPr>
                  <a:spLocks/>
                </p:cNvSpPr>
                <p:nvPr/>
              </p:nvSpPr>
              <p:spPr bwMode="auto">
                <a:xfrm>
                  <a:off x="497" y="2474"/>
                  <a:ext cx="872" cy="16"/>
                </a:xfrm>
                <a:custGeom>
                  <a:avLst/>
                  <a:gdLst>
                    <a:gd name="T0" fmla="*/ 218 w 1742"/>
                    <a:gd name="T1" fmla="*/ 0 h 31"/>
                    <a:gd name="T2" fmla="*/ 2 w 1742"/>
                    <a:gd name="T3" fmla="*/ 0 h 31"/>
                    <a:gd name="T4" fmla="*/ 0 w 1742"/>
                    <a:gd name="T5" fmla="*/ 4 h 31"/>
                    <a:gd name="T6" fmla="*/ 219 w 1742"/>
                    <a:gd name="T7" fmla="*/ 4 h 31"/>
                    <a:gd name="T8" fmla="*/ 218 w 1742"/>
                    <a:gd name="T9" fmla="*/ 0 h 31"/>
                    <a:gd name="T10" fmla="*/ 0 60000 65536"/>
                    <a:gd name="T11" fmla="*/ 0 60000 65536"/>
                    <a:gd name="T12" fmla="*/ 0 60000 65536"/>
                    <a:gd name="T13" fmla="*/ 0 60000 65536"/>
                    <a:gd name="T14" fmla="*/ 0 60000 65536"/>
                    <a:gd name="T15" fmla="*/ 0 w 1742"/>
                    <a:gd name="T16" fmla="*/ 0 h 31"/>
                    <a:gd name="T17" fmla="*/ 1742 w 1742"/>
                    <a:gd name="T18" fmla="*/ 31 h 31"/>
                  </a:gdLst>
                  <a:ahLst/>
                  <a:cxnLst>
                    <a:cxn ang="T10">
                      <a:pos x="T0" y="T1"/>
                    </a:cxn>
                    <a:cxn ang="T11">
                      <a:pos x="T2" y="T3"/>
                    </a:cxn>
                    <a:cxn ang="T12">
                      <a:pos x="T4" y="T5"/>
                    </a:cxn>
                    <a:cxn ang="T13">
                      <a:pos x="T6" y="T7"/>
                    </a:cxn>
                    <a:cxn ang="T14">
                      <a:pos x="T8" y="T9"/>
                    </a:cxn>
                  </a:cxnLst>
                  <a:rect l="T15" t="T16" r="T17" b="T18"/>
                  <a:pathLst>
                    <a:path w="1742" h="31">
                      <a:moveTo>
                        <a:pt x="1737" y="0"/>
                      </a:moveTo>
                      <a:lnTo>
                        <a:pt x="9" y="0"/>
                      </a:lnTo>
                      <a:lnTo>
                        <a:pt x="0" y="31"/>
                      </a:lnTo>
                      <a:lnTo>
                        <a:pt x="1742" y="31"/>
                      </a:lnTo>
                      <a:lnTo>
                        <a:pt x="17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2" name="Freeform 28"/>
                <p:cNvSpPr>
                  <a:spLocks/>
                </p:cNvSpPr>
                <p:nvPr/>
              </p:nvSpPr>
              <p:spPr bwMode="auto">
                <a:xfrm>
                  <a:off x="483" y="2538"/>
                  <a:ext cx="900" cy="16"/>
                </a:xfrm>
                <a:custGeom>
                  <a:avLst/>
                  <a:gdLst>
                    <a:gd name="T0" fmla="*/ 225 w 1800"/>
                    <a:gd name="T1" fmla="*/ 4 h 32"/>
                    <a:gd name="T2" fmla="*/ 0 w 1800"/>
                    <a:gd name="T3" fmla="*/ 4 h 32"/>
                    <a:gd name="T4" fmla="*/ 1 w 1800"/>
                    <a:gd name="T5" fmla="*/ 0 h 32"/>
                    <a:gd name="T6" fmla="*/ 225 w 1800"/>
                    <a:gd name="T7" fmla="*/ 0 h 32"/>
                    <a:gd name="T8" fmla="*/ 225 w 1800"/>
                    <a:gd name="T9" fmla="*/ 4 h 32"/>
                    <a:gd name="T10" fmla="*/ 0 60000 65536"/>
                    <a:gd name="T11" fmla="*/ 0 60000 65536"/>
                    <a:gd name="T12" fmla="*/ 0 60000 65536"/>
                    <a:gd name="T13" fmla="*/ 0 60000 65536"/>
                    <a:gd name="T14" fmla="*/ 0 60000 65536"/>
                    <a:gd name="T15" fmla="*/ 0 w 1800"/>
                    <a:gd name="T16" fmla="*/ 0 h 32"/>
                    <a:gd name="T17" fmla="*/ 1800 w 1800"/>
                    <a:gd name="T18" fmla="*/ 32 h 32"/>
                  </a:gdLst>
                  <a:ahLst/>
                  <a:cxnLst>
                    <a:cxn ang="T10">
                      <a:pos x="T0" y="T1"/>
                    </a:cxn>
                    <a:cxn ang="T11">
                      <a:pos x="T2" y="T3"/>
                    </a:cxn>
                    <a:cxn ang="T12">
                      <a:pos x="T4" y="T5"/>
                    </a:cxn>
                    <a:cxn ang="T13">
                      <a:pos x="T6" y="T7"/>
                    </a:cxn>
                    <a:cxn ang="T14">
                      <a:pos x="T8" y="T9"/>
                    </a:cxn>
                  </a:cxnLst>
                  <a:rect l="T15" t="T16" r="T17" b="T18"/>
                  <a:pathLst>
                    <a:path w="1800" h="32">
                      <a:moveTo>
                        <a:pt x="1800" y="32"/>
                      </a:moveTo>
                      <a:lnTo>
                        <a:pt x="0" y="32"/>
                      </a:lnTo>
                      <a:lnTo>
                        <a:pt x="7" y="0"/>
                      </a:lnTo>
                      <a:lnTo>
                        <a:pt x="1793" y="0"/>
                      </a:lnTo>
                      <a:lnTo>
                        <a:pt x="1800"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3" name="Freeform 29"/>
                <p:cNvSpPr>
                  <a:spLocks/>
                </p:cNvSpPr>
                <p:nvPr/>
              </p:nvSpPr>
              <p:spPr bwMode="auto">
                <a:xfrm>
                  <a:off x="1428" y="2538"/>
                  <a:ext cx="172" cy="16"/>
                </a:xfrm>
                <a:custGeom>
                  <a:avLst/>
                  <a:gdLst>
                    <a:gd name="T0" fmla="*/ 1 w 344"/>
                    <a:gd name="T1" fmla="*/ 4 h 32"/>
                    <a:gd name="T2" fmla="*/ 43 w 344"/>
                    <a:gd name="T3" fmla="*/ 4 h 32"/>
                    <a:gd name="T4" fmla="*/ 42 w 344"/>
                    <a:gd name="T5" fmla="*/ 0 h 32"/>
                    <a:gd name="T6" fmla="*/ 0 w 344"/>
                    <a:gd name="T7" fmla="*/ 0 h 32"/>
                    <a:gd name="T8" fmla="*/ 1 w 344"/>
                    <a:gd name="T9" fmla="*/ 4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8" y="32"/>
                      </a:moveTo>
                      <a:lnTo>
                        <a:pt x="344" y="32"/>
                      </a:lnTo>
                      <a:lnTo>
                        <a:pt x="336" y="0"/>
                      </a:lnTo>
                      <a:lnTo>
                        <a:pt x="0" y="0"/>
                      </a:lnTo>
                      <a:lnTo>
                        <a:pt x="8"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4" name="Freeform 30"/>
                <p:cNvSpPr>
                  <a:spLocks/>
                </p:cNvSpPr>
                <p:nvPr/>
              </p:nvSpPr>
              <p:spPr bwMode="auto">
                <a:xfrm>
                  <a:off x="521" y="2375"/>
                  <a:ext cx="825" cy="15"/>
                </a:xfrm>
                <a:custGeom>
                  <a:avLst/>
                  <a:gdLst>
                    <a:gd name="T0" fmla="*/ 205 w 1652"/>
                    <a:gd name="T1" fmla="*/ 0 h 32"/>
                    <a:gd name="T2" fmla="*/ 1 w 1652"/>
                    <a:gd name="T3" fmla="*/ 0 h 32"/>
                    <a:gd name="T4" fmla="*/ 0 w 1652"/>
                    <a:gd name="T5" fmla="*/ 3 h 32"/>
                    <a:gd name="T6" fmla="*/ 206 w 1652"/>
                    <a:gd name="T7" fmla="*/ 3 h 32"/>
                    <a:gd name="T8" fmla="*/ 205 w 1652"/>
                    <a:gd name="T9" fmla="*/ 0 h 32"/>
                    <a:gd name="T10" fmla="*/ 0 60000 65536"/>
                    <a:gd name="T11" fmla="*/ 0 60000 65536"/>
                    <a:gd name="T12" fmla="*/ 0 60000 65536"/>
                    <a:gd name="T13" fmla="*/ 0 60000 65536"/>
                    <a:gd name="T14" fmla="*/ 0 60000 65536"/>
                    <a:gd name="T15" fmla="*/ 0 w 1652"/>
                    <a:gd name="T16" fmla="*/ 0 h 32"/>
                    <a:gd name="T17" fmla="*/ 1652 w 1652"/>
                    <a:gd name="T18" fmla="*/ 32 h 32"/>
                  </a:gdLst>
                  <a:ahLst/>
                  <a:cxnLst>
                    <a:cxn ang="T10">
                      <a:pos x="T0" y="T1"/>
                    </a:cxn>
                    <a:cxn ang="T11">
                      <a:pos x="T2" y="T3"/>
                    </a:cxn>
                    <a:cxn ang="T12">
                      <a:pos x="T4" y="T5"/>
                    </a:cxn>
                    <a:cxn ang="T13">
                      <a:pos x="T6" y="T7"/>
                    </a:cxn>
                    <a:cxn ang="T14">
                      <a:pos x="T8" y="T9"/>
                    </a:cxn>
                  </a:cxnLst>
                  <a:rect l="T15" t="T16" r="T17" b="T18"/>
                  <a:pathLst>
                    <a:path w="1652" h="32">
                      <a:moveTo>
                        <a:pt x="1644" y="0"/>
                      </a:moveTo>
                      <a:lnTo>
                        <a:pt x="8" y="0"/>
                      </a:lnTo>
                      <a:lnTo>
                        <a:pt x="0" y="32"/>
                      </a:lnTo>
                      <a:lnTo>
                        <a:pt x="1652" y="32"/>
                      </a:lnTo>
                      <a:lnTo>
                        <a:pt x="16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5" name="Freeform 31"/>
                <p:cNvSpPr>
                  <a:spLocks/>
                </p:cNvSpPr>
                <p:nvPr/>
              </p:nvSpPr>
              <p:spPr bwMode="auto">
                <a:xfrm>
                  <a:off x="1317" y="2340"/>
                  <a:ext cx="66" cy="214"/>
                </a:xfrm>
                <a:custGeom>
                  <a:avLst/>
                  <a:gdLst>
                    <a:gd name="T0" fmla="*/ 4 w 134"/>
                    <a:gd name="T1" fmla="*/ 0 h 428"/>
                    <a:gd name="T2" fmla="*/ 16 w 134"/>
                    <a:gd name="T3" fmla="*/ 54 h 428"/>
                    <a:gd name="T4" fmla="*/ 12 w 134"/>
                    <a:gd name="T5" fmla="*/ 54 h 428"/>
                    <a:gd name="T6" fmla="*/ 0 w 134"/>
                    <a:gd name="T7" fmla="*/ 0 h 428"/>
                    <a:gd name="T8" fmla="*/ 4 w 134"/>
                    <a:gd name="T9" fmla="*/ 0 h 428"/>
                    <a:gd name="T10" fmla="*/ 0 60000 65536"/>
                    <a:gd name="T11" fmla="*/ 0 60000 65536"/>
                    <a:gd name="T12" fmla="*/ 0 60000 65536"/>
                    <a:gd name="T13" fmla="*/ 0 60000 65536"/>
                    <a:gd name="T14" fmla="*/ 0 60000 65536"/>
                    <a:gd name="T15" fmla="*/ 0 w 134"/>
                    <a:gd name="T16" fmla="*/ 0 h 428"/>
                    <a:gd name="T17" fmla="*/ 134 w 134"/>
                    <a:gd name="T18" fmla="*/ 428 h 428"/>
                  </a:gdLst>
                  <a:ahLst/>
                  <a:cxnLst>
                    <a:cxn ang="T10">
                      <a:pos x="T0" y="T1"/>
                    </a:cxn>
                    <a:cxn ang="T11">
                      <a:pos x="T2" y="T3"/>
                    </a:cxn>
                    <a:cxn ang="T12">
                      <a:pos x="T4" y="T5"/>
                    </a:cxn>
                    <a:cxn ang="T13">
                      <a:pos x="T6" y="T7"/>
                    </a:cxn>
                    <a:cxn ang="T14">
                      <a:pos x="T8" y="T9"/>
                    </a:cxn>
                  </a:cxnLst>
                  <a:rect l="T15" t="T16" r="T17" b="T18"/>
                  <a:pathLst>
                    <a:path w="134" h="428">
                      <a:moveTo>
                        <a:pt x="37" y="0"/>
                      </a:moveTo>
                      <a:lnTo>
                        <a:pt x="134" y="428"/>
                      </a:lnTo>
                      <a:lnTo>
                        <a:pt x="99" y="428"/>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6" name="Freeform 32"/>
                <p:cNvSpPr>
                  <a:spLocks/>
                </p:cNvSpPr>
                <p:nvPr/>
              </p:nvSpPr>
              <p:spPr bwMode="auto">
                <a:xfrm>
                  <a:off x="1265" y="23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7" name="Freeform 33"/>
                <p:cNvSpPr>
                  <a:spLocks/>
                </p:cNvSpPr>
                <p:nvPr/>
              </p:nvSpPr>
              <p:spPr bwMode="auto">
                <a:xfrm>
                  <a:off x="1213"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5" y="0"/>
                      </a:moveTo>
                      <a:lnTo>
                        <a:pt x="47" y="69"/>
                      </a:lnTo>
                      <a:lnTo>
                        <a:pt x="11"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8" name="Freeform 34"/>
                <p:cNvSpPr>
                  <a:spLocks/>
                </p:cNvSpPr>
                <p:nvPr/>
              </p:nvSpPr>
              <p:spPr bwMode="auto">
                <a:xfrm>
                  <a:off x="1160"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6" y="0"/>
                      </a:moveTo>
                      <a:lnTo>
                        <a:pt x="47" y="69"/>
                      </a:lnTo>
                      <a:lnTo>
                        <a:pt x="11" y="69"/>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89" name="Freeform 35"/>
                <p:cNvSpPr>
                  <a:spLocks/>
                </p:cNvSpPr>
                <p:nvPr/>
              </p:nvSpPr>
              <p:spPr bwMode="auto">
                <a:xfrm>
                  <a:off x="1108" y="2340"/>
                  <a:ext cx="21" cy="35"/>
                </a:xfrm>
                <a:custGeom>
                  <a:avLst/>
                  <a:gdLst>
                    <a:gd name="T0" fmla="*/ 4 w 43"/>
                    <a:gd name="T1" fmla="*/ 0 h 69"/>
                    <a:gd name="T2" fmla="*/ 5 w 43"/>
                    <a:gd name="T3" fmla="*/ 9 h 69"/>
                    <a:gd name="T4" fmla="*/ 1 w 43"/>
                    <a:gd name="T5" fmla="*/ 9 h 69"/>
                    <a:gd name="T6" fmla="*/ 0 w 43"/>
                    <a:gd name="T7" fmla="*/ 0 h 69"/>
                    <a:gd name="T8" fmla="*/ 4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34" y="0"/>
                      </a:moveTo>
                      <a:lnTo>
                        <a:pt x="43" y="69"/>
                      </a:lnTo>
                      <a:lnTo>
                        <a:pt x="8"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0" name="Freeform 36"/>
                <p:cNvSpPr>
                  <a:spLocks/>
                </p:cNvSpPr>
                <p:nvPr/>
              </p:nvSpPr>
              <p:spPr bwMode="auto">
                <a:xfrm>
                  <a:off x="1056"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4" y="0"/>
                      </a:moveTo>
                      <a:lnTo>
                        <a:pt x="39" y="69"/>
                      </a:lnTo>
                      <a:lnTo>
                        <a:pt x="4"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1" name="Freeform 37"/>
                <p:cNvSpPr>
                  <a:spLocks/>
                </p:cNvSpPr>
                <p:nvPr/>
              </p:nvSpPr>
              <p:spPr bwMode="auto">
                <a:xfrm>
                  <a:off x="1004" y="2340"/>
                  <a:ext cx="18" cy="35"/>
                </a:xfrm>
                <a:custGeom>
                  <a:avLst/>
                  <a:gdLst>
                    <a:gd name="T0" fmla="*/ 4 w 37"/>
                    <a:gd name="T1" fmla="*/ 0 h 69"/>
                    <a:gd name="T2" fmla="*/ 4 w 37"/>
                    <a:gd name="T3" fmla="*/ 9 h 69"/>
                    <a:gd name="T4" fmla="*/ 0 w 37"/>
                    <a:gd name="T5" fmla="*/ 9 h 69"/>
                    <a:gd name="T6" fmla="*/ 0 w 37"/>
                    <a:gd name="T7" fmla="*/ 0 h 69"/>
                    <a:gd name="T8" fmla="*/ 4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5" y="0"/>
                      </a:moveTo>
                      <a:lnTo>
                        <a:pt x="37" y="69"/>
                      </a:lnTo>
                      <a:lnTo>
                        <a:pt x="2"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2" name="Freeform 38"/>
                <p:cNvSpPr>
                  <a:spLocks/>
                </p:cNvSpPr>
                <p:nvPr/>
              </p:nvSpPr>
              <p:spPr bwMode="auto">
                <a:xfrm>
                  <a:off x="952" y="2340"/>
                  <a:ext cx="17" cy="35"/>
                </a:xfrm>
                <a:custGeom>
                  <a:avLst/>
                  <a:gdLst>
                    <a:gd name="T0" fmla="*/ 4 w 35"/>
                    <a:gd name="T1" fmla="*/ 0 h 69"/>
                    <a:gd name="T2" fmla="*/ 4 w 35"/>
                    <a:gd name="T3" fmla="*/ 9 h 69"/>
                    <a:gd name="T4" fmla="*/ 0 w 35"/>
                    <a:gd name="T5" fmla="*/ 9 h 69"/>
                    <a:gd name="T6" fmla="*/ 0 w 35"/>
                    <a:gd name="T7" fmla="*/ 0 h 69"/>
                    <a:gd name="T8" fmla="*/ 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4" y="69"/>
                      </a:lnTo>
                      <a:lnTo>
                        <a:pt x="0"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3" name="Rectangle 39"/>
                <p:cNvSpPr>
                  <a:spLocks noChangeArrowheads="1"/>
                </p:cNvSpPr>
                <p:nvPr/>
              </p:nvSpPr>
              <p:spPr bwMode="auto">
                <a:xfrm>
                  <a:off x="900" y="2340"/>
                  <a:ext cx="16" cy="35"/>
                </a:xfrm>
                <a:prstGeom prst="rect">
                  <a:avLst/>
                </a:prstGeom>
                <a:solidFill>
                  <a:srgbClr val="004CB2"/>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4" name="Freeform 40"/>
                <p:cNvSpPr>
                  <a:spLocks/>
                </p:cNvSpPr>
                <p:nvPr/>
              </p:nvSpPr>
              <p:spPr bwMode="auto">
                <a:xfrm>
                  <a:off x="845" y="2340"/>
                  <a:ext cx="18" cy="35"/>
                </a:xfrm>
                <a:custGeom>
                  <a:avLst/>
                  <a:gdLst>
                    <a:gd name="T0" fmla="*/ 4 w 38"/>
                    <a:gd name="T1" fmla="*/ 0 h 69"/>
                    <a:gd name="T2" fmla="*/ 4 w 38"/>
                    <a:gd name="T3" fmla="*/ 9 h 69"/>
                    <a:gd name="T4" fmla="*/ 0 w 38"/>
                    <a:gd name="T5" fmla="*/ 9 h 69"/>
                    <a:gd name="T6" fmla="*/ 0 w 38"/>
                    <a:gd name="T7" fmla="*/ 0 h 69"/>
                    <a:gd name="T8" fmla="*/ 4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38" y="0"/>
                      </a:moveTo>
                      <a:lnTo>
                        <a:pt x="34" y="69"/>
                      </a:lnTo>
                      <a:lnTo>
                        <a:pt x="0" y="69"/>
                      </a:lnTo>
                      <a:lnTo>
                        <a:pt x="4"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5" name="Freeform 41"/>
                <p:cNvSpPr>
                  <a:spLocks/>
                </p:cNvSpPr>
                <p:nvPr/>
              </p:nvSpPr>
              <p:spPr bwMode="auto">
                <a:xfrm>
                  <a:off x="792"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6" name="Freeform 42"/>
                <p:cNvSpPr>
                  <a:spLocks/>
                </p:cNvSpPr>
                <p:nvPr/>
              </p:nvSpPr>
              <p:spPr bwMode="auto">
                <a:xfrm>
                  <a:off x="738" y="2340"/>
                  <a:ext cx="20" cy="35"/>
                </a:xfrm>
                <a:custGeom>
                  <a:avLst/>
                  <a:gdLst>
                    <a:gd name="T0" fmla="*/ 5 w 41"/>
                    <a:gd name="T1" fmla="*/ 0 h 69"/>
                    <a:gd name="T2" fmla="*/ 4 w 41"/>
                    <a:gd name="T3" fmla="*/ 9 h 69"/>
                    <a:gd name="T4" fmla="*/ 0 w 41"/>
                    <a:gd name="T5" fmla="*/ 9 h 69"/>
                    <a:gd name="T6" fmla="*/ 0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3" y="69"/>
                      </a:lnTo>
                      <a:lnTo>
                        <a:pt x="0" y="69"/>
                      </a:lnTo>
                      <a:lnTo>
                        <a:pt x="7"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7" name="Freeform 43"/>
                <p:cNvSpPr>
                  <a:spLocks/>
                </p:cNvSpPr>
                <p:nvPr/>
              </p:nvSpPr>
              <p:spPr bwMode="auto">
                <a:xfrm>
                  <a:off x="684" y="23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3" y="69"/>
                      </a:lnTo>
                      <a:lnTo>
                        <a:pt x="0" y="69"/>
                      </a:lnTo>
                      <a:lnTo>
                        <a:pt x="11"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8" name="Freeform 44"/>
                <p:cNvSpPr>
                  <a:spLocks/>
                </p:cNvSpPr>
                <p:nvPr/>
              </p:nvSpPr>
              <p:spPr bwMode="auto">
                <a:xfrm>
                  <a:off x="631" y="2340"/>
                  <a:ext cx="22" cy="35"/>
                </a:xfrm>
                <a:custGeom>
                  <a:avLst/>
                  <a:gdLst>
                    <a:gd name="T0" fmla="*/ 5 w 45"/>
                    <a:gd name="T1" fmla="*/ 0 h 69"/>
                    <a:gd name="T2" fmla="*/ 4 w 45"/>
                    <a:gd name="T3" fmla="*/ 9 h 69"/>
                    <a:gd name="T4" fmla="*/ 0 w 45"/>
                    <a:gd name="T5" fmla="*/ 9 h 69"/>
                    <a:gd name="T6" fmla="*/ 1 w 45"/>
                    <a:gd name="T7" fmla="*/ 0 h 69"/>
                    <a:gd name="T8" fmla="*/ 5 w 45"/>
                    <a:gd name="T9" fmla="*/ 0 h 69"/>
                    <a:gd name="T10" fmla="*/ 0 60000 65536"/>
                    <a:gd name="T11" fmla="*/ 0 60000 65536"/>
                    <a:gd name="T12" fmla="*/ 0 60000 65536"/>
                    <a:gd name="T13" fmla="*/ 0 60000 65536"/>
                    <a:gd name="T14" fmla="*/ 0 60000 65536"/>
                    <a:gd name="T15" fmla="*/ 0 w 45"/>
                    <a:gd name="T16" fmla="*/ 0 h 69"/>
                    <a:gd name="T17" fmla="*/ 45 w 45"/>
                    <a:gd name="T18" fmla="*/ 69 h 69"/>
                  </a:gdLst>
                  <a:ahLst/>
                  <a:cxnLst>
                    <a:cxn ang="T10">
                      <a:pos x="T0" y="T1"/>
                    </a:cxn>
                    <a:cxn ang="T11">
                      <a:pos x="T2" y="T3"/>
                    </a:cxn>
                    <a:cxn ang="T12">
                      <a:pos x="T4" y="T5"/>
                    </a:cxn>
                    <a:cxn ang="T13">
                      <a:pos x="T6" y="T7"/>
                    </a:cxn>
                    <a:cxn ang="T14">
                      <a:pos x="T8" y="T9"/>
                    </a:cxn>
                  </a:cxnLst>
                  <a:rect l="T15" t="T16" r="T17" b="T18"/>
                  <a:pathLst>
                    <a:path w="45" h="69">
                      <a:moveTo>
                        <a:pt x="45" y="0"/>
                      </a:moveTo>
                      <a:lnTo>
                        <a:pt x="32" y="69"/>
                      </a:lnTo>
                      <a:lnTo>
                        <a:pt x="0" y="69"/>
                      </a:lnTo>
                      <a:lnTo>
                        <a:pt x="11"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099" name="Freeform 45"/>
                <p:cNvSpPr>
                  <a:spLocks/>
                </p:cNvSpPr>
                <p:nvPr/>
              </p:nvSpPr>
              <p:spPr bwMode="auto">
                <a:xfrm>
                  <a:off x="577" y="2340"/>
                  <a:ext cx="23" cy="35"/>
                </a:xfrm>
                <a:custGeom>
                  <a:avLst/>
                  <a:gdLst>
                    <a:gd name="T0" fmla="*/ 5 w 47"/>
                    <a:gd name="T1" fmla="*/ 0 h 69"/>
                    <a:gd name="T2" fmla="*/ 4 w 47"/>
                    <a:gd name="T3" fmla="*/ 9 h 69"/>
                    <a:gd name="T4" fmla="*/ 0 w 47"/>
                    <a:gd name="T5" fmla="*/ 9 h 69"/>
                    <a:gd name="T6" fmla="*/ 1 w 47"/>
                    <a:gd name="T7" fmla="*/ 0 h 69"/>
                    <a:gd name="T8" fmla="*/ 5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47" y="0"/>
                      </a:moveTo>
                      <a:lnTo>
                        <a:pt x="32" y="69"/>
                      </a:lnTo>
                      <a:lnTo>
                        <a:pt x="0" y="69"/>
                      </a:lnTo>
                      <a:lnTo>
                        <a:pt x="15"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0" name="Freeform 46"/>
                <p:cNvSpPr>
                  <a:spLocks/>
                </p:cNvSpPr>
                <p:nvPr/>
              </p:nvSpPr>
              <p:spPr bwMode="auto">
                <a:xfrm>
                  <a:off x="483" y="2340"/>
                  <a:ext cx="65" cy="214"/>
                </a:xfrm>
                <a:custGeom>
                  <a:avLst/>
                  <a:gdLst>
                    <a:gd name="T0" fmla="*/ 0 w 130"/>
                    <a:gd name="T1" fmla="*/ 54 h 428"/>
                    <a:gd name="T2" fmla="*/ 12 w 130"/>
                    <a:gd name="T3" fmla="*/ 0 h 428"/>
                    <a:gd name="T4" fmla="*/ 16 w 130"/>
                    <a:gd name="T5" fmla="*/ 0 h 428"/>
                    <a:gd name="T6" fmla="*/ 3 w 130"/>
                    <a:gd name="T7" fmla="*/ 54 h 428"/>
                    <a:gd name="T8" fmla="*/ 0 w 130"/>
                    <a:gd name="T9" fmla="*/ 54 h 428"/>
                    <a:gd name="T10" fmla="*/ 0 60000 65536"/>
                    <a:gd name="T11" fmla="*/ 0 60000 65536"/>
                    <a:gd name="T12" fmla="*/ 0 60000 65536"/>
                    <a:gd name="T13" fmla="*/ 0 60000 65536"/>
                    <a:gd name="T14" fmla="*/ 0 60000 65536"/>
                    <a:gd name="T15" fmla="*/ 0 w 130"/>
                    <a:gd name="T16" fmla="*/ 0 h 428"/>
                    <a:gd name="T17" fmla="*/ 130 w 130"/>
                    <a:gd name="T18" fmla="*/ 428 h 428"/>
                  </a:gdLst>
                  <a:ahLst/>
                  <a:cxnLst>
                    <a:cxn ang="T10">
                      <a:pos x="T0" y="T1"/>
                    </a:cxn>
                    <a:cxn ang="T11">
                      <a:pos x="T2" y="T3"/>
                    </a:cxn>
                    <a:cxn ang="T12">
                      <a:pos x="T4" y="T5"/>
                    </a:cxn>
                    <a:cxn ang="T13">
                      <a:pos x="T6" y="T7"/>
                    </a:cxn>
                    <a:cxn ang="T14">
                      <a:pos x="T8" y="T9"/>
                    </a:cxn>
                  </a:cxnLst>
                  <a:rect l="T15" t="T16" r="T17" b="T18"/>
                  <a:pathLst>
                    <a:path w="130" h="428">
                      <a:moveTo>
                        <a:pt x="0" y="428"/>
                      </a:moveTo>
                      <a:lnTo>
                        <a:pt x="96" y="0"/>
                      </a:lnTo>
                      <a:lnTo>
                        <a:pt x="130" y="0"/>
                      </a:lnTo>
                      <a:lnTo>
                        <a:pt x="31" y="428"/>
                      </a:lnTo>
                      <a:lnTo>
                        <a:pt x="0" y="428"/>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1" name="Freeform 47"/>
                <p:cNvSpPr>
                  <a:spLocks/>
                </p:cNvSpPr>
                <p:nvPr/>
              </p:nvSpPr>
              <p:spPr bwMode="auto">
                <a:xfrm>
                  <a:off x="1282"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8" y="0"/>
                      </a:moveTo>
                      <a:lnTo>
                        <a:pt x="49" y="68"/>
                      </a:lnTo>
                      <a:lnTo>
                        <a:pt x="13" y="68"/>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2" name="Freeform 48"/>
                <p:cNvSpPr>
                  <a:spLocks/>
                </p:cNvSpPr>
                <p:nvPr/>
              </p:nvSpPr>
              <p:spPr bwMode="auto">
                <a:xfrm>
                  <a:off x="1230"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6" y="0"/>
                      </a:moveTo>
                      <a:lnTo>
                        <a:pt x="49" y="68"/>
                      </a:lnTo>
                      <a:lnTo>
                        <a:pt x="13"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3" name="Freeform 49"/>
                <p:cNvSpPr>
                  <a:spLocks/>
                </p:cNvSpPr>
                <p:nvPr/>
              </p:nvSpPr>
              <p:spPr bwMode="auto">
                <a:xfrm>
                  <a:off x="1177" y="2390"/>
                  <a:ext cx="23" cy="35"/>
                </a:xfrm>
                <a:custGeom>
                  <a:avLst/>
                  <a:gdLst>
                    <a:gd name="T0" fmla="*/ 5 w 46"/>
                    <a:gd name="T1" fmla="*/ 0 h 68"/>
                    <a:gd name="T2" fmla="*/ 6 w 46"/>
                    <a:gd name="T3" fmla="*/ 9 h 68"/>
                    <a:gd name="T4" fmla="*/ 1 w 46"/>
                    <a:gd name="T5" fmla="*/ 9 h 68"/>
                    <a:gd name="T6" fmla="*/ 0 w 46"/>
                    <a:gd name="T7" fmla="*/ 0 h 68"/>
                    <a:gd name="T8" fmla="*/ 5 w 46"/>
                    <a:gd name="T9" fmla="*/ 0 h 68"/>
                    <a:gd name="T10" fmla="*/ 0 60000 65536"/>
                    <a:gd name="T11" fmla="*/ 0 60000 65536"/>
                    <a:gd name="T12" fmla="*/ 0 60000 65536"/>
                    <a:gd name="T13" fmla="*/ 0 60000 65536"/>
                    <a:gd name="T14" fmla="*/ 0 60000 65536"/>
                    <a:gd name="T15" fmla="*/ 0 w 46"/>
                    <a:gd name="T16" fmla="*/ 0 h 68"/>
                    <a:gd name="T17" fmla="*/ 46 w 46"/>
                    <a:gd name="T18" fmla="*/ 68 h 68"/>
                  </a:gdLst>
                  <a:ahLst/>
                  <a:cxnLst>
                    <a:cxn ang="T10">
                      <a:pos x="T0" y="T1"/>
                    </a:cxn>
                    <a:cxn ang="T11">
                      <a:pos x="T2" y="T3"/>
                    </a:cxn>
                    <a:cxn ang="T12">
                      <a:pos x="T4" y="T5"/>
                    </a:cxn>
                    <a:cxn ang="T13">
                      <a:pos x="T6" y="T7"/>
                    </a:cxn>
                    <a:cxn ang="T14">
                      <a:pos x="T8" y="T9"/>
                    </a:cxn>
                  </a:cxnLst>
                  <a:rect l="T15" t="T16" r="T17" b="T18"/>
                  <a:pathLst>
                    <a:path w="46" h="68">
                      <a:moveTo>
                        <a:pt x="35" y="0"/>
                      </a:moveTo>
                      <a:lnTo>
                        <a:pt x="46" y="68"/>
                      </a:lnTo>
                      <a:lnTo>
                        <a:pt x="11"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4" name="Freeform 50"/>
                <p:cNvSpPr>
                  <a:spLocks/>
                </p:cNvSpPr>
                <p:nvPr/>
              </p:nvSpPr>
              <p:spPr bwMode="auto">
                <a:xfrm>
                  <a:off x="1125" y="2390"/>
                  <a:ext cx="22" cy="35"/>
                </a:xfrm>
                <a:custGeom>
                  <a:avLst/>
                  <a:gdLst>
                    <a:gd name="T0" fmla="*/ 5 w 43"/>
                    <a:gd name="T1" fmla="*/ 0 h 68"/>
                    <a:gd name="T2" fmla="*/ 6 w 43"/>
                    <a:gd name="T3" fmla="*/ 9 h 68"/>
                    <a:gd name="T4" fmla="*/ 1 w 43"/>
                    <a:gd name="T5" fmla="*/ 9 h 68"/>
                    <a:gd name="T6" fmla="*/ 0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36" y="0"/>
                      </a:moveTo>
                      <a:lnTo>
                        <a:pt x="43" y="68"/>
                      </a:lnTo>
                      <a:lnTo>
                        <a:pt x="8"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5" name="Freeform 51"/>
                <p:cNvSpPr>
                  <a:spLocks/>
                </p:cNvSpPr>
                <p:nvPr/>
              </p:nvSpPr>
              <p:spPr bwMode="auto">
                <a:xfrm>
                  <a:off x="1072" y="2390"/>
                  <a:ext cx="21" cy="35"/>
                </a:xfrm>
                <a:custGeom>
                  <a:avLst/>
                  <a:gdLst>
                    <a:gd name="T0" fmla="*/ 5 w 40"/>
                    <a:gd name="T1" fmla="*/ 0 h 68"/>
                    <a:gd name="T2" fmla="*/ 6 w 40"/>
                    <a:gd name="T3" fmla="*/ 9 h 68"/>
                    <a:gd name="T4" fmla="*/ 1 w 40"/>
                    <a:gd name="T5" fmla="*/ 9 h 68"/>
                    <a:gd name="T6" fmla="*/ 0 w 40"/>
                    <a:gd name="T7" fmla="*/ 0 h 68"/>
                    <a:gd name="T8" fmla="*/ 5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35" y="0"/>
                      </a:moveTo>
                      <a:lnTo>
                        <a:pt x="40" y="68"/>
                      </a:lnTo>
                      <a:lnTo>
                        <a:pt x="7"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6" name="Freeform 52"/>
                <p:cNvSpPr>
                  <a:spLocks/>
                </p:cNvSpPr>
                <p:nvPr/>
              </p:nvSpPr>
              <p:spPr bwMode="auto">
                <a:xfrm>
                  <a:off x="1022"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7" name="Freeform 53"/>
                <p:cNvSpPr>
                  <a:spLocks/>
                </p:cNvSpPr>
                <p:nvPr/>
              </p:nvSpPr>
              <p:spPr bwMode="auto">
                <a:xfrm>
                  <a:off x="969" y="2390"/>
                  <a:ext cx="18" cy="35"/>
                </a:xfrm>
                <a:custGeom>
                  <a:avLst/>
                  <a:gdLst>
                    <a:gd name="T0" fmla="*/ 5 w 36"/>
                    <a:gd name="T1" fmla="*/ 0 h 68"/>
                    <a:gd name="T2" fmla="*/ 5 w 36"/>
                    <a:gd name="T3" fmla="*/ 9 h 68"/>
                    <a:gd name="T4" fmla="*/ 0 w 36"/>
                    <a:gd name="T5" fmla="*/ 9 h 68"/>
                    <a:gd name="T6" fmla="*/ 1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6" y="0"/>
                      </a:moveTo>
                      <a:lnTo>
                        <a:pt x="34" y="68"/>
                      </a:lnTo>
                      <a:lnTo>
                        <a:pt x="0" y="68"/>
                      </a:lnTo>
                      <a:lnTo>
                        <a:pt x="2"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8" name="Freeform 54"/>
                <p:cNvSpPr>
                  <a:spLocks/>
                </p:cNvSpPr>
                <p:nvPr/>
              </p:nvSpPr>
              <p:spPr bwMode="auto">
                <a:xfrm>
                  <a:off x="917"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09" name="Freeform 55"/>
                <p:cNvSpPr>
                  <a:spLocks/>
                </p:cNvSpPr>
                <p:nvPr/>
              </p:nvSpPr>
              <p:spPr bwMode="auto">
                <a:xfrm>
                  <a:off x="863" y="2390"/>
                  <a:ext cx="19" cy="35"/>
                </a:xfrm>
                <a:custGeom>
                  <a:avLst/>
                  <a:gdLst>
                    <a:gd name="T0" fmla="*/ 5 w 37"/>
                    <a:gd name="T1" fmla="*/ 0 h 68"/>
                    <a:gd name="T2" fmla="*/ 5 w 37"/>
                    <a:gd name="T3" fmla="*/ 9 h 68"/>
                    <a:gd name="T4" fmla="*/ 0 w 37"/>
                    <a:gd name="T5" fmla="*/ 9 h 68"/>
                    <a:gd name="T6" fmla="*/ 1 w 37"/>
                    <a:gd name="T7" fmla="*/ 0 h 68"/>
                    <a:gd name="T8" fmla="*/ 5 w 37"/>
                    <a:gd name="T9" fmla="*/ 0 h 68"/>
                    <a:gd name="T10" fmla="*/ 0 60000 65536"/>
                    <a:gd name="T11" fmla="*/ 0 60000 65536"/>
                    <a:gd name="T12" fmla="*/ 0 60000 65536"/>
                    <a:gd name="T13" fmla="*/ 0 60000 65536"/>
                    <a:gd name="T14" fmla="*/ 0 60000 65536"/>
                    <a:gd name="T15" fmla="*/ 0 w 37"/>
                    <a:gd name="T16" fmla="*/ 0 h 68"/>
                    <a:gd name="T17" fmla="*/ 37 w 37"/>
                    <a:gd name="T18" fmla="*/ 68 h 68"/>
                  </a:gdLst>
                  <a:ahLst/>
                  <a:cxnLst>
                    <a:cxn ang="T10">
                      <a:pos x="T0" y="T1"/>
                    </a:cxn>
                    <a:cxn ang="T11">
                      <a:pos x="T2" y="T3"/>
                    </a:cxn>
                    <a:cxn ang="T12">
                      <a:pos x="T4" y="T5"/>
                    </a:cxn>
                    <a:cxn ang="T13">
                      <a:pos x="T6" y="T7"/>
                    </a:cxn>
                    <a:cxn ang="T14">
                      <a:pos x="T8" y="T9"/>
                    </a:cxn>
                  </a:cxnLst>
                  <a:rect l="T15" t="T16" r="T17" b="T18"/>
                  <a:pathLst>
                    <a:path w="37" h="68">
                      <a:moveTo>
                        <a:pt x="37" y="0"/>
                      </a:moveTo>
                      <a:lnTo>
                        <a:pt x="33" y="68"/>
                      </a:lnTo>
                      <a:lnTo>
                        <a:pt x="0" y="68"/>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0" name="Freeform 56"/>
                <p:cNvSpPr>
                  <a:spLocks/>
                </p:cNvSpPr>
                <p:nvPr/>
              </p:nvSpPr>
              <p:spPr bwMode="auto">
                <a:xfrm>
                  <a:off x="809" y="2390"/>
                  <a:ext cx="20" cy="35"/>
                </a:xfrm>
                <a:custGeom>
                  <a:avLst/>
                  <a:gdLst>
                    <a:gd name="T0" fmla="*/ 5 w 39"/>
                    <a:gd name="T1" fmla="*/ 0 h 68"/>
                    <a:gd name="T2" fmla="*/ 5 w 39"/>
                    <a:gd name="T3" fmla="*/ 9 h 68"/>
                    <a:gd name="T4" fmla="*/ 0 w 39"/>
                    <a:gd name="T5" fmla="*/ 9 h 68"/>
                    <a:gd name="T6" fmla="*/ 1 w 39"/>
                    <a:gd name="T7" fmla="*/ 0 h 68"/>
                    <a:gd name="T8" fmla="*/ 5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39" y="0"/>
                      </a:moveTo>
                      <a:lnTo>
                        <a:pt x="33" y="68"/>
                      </a:lnTo>
                      <a:lnTo>
                        <a:pt x="0" y="68"/>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1" name="Freeform 57"/>
                <p:cNvSpPr>
                  <a:spLocks/>
                </p:cNvSpPr>
                <p:nvPr/>
              </p:nvSpPr>
              <p:spPr bwMode="auto">
                <a:xfrm>
                  <a:off x="756" y="2390"/>
                  <a:ext cx="20" cy="35"/>
                </a:xfrm>
                <a:custGeom>
                  <a:avLst/>
                  <a:gdLst>
                    <a:gd name="T0" fmla="*/ 5 w 41"/>
                    <a:gd name="T1" fmla="*/ 0 h 68"/>
                    <a:gd name="T2" fmla="*/ 4 w 41"/>
                    <a:gd name="T3" fmla="*/ 9 h 68"/>
                    <a:gd name="T4" fmla="*/ 0 w 41"/>
                    <a:gd name="T5" fmla="*/ 9 h 68"/>
                    <a:gd name="T6" fmla="*/ 1 w 41"/>
                    <a:gd name="T7" fmla="*/ 0 h 68"/>
                    <a:gd name="T8" fmla="*/ 5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41" y="0"/>
                      </a:moveTo>
                      <a:lnTo>
                        <a:pt x="34" y="68"/>
                      </a:lnTo>
                      <a:lnTo>
                        <a:pt x="0" y="68"/>
                      </a:lnTo>
                      <a:lnTo>
                        <a:pt x="9"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2" name="Freeform 58"/>
                <p:cNvSpPr>
                  <a:spLocks/>
                </p:cNvSpPr>
                <p:nvPr/>
              </p:nvSpPr>
              <p:spPr bwMode="auto">
                <a:xfrm>
                  <a:off x="703" y="2390"/>
                  <a:ext cx="21" cy="35"/>
                </a:xfrm>
                <a:custGeom>
                  <a:avLst/>
                  <a:gdLst>
                    <a:gd name="T0" fmla="*/ 5 w 43"/>
                    <a:gd name="T1" fmla="*/ 0 h 68"/>
                    <a:gd name="T2" fmla="*/ 4 w 43"/>
                    <a:gd name="T3" fmla="*/ 9 h 68"/>
                    <a:gd name="T4" fmla="*/ 0 w 43"/>
                    <a:gd name="T5" fmla="*/ 9 h 68"/>
                    <a:gd name="T6" fmla="*/ 1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43" y="0"/>
                      </a:moveTo>
                      <a:lnTo>
                        <a:pt x="32" y="68"/>
                      </a:lnTo>
                      <a:lnTo>
                        <a:pt x="0" y="68"/>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3" name="Freeform 59"/>
                <p:cNvSpPr>
                  <a:spLocks/>
                </p:cNvSpPr>
                <p:nvPr/>
              </p:nvSpPr>
              <p:spPr bwMode="auto">
                <a:xfrm>
                  <a:off x="649" y="2390"/>
                  <a:ext cx="22" cy="35"/>
                </a:xfrm>
                <a:custGeom>
                  <a:avLst/>
                  <a:gdLst>
                    <a:gd name="T0" fmla="*/ 5 w 45"/>
                    <a:gd name="T1" fmla="*/ 0 h 68"/>
                    <a:gd name="T2" fmla="*/ 4 w 45"/>
                    <a:gd name="T3" fmla="*/ 9 h 68"/>
                    <a:gd name="T4" fmla="*/ 0 w 45"/>
                    <a:gd name="T5" fmla="*/ 9 h 68"/>
                    <a:gd name="T6" fmla="*/ 1 w 45"/>
                    <a:gd name="T7" fmla="*/ 0 h 68"/>
                    <a:gd name="T8" fmla="*/ 5 w 45"/>
                    <a:gd name="T9" fmla="*/ 0 h 68"/>
                    <a:gd name="T10" fmla="*/ 0 60000 65536"/>
                    <a:gd name="T11" fmla="*/ 0 60000 65536"/>
                    <a:gd name="T12" fmla="*/ 0 60000 65536"/>
                    <a:gd name="T13" fmla="*/ 0 60000 65536"/>
                    <a:gd name="T14" fmla="*/ 0 60000 65536"/>
                    <a:gd name="T15" fmla="*/ 0 w 45"/>
                    <a:gd name="T16" fmla="*/ 0 h 68"/>
                    <a:gd name="T17" fmla="*/ 45 w 45"/>
                    <a:gd name="T18" fmla="*/ 68 h 68"/>
                  </a:gdLst>
                  <a:ahLst/>
                  <a:cxnLst>
                    <a:cxn ang="T10">
                      <a:pos x="T0" y="T1"/>
                    </a:cxn>
                    <a:cxn ang="T11">
                      <a:pos x="T2" y="T3"/>
                    </a:cxn>
                    <a:cxn ang="T12">
                      <a:pos x="T4" y="T5"/>
                    </a:cxn>
                    <a:cxn ang="T13">
                      <a:pos x="T6" y="T7"/>
                    </a:cxn>
                    <a:cxn ang="T14">
                      <a:pos x="T8" y="T9"/>
                    </a:cxn>
                  </a:cxnLst>
                  <a:rect l="T15" t="T16" r="T17" b="T18"/>
                  <a:pathLst>
                    <a:path w="45" h="68">
                      <a:moveTo>
                        <a:pt x="45" y="0"/>
                      </a:moveTo>
                      <a:lnTo>
                        <a:pt x="32" y="68"/>
                      </a:lnTo>
                      <a:lnTo>
                        <a:pt x="0" y="68"/>
                      </a:lnTo>
                      <a:lnTo>
                        <a:pt x="13"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4" name="Freeform 60"/>
                <p:cNvSpPr>
                  <a:spLocks/>
                </p:cNvSpPr>
                <p:nvPr/>
              </p:nvSpPr>
              <p:spPr bwMode="auto">
                <a:xfrm>
                  <a:off x="595" y="2390"/>
                  <a:ext cx="24" cy="35"/>
                </a:xfrm>
                <a:custGeom>
                  <a:avLst/>
                  <a:gdLst>
                    <a:gd name="T0" fmla="*/ 6 w 48"/>
                    <a:gd name="T1" fmla="*/ 0 h 68"/>
                    <a:gd name="T2" fmla="*/ 5 w 48"/>
                    <a:gd name="T3" fmla="*/ 9 h 68"/>
                    <a:gd name="T4" fmla="*/ 0 w 48"/>
                    <a:gd name="T5" fmla="*/ 9 h 68"/>
                    <a:gd name="T6" fmla="*/ 2 w 48"/>
                    <a:gd name="T7" fmla="*/ 0 h 68"/>
                    <a:gd name="T8" fmla="*/ 6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48" y="0"/>
                      </a:moveTo>
                      <a:lnTo>
                        <a:pt x="33" y="68"/>
                      </a:lnTo>
                      <a:lnTo>
                        <a:pt x="0" y="68"/>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5" name="Freeform 61"/>
                <p:cNvSpPr>
                  <a:spLocks/>
                </p:cNvSpPr>
                <p:nvPr/>
              </p:nvSpPr>
              <p:spPr bwMode="auto">
                <a:xfrm>
                  <a:off x="1289" y="2491"/>
                  <a:ext cx="28" cy="47"/>
                </a:xfrm>
                <a:custGeom>
                  <a:avLst/>
                  <a:gdLst>
                    <a:gd name="T0" fmla="*/ 5 w 56"/>
                    <a:gd name="T1" fmla="*/ 0 h 95"/>
                    <a:gd name="T2" fmla="*/ 7 w 56"/>
                    <a:gd name="T3" fmla="*/ 11 h 95"/>
                    <a:gd name="T4" fmla="*/ 3 w 56"/>
                    <a:gd name="T5" fmla="*/ 11 h 95"/>
                    <a:gd name="T6" fmla="*/ 0 w 56"/>
                    <a:gd name="T7" fmla="*/ 0 h 95"/>
                    <a:gd name="T8" fmla="*/ 5 w 56"/>
                    <a:gd name="T9" fmla="*/ 0 h 95"/>
                    <a:gd name="T10" fmla="*/ 0 60000 65536"/>
                    <a:gd name="T11" fmla="*/ 0 60000 65536"/>
                    <a:gd name="T12" fmla="*/ 0 60000 65536"/>
                    <a:gd name="T13" fmla="*/ 0 60000 65536"/>
                    <a:gd name="T14" fmla="*/ 0 60000 65536"/>
                    <a:gd name="T15" fmla="*/ 0 w 56"/>
                    <a:gd name="T16" fmla="*/ 0 h 95"/>
                    <a:gd name="T17" fmla="*/ 56 w 56"/>
                    <a:gd name="T18" fmla="*/ 95 h 95"/>
                  </a:gdLst>
                  <a:ahLst/>
                  <a:cxnLst>
                    <a:cxn ang="T10">
                      <a:pos x="T0" y="T1"/>
                    </a:cxn>
                    <a:cxn ang="T11">
                      <a:pos x="T2" y="T3"/>
                    </a:cxn>
                    <a:cxn ang="T12">
                      <a:pos x="T4" y="T5"/>
                    </a:cxn>
                    <a:cxn ang="T13">
                      <a:pos x="T6" y="T7"/>
                    </a:cxn>
                    <a:cxn ang="T14">
                      <a:pos x="T8" y="T9"/>
                    </a:cxn>
                  </a:cxnLst>
                  <a:rect l="T15" t="T16" r="T17" b="T18"/>
                  <a:pathLst>
                    <a:path w="56" h="95">
                      <a:moveTo>
                        <a:pt x="38" y="0"/>
                      </a:moveTo>
                      <a:lnTo>
                        <a:pt x="56" y="95"/>
                      </a:lnTo>
                      <a:lnTo>
                        <a:pt x="21" y="95"/>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6" name="Freeform 62"/>
                <p:cNvSpPr>
                  <a:spLocks/>
                </p:cNvSpPr>
                <p:nvPr/>
              </p:nvSpPr>
              <p:spPr bwMode="auto">
                <a:xfrm>
                  <a:off x="1184" y="2491"/>
                  <a:ext cx="33" cy="47"/>
                </a:xfrm>
                <a:custGeom>
                  <a:avLst/>
                  <a:gdLst>
                    <a:gd name="T0" fmla="*/ 6 w 66"/>
                    <a:gd name="T1" fmla="*/ 0 h 95"/>
                    <a:gd name="T2" fmla="*/ 8 w 66"/>
                    <a:gd name="T3" fmla="*/ 11 h 95"/>
                    <a:gd name="T4" fmla="*/ 2 w 66"/>
                    <a:gd name="T5" fmla="*/ 11 h 95"/>
                    <a:gd name="T6" fmla="*/ 0 w 66"/>
                    <a:gd name="T7" fmla="*/ 0 h 95"/>
                    <a:gd name="T8" fmla="*/ 6 w 66"/>
                    <a:gd name="T9" fmla="*/ 0 h 95"/>
                    <a:gd name="T10" fmla="*/ 0 60000 65536"/>
                    <a:gd name="T11" fmla="*/ 0 60000 65536"/>
                    <a:gd name="T12" fmla="*/ 0 60000 65536"/>
                    <a:gd name="T13" fmla="*/ 0 60000 65536"/>
                    <a:gd name="T14" fmla="*/ 0 60000 65536"/>
                    <a:gd name="T15" fmla="*/ 0 w 66"/>
                    <a:gd name="T16" fmla="*/ 0 h 95"/>
                    <a:gd name="T17" fmla="*/ 66 w 66"/>
                    <a:gd name="T18" fmla="*/ 95 h 95"/>
                  </a:gdLst>
                  <a:ahLst/>
                  <a:cxnLst>
                    <a:cxn ang="T10">
                      <a:pos x="T0" y="T1"/>
                    </a:cxn>
                    <a:cxn ang="T11">
                      <a:pos x="T2" y="T3"/>
                    </a:cxn>
                    <a:cxn ang="T12">
                      <a:pos x="T4" y="T5"/>
                    </a:cxn>
                    <a:cxn ang="T13">
                      <a:pos x="T6" y="T7"/>
                    </a:cxn>
                    <a:cxn ang="T14">
                      <a:pos x="T8" y="T9"/>
                    </a:cxn>
                  </a:cxnLst>
                  <a:rect l="T15" t="T16" r="T17" b="T18"/>
                  <a:pathLst>
                    <a:path w="66" h="95">
                      <a:moveTo>
                        <a:pt x="50" y="0"/>
                      </a:moveTo>
                      <a:lnTo>
                        <a:pt x="66" y="95"/>
                      </a:lnTo>
                      <a:lnTo>
                        <a:pt x="16" y="95"/>
                      </a:lnTo>
                      <a:lnTo>
                        <a:pt x="0" y="0"/>
                      </a:lnTo>
                      <a:lnTo>
                        <a:pt x="50"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7" name="Freeform 63"/>
                <p:cNvSpPr>
                  <a:spLocks/>
                </p:cNvSpPr>
                <p:nvPr/>
              </p:nvSpPr>
              <p:spPr bwMode="auto">
                <a:xfrm>
                  <a:off x="1096" y="2491"/>
                  <a:ext cx="25" cy="47"/>
                </a:xfrm>
                <a:custGeom>
                  <a:avLst/>
                  <a:gdLst>
                    <a:gd name="T0" fmla="*/ 5 w 48"/>
                    <a:gd name="T1" fmla="*/ 0 h 95"/>
                    <a:gd name="T2" fmla="*/ 7 w 48"/>
                    <a:gd name="T3" fmla="*/ 11 h 95"/>
                    <a:gd name="T4" fmla="*/ 2 w 48"/>
                    <a:gd name="T5" fmla="*/ 11 h 95"/>
                    <a:gd name="T6" fmla="*/ 0 w 48"/>
                    <a:gd name="T7" fmla="*/ 0 h 95"/>
                    <a:gd name="T8" fmla="*/ 5 w 48"/>
                    <a:gd name="T9" fmla="*/ 0 h 95"/>
                    <a:gd name="T10" fmla="*/ 0 60000 65536"/>
                    <a:gd name="T11" fmla="*/ 0 60000 65536"/>
                    <a:gd name="T12" fmla="*/ 0 60000 65536"/>
                    <a:gd name="T13" fmla="*/ 0 60000 65536"/>
                    <a:gd name="T14" fmla="*/ 0 60000 65536"/>
                    <a:gd name="T15" fmla="*/ 0 w 48"/>
                    <a:gd name="T16" fmla="*/ 0 h 95"/>
                    <a:gd name="T17" fmla="*/ 48 w 48"/>
                    <a:gd name="T18" fmla="*/ 95 h 95"/>
                  </a:gdLst>
                  <a:ahLst/>
                  <a:cxnLst>
                    <a:cxn ang="T10">
                      <a:pos x="T0" y="T1"/>
                    </a:cxn>
                    <a:cxn ang="T11">
                      <a:pos x="T2" y="T3"/>
                    </a:cxn>
                    <a:cxn ang="T12">
                      <a:pos x="T4" y="T5"/>
                    </a:cxn>
                    <a:cxn ang="T13">
                      <a:pos x="T6" y="T7"/>
                    </a:cxn>
                    <a:cxn ang="T14">
                      <a:pos x="T8" y="T9"/>
                    </a:cxn>
                  </a:cxnLst>
                  <a:rect l="T15" t="T16" r="T17" b="T18"/>
                  <a:pathLst>
                    <a:path w="48" h="95">
                      <a:moveTo>
                        <a:pt x="35" y="0"/>
                      </a:moveTo>
                      <a:lnTo>
                        <a:pt x="48" y="95"/>
                      </a:lnTo>
                      <a:lnTo>
                        <a:pt x="13" y="95"/>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8" name="Freeform 64"/>
                <p:cNvSpPr>
                  <a:spLocks/>
                </p:cNvSpPr>
                <p:nvPr/>
              </p:nvSpPr>
              <p:spPr bwMode="auto">
                <a:xfrm>
                  <a:off x="677" y="2491"/>
                  <a:ext cx="23" cy="47"/>
                </a:xfrm>
                <a:custGeom>
                  <a:avLst/>
                  <a:gdLst>
                    <a:gd name="T0" fmla="*/ 5 w 47"/>
                    <a:gd name="T1" fmla="*/ 0 h 95"/>
                    <a:gd name="T2" fmla="*/ 4 w 47"/>
                    <a:gd name="T3" fmla="*/ 11 h 95"/>
                    <a:gd name="T4" fmla="*/ 0 w 47"/>
                    <a:gd name="T5" fmla="*/ 11 h 95"/>
                    <a:gd name="T6" fmla="*/ 1 w 47"/>
                    <a:gd name="T7" fmla="*/ 0 h 95"/>
                    <a:gd name="T8" fmla="*/ 5 w 47"/>
                    <a:gd name="T9" fmla="*/ 0 h 95"/>
                    <a:gd name="T10" fmla="*/ 0 60000 65536"/>
                    <a:gd name="T11" fmla="*/ 0 60000 65536"/>
                    <a:gd name="T12" fmla="*/ 0 60000 65536"/>
                    <a:gd name="T13" fmla="*/ 0 60000 65536"/>
                    <a:gd name="T14" fmla="*/ 0 60000 65536"/>
                    <a:gd name="T15" fmla="*/ 0 w 47"/>
                    <a:gd name="T16" fmla="*/ 0 h 95"/>
                    <a:gd name="T17" fmla="*/ 47 w 47"/>
                    <a:gd name="T18" fmla="*/ 95 h 95"/>
                  </a:gdLst>
                  <a:ahLst/>
                  <a:cxnLst>
                    <a:cxn ang="T10">
                      <a:pos x="T0" y="T1"/>
                    </a:cxn>
                    <a:cxn ang="T11">
                      <a:pos x="T2" y="T3"/>
                    </a:cxn>
                    <a:cxn ang="T12">
                      <a:pos x="T4" y="T5"/>
                    </a:cxn>
                    <a:cxn ang="T13">
                      <a:pos x="T6" y="T7"/>
                    </a:cxn>
                    <a:cxn ang="T14">
                      <a:pos x="T8" y="T9"/>
                    </a:cxn>
                  </a:cxnLst>
                  <a:rect l="T15" t="T16" r="T17" b="T18"/>
                  <a:pathLst>
                    <a:path w="47" h="95">
                      <a:moveTo>
                        <a:pt x="47" y="0"/>
                      </a:moveTo>
                      <a:lnTo>
                        <a:pt x="32" y="95"/>
                      </a:lnTo>
                      <a:lnTo>
                        <a:pt x="0" y="95"/>
                      </a:lnTo>
                      <a:lnTo>
                        <a:pt x="13"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19" name="Freeform 65"/>
                <p:cNvSpPr>
                  <a:spLocks/>
                </p:cNvSpPr>
                <p:nvPr/>
              </p:nvSpPr>
              <p:spPr bwMode="auto">
                <a:xfrm>
                  <a:off x="569" y="2491"/>
                  <a:ext cx="27" cy="47"/>
                </a:xfrm>
                <a:custGeom>
                  <a:avLst/>
                  <a:gdLst>
                    <a:gd name="T0" fmla="*/ 7 w 54"/>
                    <a:gd name="T1" fmla="*/ 0 h 95"/>
                    <a:gd name="T2" fmla="*/ 3 w 54"/>
                    <a:gd name="T3" fmla="*/ 11 h 95"/>
                    <a:gd name="T4" fmla="*/ 0 w 54"/>
                    <a:gd name="T5" fmla="*/ 11 h 95"/>
                    <a:gd name="T6" fmla="*/ 3 w 54"/>
                    <a:gd name="T7" fmla="*/ 0 h 95"/>
                    <a:gd name="T8" fmla="*/ 7 w 54"/>
                    <a:gd name="T9" fmla="*/ 0 h 95"/>
                    <a:gd name="T10" fmla="*/ 0 60000 65536"/>
                    <a:gd name="T11" fmla="*/ 0 60000 65536"/>
                    <a:gd name="T12" fmla="*/ 0 60000 65536"/>
                    <a:gd name="T13" fmla="*/ 0 60000 65536"/>
                    <a:gd name="T14" fmla="*/ 0 60000 65536"/>
                    <a:gd name="T15" fmla="*/ 0 w 54"/>
                    <a:gd name="T16" fmla="*/ 0 h 95"/>
                    <a:gd name="T17" fmla="*/ 54 w 54"/>
                    <a:gd name="T18" fmla="*/ 95 h 95"/>
                  </a:gdLst>
                  <a:ahLst/>
                  <a:cxnLst>
                    <a:cxn ang="T10">
                      <a:pos x="T0" y="T1"/>
                    </a:cxn>
                    <a:cxn ang="T11">
                      <a:pos x="T2" y="T3"/>
                    </a:cxn>
                    <a:cxn ang="T12">
                      <a:pos x="T4" y="T5"/>
                    </a:cxn>
                    <a:cxn ang="T13">
                      <a:pos x="T6" y="T7"/>
                    </a:cxn>
                    <a:cxn ang="T14">
                      <a:pos x="T8" y="T9"/>
                    </a:cxn>
                  </a:cxnLst>
                  <a:rect l="T15" t="T16" r="T17" b="T18"/>
                  <a:pathLst>
                    <a:path w="54" h="95">
                      <a:moveTo>
                        <a:pt x="54" y="0"/>
                      </a:moveTo>
                      <a:lnTo>
                        <a:pt x="31" y="95"/>
                      </a:lnTo>
                      <a:lnTo>
                        <a:pt x="0" y="95"/>
                      </a:lnTo>
                      <a:lnTo>
                        <a:pt x="22" y="0"/>
                      </a:lnTo>
                      <a:lnTo>
                        <a:pt x="5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0" name="Freeform 66"/>
                <p:cNvSpPr>
                  <a:spLocks/>
                </p:cNvSpPr>
                <p:nvPr/>
              </p:nvSpPr>
              <p:spPr bwMode="auto">
                <a:xfrm>
                  <a:off x="1294" y="2440"/>
                  <a:ext cx="25" cy="35"/>
                </a:xfrm>
                <a:custGeom>
                  <a:avLst/>
                  <a:gdLst>
                    <a:gd name="T0" fmla="*/ 5 w 50"/>
                    <a:gd name="T1" fmla="*/ 0 h 69"/>
                    <a:gd name="T2" fmla="*/ 6 w 50"/>
                    <a:gd name="T3" fmla="*/ 9 h 69"/>
                    <a:gd name="T4" fmla="*/ 2 w 50"/>
                    <a:gd name="T5" fmla="*/ 9 h 69"/>
                    <a:gd name="T6" fmla="*/ 0 w 50"/>
                    <a:gd name="T7" fmla="*/ 0 h 69"/>
                    <a:gd name="T8" fmla="*/ 5 w 50"/>
                    <a:gd name="T9" fmla="*/ 0 h 69"/>
                    <a:gd name="T10" fmla="*/ 0 60000 65536"/>
                    <a:gd name="T11" fmla="*/ 0 60000 65536"/>
                    <a:gd name="T12" fmla="*/ 0 60000 65536"/>
                    <a:gd name="T13" fmla="*/ 0 60000 65536"/>
                    <a:gd name="T14" fmla="*/ 0 60000 65536"/>
                    <a:gd name="T15" fmla="*/ 0 w 50"/>
                    <a:gd name="T16" fmla="*/ 0 h 69"/>
                    <a:gd name="T17" fmla="*/ 50 w 50"/>
                    <a:gd name="T18" fmla="*/ 69 h 69"/>
                  </a:gdLst>
                  <a:ahLst/>
                  <a:cxnLst>
                    <a:cxn ang="T10">
                      <a:pos x="T0" y="T1"/>
                    </a:cxn>
                    <a:cxn ang="T11">
                      <a:pos x="T2" y="T3"/>
                    </a:cxn>
                    <a:cxn ang="T12">
                      <a:pos x="T4" y="T5"/>
                    </a:cxn>
                    <a:cxn ang="T13">
                      <a:pos x="T6" y="T7"/>
                    </a:cxn>
                    <a:cxn ang="T14">
                      <a:pos x="T8" y="T9"/>
                    </a:cxn>
                  </a:cxnLst>
                  <a:rect l="T15" t="T16" r="T17" b="T18"/>
                  <a:pathLst>
                    <a:path w="50" h="69">
                      <a:moveTo>
                        <a:pt x="37" y="0"/>
                      </a:moveTo>
                      <a:lnTo>
                        <a:pt x="50" y="69"/>
                      </a:lnTo>
                      <a:lnTo>
                        <a:pt x="13" y="69"/>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1" name="Freeform 67"/>
                <p:cNvSpPr>
                  <a:spLocks/>
                </p:cNvSpPr>
                <p:nvPr/>
              </p:nvSpPr>
              <p:spPr bwMode="auto">
                <a:xfrm>
                  <a:off x="1242" y="24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2" name="Freeform 68"/>
                <p:cNvSpPr>
                  <a:spLocks/>
                </p:cNvSpPr>
                <p:nvPr/>
              </p:nvSpPr>
              <p:spPr bwMode="auto">
                <a:xfrm>
                  <a:off x="1190" y="2440"/>
                  <a:ext cx="23" cy="35"/>
                </a:xfrm>
                <a:custGeom>
                  <a:avLst/>
                  <a:gdLst>
                    <a:gd name="T0" fmla="*/ 5 w 44"/>
                    <a:gd name="T1" fmla="*/ 0 h 69"/>
                    <a:gd name="T2" fmla="*/ 6 w 44"/>
                    <a:gd name="T3" fmla="*/ 9 h 69"/>
                    <a:gd name="T4" fmla="*/ 2 w 44"/>
                    <a:gd name="T5" fmla="*/ 9 h 69"/>
                    <a:gd name="T6" fmla="*/ 0 w 44"/>
                    <a:gd name="T7" fmla="*/ 0 h 69"/>
                    <a:gd name="T8" fmla="*/ 5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33" y="0"/>
                      </a:moveTo>
                      <a:lnTo>
                        <a:pt x="44" y="69"/>
                      </a:lnTo>
                      <a:lnTo>
                        <a:pt x="9"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3" name="Freeform 69"/>
                <p:cNvSpPr>
                  <a:spLocks/>
                </p:cNvSpPr>
                <p:nvPr/>
              </p:nvSpPr>
              <p:spPr bwMode="auto">
                <a:xfrm>
                  <a:off x="1137" y="2440"/>
                  <a:ext cx="22" cy="35"/>
                </a:xfrm>
                <a:custGeom>
                  <a:avLst/>
                  <a:gdLst>
                    <a:gd name="T0" fmla="*/ 5 w 42"/>
                    <a:gd name="T1" fmla="*/ 0 h 69"/>
                    <a:gd name="T2" fmla="*/ 6 w 42"/>
                    <a:gd name="T3" fmla="*/ 9 h 69"/>
                    <a:gd name="T4" fmla="*/ 1 w 42"/>
                    <a:gd name="T5" fmla="*/ 9 h 69"/>
                    <a:gd name="T6" fmla="*/ 0 w 42"/>
                    <a:gd name="T7" fmla="*/ 0 h 69"/>
                    <a:gd name="T8" fmla="*/ 5 w 42"/>
                    <a:gd name="T9" fmla="*/ 0 h 69"/>
                    <a:gd name="T10" fmla="*/ 0 60000 65536"/>
                    <a:gd name="T11" fmla="*/ 0 60000 65536"/>
                    <a:gd name="T12" fmla="*/ 0 60000 65536"/>
                    <a:gd name="T13" fmla="*/ 0 60000 65536"/>
                    <a:gd name="T14" fmla="*/ 0 60000 65536"/>
                    <a:gd name="T15" fmla="*/ 0 w 42"/>
                    <a:gd name="T16" fmla="*/ 0 h 69"/>
                    <a:gd name="T17" fmla="*/ 42 w 42"/>
                    <a:gd name="T18" fmla="*/ 69 h 69"/>
                  </a:gdLst>
                  <a:ahLst/>
                  <a:cxnLst>
                    <a:cxn ang="T10">
                      <a:pos x="T0" y="T1"/>
                    </a:cxn>
                    <a:cxn ang="T11">
                      <a:pos x="T2" y="T3"/>
                    </a:cxn>
                    <a:cxn ang="T12">
                      <a:pos x="T4" y="T5"/>
                    </a:cxn>
                    <a:cxn ang="T13">
                      <a:pos x="T6" y="T7"/>
                    </a:cxn>
                    <a:cxn ang="T14">
                      <a:pos x="T8" y="T9"/>
                    </a:cxn>
                  </a:cxnLst>
                  <a:rect l="T15" t="T16" r="T17" b="T18"/>
                  <a:pathLst>
                    <a:path w="42" h="69">
                      <a:moveTo>
                        <a:pt x="35" y="0"/>
                      </a:moveTo>
                      <a:lnTo>
                        <a:pt x="42" y="69"/>
                      </a:lnTo>
                      <a:lnTo>
                        <a:pt x="7"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4" name="Freeform 70"/>
                <p:cNvSpPr>
                  <a:spLocks/>
                </p:cNvSpPr>
                <p:nvPr/>
              </p:nvSpPr>
              <p:spPr bwMode="auto">
                <a:xfrm>
                  <a:off x="1085" y="2440"/>
                  <a:ext cx="20" cy="35"/>
                </a:xfrm>
                <a:custGeom>
                  <a:avLst/>
                  <a:gdLst>
                    <a:gd name="T0" fmla="*/ 5 w 39"/>
                    <a:gd name="T1" fmla="*/ 0 h 69"/>
                    <a:gd name="T2" fmla="*/ 5 w 39"/>
                    <a:gd name="T3" fmla="*/ 9 h 69"/>
                    <a:gd name="T4" fmla="*/ 1 w 39"/>
                    <a:gd name="T5" fmla="*/ 9 h 69"/>
                    <a:gd name="T6" fmla="*/ 0 w 39"/>
                    <a:gd name="T7" fmla="*/ 0 h 69"/>
                    <a:gd name="T8" fmla="*/ 5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3" y="0"/>
                      </a:moveTo>
                      <a:lnTo>
                        <a:pt x="39" y="69"/>
                      </a:lnTo>
                      <a:lnTo>
                        <a:pt x="5"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5" name="Freeform 71"/>
                <p:cNvSpPr>
                  <a:spLocks/>
                </p:cNvSpPr>
                <p:nvPr/>
              </p:nvSpPr>
              <p:spPr bwMode="auto">
                <a:xfrm>
                  <a:off x="1034" y="2440"/>
                  <a:ext cx="18" cy="35"/>
                </a:xfrm>
                <a:custGeom>
                  <a:avLst/>
                  <a:gdLst>
                    <a:gd name="T0" fmla="*/ 5 w 36"/>
                    <a:gd name="T1" fmla="*/ 0 h 69"/>
                    <a:gd name="T2" fmla="*/ 5 w 36"/>
                    <a:gd name="T3" fmla="*/ 9 h 69"/>
                    <a:gd name="T4" fmla="*/ 1 w 36"/>
                    <a:gd name="T5" fmla="*/ 9 h 69"/>
                    <a:gd name="T6" fmla="*/ 0 w 36"/>
                    <a:gd name="T7" fmla="*/ 0 h 69"/>
                    <a:gd name="T8" fmla="*/ 5 w 36"/>
                    <a:gd name="T9" fmla="*/ 0 h 69"/>
                    <a:gd name="T10" fmla="*/ 0 60000 65536"/>
                    <a:gd name="T11" fmla="*/ 0 60000 65536"/>
                    <a:gd name="T12" fmla="*/ 0 60000 65536"/>
                    <a:gd name="T13" fmla="*/ 0 60000 65536"/>
                    <a:gd name="T14" fmla="*/ 0 60000 65536"/>
                    <a:gd name="T15" fmla="*/ 0 w 36"/>
                    <a:gd name="T16" fmla="*/ 0 h 69"/>
                    <a:gd name="T17" fmla="*/ 36 w 36"/>
                    <a:gd name="T18" fmla="*/ 69 h 69"/>
                  </a:gdLst>
                  <a:ahLst/>
                  <a:cxnLst>
                    <a:cxn ang="T10">
                      <a:pos x="T0" y="T1"/>
                    </a:cxn>
                    <a:cxn ang="T11">
                      <a:pos x="T2" y="T3"/>
                    </a:cxn>
                    <a:cxn ang="T12">
                      <a:pos x="T4" y="T5"/>
                    </a:cxn>
                    <a:cxn ang="T13">
                      <a:pos x="T6" y="T7"/>
                    </a:cxn>
                    <a:cxn ang="T14">
                      <a:pos x="T8" y="T9"/>
                    </a:cxn>
                  </a:cxnLst>
                  <a:rect l="T15" t="T16" r="T17" b="T18"/>
                  <a:pathLst>
                    <a:path w="36" h="69">
                      <a:moveTo>
                        <a:pt x="34" y="0"/>
                      </a:moveTo>
                      <a:lnTo>
                        <a:pt x="36" y="69"/>
                      </a:lnTo>
                      <a:lnTo>
                        <a:pt x="2"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6" name="Freeform 72"/>
                <p:cNvSpPr>
                  <a:spLocks/>
                </p:cNvSpPr>
                <p:nvPr/>
              </p:nvSpPr>
              <p:spPr bwMode="auto">
                <a:xfrm>
                  <a:off x="981" y="2440"/>
                  <a:ext cx="18" cy="35"/>
                </a:xfrm>
                <a:custGeom>
                  <a:avLst/>
                  <a:gdLst>
                    <a:gd name="T0" fmla="*/ 5 w 35"/>
                    <a:gd name="T1" fmla="*/ 0 h 69"/>
                    <a:gd name="T2" fmla="*/ 5 w 35"/>
                    <a:gd name="T3" fmla="*/ 9 h 69"/>
                    <a:gd name="T4" fmla="*/ 0 w 35"/>
                    <a:gd name="T5" fmla="*/ 9 h 69"/>
                    <a:gd name="T6" fmla="*/ 1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5" y="69"/>
                      </a:lnTo>
                      <a:lnTo>
                        <a:pt x="0" y="69"/>
                      </a:lnTo>
                      <a:lnTo>
                        <a:pt x="1"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7" name="Freeform 73"/>
                <p:cNvSpPr>
                  <a:spLocks/>
                </p:cNvSpPr>
                <p:nvPr/>
              </p:nvSpPr>
              <p:spPr bwMode="auto">
                <a:xfrm>
                  <a:off x="929" y="2440"/>
                  <a:ext cx="18" cy="35"/>
                </a:xfrm>
                <a:custGeom>
                  <a:avLst/>
                  <a:gdLst>
                    <a:gd name="T0" fmla="*/ 5 w 35"/>
                    <a:gd name="T1" fmla="*/ 0 h 69"/>
                    <a:gd name="T2" fmla="*/ 5 w 35"/>
                    <a:gd name="T3" fmla="*/ 9 h 69"/>
                    <a:gd name="T4" fmla="*/ 1 w 35"/>
                    <a:gd name="T5" fmla="*/ 9 h 69"/>
                    <a:gd name="T6" fmla="*/ 0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3" y="0"/>
                      </a:moveTo>
                      <a:lnTo>
                        <a:pt x="35" y="69"/>
                      </a:lnTo>
                      <a:lnTo>
                        <a:pt x="1"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8" name="Freeform 74"/>
                <p:cNvSpPr>
                  <a:spLocks/>
                </p:cNvSpPr>
                <p:nvPr/>
              </p:nvSpPr>
              <p:spPr bwMode="auto">
                <a:xfrm>
                  <a:off x="875" y="2440"/>
                  <a:ext cx="19" cy="35"/>
                </a:xfrm>
                <a:custGeom>
                  <a:avLst/>
                  <a:gdLst>
                    <a:gd name="T0" fmla="*/ 5 w 37"/>
                    <a:gd name="T1" fmla="*/ 0 h 69"/>
                    <a:gd name="T2" fmla="*/ 5 w 37"/>
                    <a:gd name="T3" fmla="*/ 9 h 69"/>
                    <a:gd name="T4" fmla="*/ 0 w 37"/>
                    <a:gd name="T5" fmla="*/ 9 h 69"/>
                    <a:gd name="T6" fmla="*/ 1 w 37"/>
                    <a:gd name="T7" fmla="*/ 0 h 69"/>
                    <a:gd name="T8" fmla="*/ 5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7" y="0"/>
                      </a:moveTo>
                      <a:lnTo>
                        <a:pt x="33" y="69"/>
                      </a:lnTo>
                      <a:lnTo>
                        <a:pt x="0" y="69"/>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29" name="Freeform 75"/>
                <p:cNvSpPr>
                  <a:spLocks/>
                </p:cNvSpPr>
                <p:nvPr/>
              </p:nvSpPr>
              <p:spPr bwMode="auto">
                <a:xfrm>
                  <a:off x="822" y="24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6"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30" name="Freeform 76"/>
                <p:cNvSpPr>
                  <a:spLocks/>
                </p:cNvSpPr>
                <p:nvPr/>
              </p:nvSpPr>
              <p:spPr bwMode="auto">
                <a:xfrm>
                  <a:off x="769" y="2440"/>
                  <a:ext cx="20" cy="35"/>
                </a:xfrm>
                <a:custGeom>
                  <a:avLst/>
                  <a:gdLst>
                    <a:gd name="T0" fmla="*/ 5 w 41"/>
                    <a:gd name="T1" fmla="*/ 0 h 69"/>
                    <a:gd name="T2" fmla="*/ 4 w 41"/>
                    <a:gd name="T3" fmla="*/ 9 h 69"/>
                    <a:gd name="T4" fmla="*/ 0 w 41"/>
                    <a:gd name="T5" fmla="*/ 9 h 69"/>
                    <a:gd name="T6" fmla="*/ 1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2" y="69"/>
                      </a:lnTo>
                      <a:lnTo>
                        <a:pt x="0" y="69"/>
                      </a:lnTo>
                      <a:lnTo>
                        <a:pt x="8"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31" name="Freeform 77"/>
                <p:cNvSpPr>
                  <a:spLocks/>
                </p:cNvSpPr>
                <p:nvPr/>
              </p:nvSpPr>
              <p:spPr bwMode="auto">
                <a:xfrm>
                  <a:off x="715" y="24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2" y="69"/>
                      </a:lnTo>
                      <a:lnTo>
                        <a:pt x="0" y="69"/>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32" name="Freeform 78"/>
                <p:cNvSpPr>
                  <a:spLocks/>
                </p:cNvSpPr>
                <p:nvPr/>
              </p:nvSpPr>
              <p:spPr bwMode="auto">
                <a:xfrm>
                  <a:off x="661" y="2440"/>
                  <a:ext cx="22" cy="35"/>
                </a:xfrm>
                <a:custGeom>
                  <a:avLst/>
                  <a:gdLst>
                    <a:gd name="T0" fmla="*/ 6 w 44"/>
                    <a:gd name="T1" fmla="*/ 0 h 69"/>
                    <a:gd name="T2" fmla="*/ 5 w 44"/>
                    <a:gd name="T3" fmla="*/ 9 h 69"/>
                    <a:gd name="T4" fmla="*/ 0 w 44"/>
                    <a:gd name="T5" fmla="*/ 9 h 69"/>
                    <a:gd name="T6" fmla="*/ 1 w 44"/>
                    <a:gd name="T7" fmla="*/ 0 h 69"/>
                    <a:gd name="T8" fmla="*/ 6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44" y="0"/>
                      </a:moveTo>
                      <a:lnTo>
                        <a:pt x="33" y="69"/>
                      </a:lnTo>
                      <a:lnTo>
                        <a:pt x="0" y="69"/>
                      </a:lnTo>
                      <a:lnTo>
                        <a:pt x="13" y="0"/>
                      </a:lnTo>
                      <a:lnTo>
                        <a:pt x="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2133" name="Freeform 79"/>
                <p:cNvSpPr>
                  <a:spLocks/>
                </p:cNvSpPr>
                <p:nvPr/>
              </p:nvSpPr>
              <p:spPr bwMode="auto">
                <a:xfrm>
                  <a:off x="607" y="2440"/>
                  <a:ext cx="24" cy="35"/>
                </a:xfrm>
                <a:custGeom>
                  <a:avLst/>
                  <a:gdLst>
                    <a:gd name="T0" fmla="*/ 6 w 48"/>
                    <a:gd name="T1" fmla="*/ 0 h 69"/>
                    <a:gd name="T2" fmla="*/ 5 w 48"/>
                    <a:gd name="T3" fmla="*/ 9 h 69"/>
                    <a:gd name="T4" fmla="*/ 0 w 48"/>
                    <a:gd name="T5" fmla="*/ 9 h 69"/>
                    <a:gd name="T6" fmla="*/ 2 w 48"/>
                    <a:gd name="T7" fmla="*/ 0 h 69"/>
                    <a:gd name="T8" fmla="*/ 6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48" y="0"/>
                      </a:moveTo>
                      <a:lnTo>
                        <a:pt x="33" y="69"/>
                      </a:lnTo>
                      <a:lnTo>
                        <a:pt x="0" y="69"/>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2070" name="Text Box 80"/>
              <p:cNvSpPr txBox="1">
                <a:spLocks noChangeArrowheads="1"/>
              </p:cNvSpPr>
              <p:nvPr/>
            </p:nvSpPr>
            <p:spPr bwMode="auto">
              <a:xfrm>
                <a:off x="2232" y="1343"/>
                <a:ext cx="91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计算机内部</a:t>
                </a:r>
              </a:p>
            </p:txBody>
          </p:sp>
          <p:sp>
            <p:nvSpPr>
              <p:cNvPr id="2071" name="Text Box 81"/>
              <p:cNvSpPr txBox="1">
                <a:spLocks noChangeArrowheads="1"/>
              </p:cNvSpPr>
              <p:nvPr/>
            </p:nvSpPr>
            <p:spPr bwMode="auto">
              <a:xfrm>
                <a:off x="567" y="1547"/>
                <a:ext cx="75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由外到内</a:t>
                </a:r>
              </a:p>
            </p:txBody>
          </p:sp>
          <p:sp>
            <p:nvSpPr>
              <p:cNvPr id="2072" name="Text Box 82"/>
              <p:cNvSpPr txBox="1">
                <a:spLocks noChangeArrowheads="1"/>
              </p:cNvSpPr>
              <p:nvPr/>
            </p:nvSpPr>
            <p:spPr bwMode="auto">
              <a:xfrm>
                <a:off x="4307" y="1427"/>
                <a:ext cx="757"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由内到外</a:t>
                </a:r>
              </a:p>
            </p:txBody>
          </p:sp>
        </p:grpSp>
      </p:grpSp>
      <p:sp>
        <p:nvSpPr>
          <p:cNvPr id="2061" name="Rectangle 83"/>
          <p:cNvSpPr>
            <a:spLocks noChangeArrowheads="1"/>
          </p:cNvSpPr>
          <p:nvPr/>
        </p:nvSpPr>
        <p:spPr bwMode="auto">
          <a:xfrm>
            <a:off x="231775" y="1741488"/>
            <a:ext cx="8193088" cy="885825"/>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宋体" charset="-122"/>
                <a:ea typeface="宋体" charset="-122"/>
              </a:rPr>
              <a:t>汉字输入码</a:t>
            </a:r>
            <a:r>
              <a:rPr kumimoji="1" lang="zh-CN" altLang="en-US" sz="2000" smtClean="0">
                <a:solidFill>
                  <a:srgbClr val="000000"/>
                </a:solidFill>
                <a:latin typeface="宋体" charset="-122"/>
                <a:ea typeface="宋体" charset="-122"/>
              </a:rPr>
              <a:t>是</a:t>
            </a:r>
            <a:r>
              <a:rPr kumimoji="1" lang="zh-CN" altLang="zh-CN" sz="2000" smtClean="0">
                <a:solidFill>
                  <a:srgbClr val="000000"/>
                </a:solidFill>
                <a:latin typeface="宋体" charset="-122"/>
                <a:ea typeface="宋体" charset="-122"/>
              </a:rPr>
              <a:t>用键盘上的字母符号编码每一汉字的编码,它使人们通过键入字母符号代替键入汉字。</a:t>
            </a:r>
            <a:endParaRPr kumimoji="1" lang="en-US" altLang="zh-CN" sz="2000" smtClean="0">
              <a:solidFill>
                <a:srgbClr val="000000"/>
              </a:solidFill>
              <a:latin typeface="宋体" charset="-122"/>
              <a:ea typeface="宋体" charset="-122"/>
            </a:endParaRPr>
          </a:p>
        </p:txBody>
      </p:sp>
      <p:sp>
        <p:nvSpPr>
          <p:cNvPr id="2062" name="Text Box 84"/>
          <p:cNvSpPr txBox="1">
            <a:spLocks noChangeArrowheads="1"/>
          </p:cNvSpPr>
          <p:nvPr/>
        </p:nvSpPr>
        <p:spPr bwMode="auto">
          <a:xfrm>
            <a:off x="209550" y="1227138"/>
            <a:ext cx="1708150" cy="457200"/>
          </a:xfrm>
          <a:prstGeom prst="rect">
            <a:avLst/>
          </a:prstGeom>
          <a:noFill/>
          <a:ln w="9525">
            <a:noFill/>
            <a:miter lim="800000"/>
            <a:headEnd/>
            <a:tailEnd/>
          </a:ln>
        </p:spPr>
        <p:txBody>
          <a:bodyPr wrap="none">
            <a:spAutoFit/>
          </a:bodyPr>
          <a:lstStyle/>
          <a:p>
            <a:pPr eaLnBrk="1" hangingPunct="1"/>
            <a:r>
              <a:rPr lang="zh-CN" altLang="en-US" smtClean="0">
                <a:solidFill>
                  <a:srgbClr val="000000"/>
                </a:solidFill>
                <a:latin typeface="Arial" charset="0"/>
                <a:ea typeface="华文中宋" pitchFamily="2" charset="-122"/>
              </a:rPr>
              <a:t>汉字的</a:t>
            </a:r>
            <a:r>
              <a:rPr kumimoji="1" lang="zh-CN" altLang="en-US" smtClean="0">
                <a:solidFill>
                  <a:srgbClr val="000000"/>
                </a:solidFill>
                <a:latin typeface="Arial" charset="0"/>
                <a:ea typeface="华文中宋" pitchFamily="2" charset="-122"/>
              </a:rPr>
              <a:t>编码</a:t>
            </a:r>
            <a:endParaRPr kumimoji="1" lang="en-US" altLang="zh-CN" smtClean="0">
              <a:solidFill>
                <a:srgbClr val="000000"/>
              </a:solidFill>
              <a:latin typeface="Arial" charset="0"/>
              <a:ea typeface="华文中宋" pitchFamily="2" charset="-122"/>
            </a:endParaRPr>
          </a:p>
        </p:txBody>
      </p:sp>
      <p:sp>
        <p:nvSpPr>
          <p:cNvPr id="2063" name="Text Box 16"/>
          <p:cNvSpPr txBox="1">
            <a:spLocks noChangeArrowheads="1"/>
          </p:cNvSpPr>
          <p:nvPr/>
        </p:nvSpPr>
        <p:spPr bwMode="auto">
          <a:xfrm>
            <a:off x="163513" y="0"/>
            <a:ext cx="627856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汉字如何进行处理</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为什么会有那么多种汉字编码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6179"/>
                                        </p:tgtEl>
                                        <p:attrNameLst>
                                          <p:attrName>style.visibility</p:attrName>
                                        </p:attrNameLst>
                                      </p:cBhvr>
                                      <p:to>
                                        <p:strVal val="visible"/>
                                      </p:to>
                                    </p:set>
                                    <p:anim calcmode="lin" valueType="num">
                                      <p:cBhvr additive="base">
                                        <p:cTn id="7" dur="500" fill="hold"/>
                                        <p:tgtEl>
                                          <p:spTgt spid="1586179"/>
                                        </p:tgtEl>
                                        <p:attrNameLst>
                                          <p:attrName>ppt_x</p:attrName>
                                        </p:attrNameLst>
                                      </p:cBhvr>
                                      <p:tavLst>
                                        <p:tav tm="0">
                                          <p:val>
                                            <p:strVal val="1+#ppt_w/2"/>
                                          </p:val>
                                        </p:tav>
                                        <p:tav tm="100000">
                                          <p:val>
                                            <p:strVal val="#ppt_x"/>
                                          </p:val>
                                        </p:tav>
                                      </p:tavLst>
                                    </p:anim>
                                    <p:anim calcmode="lin" valueType="num">
                                      <p:cBhvr additive="base">
                                        <p:cTn id="8" dur="500" fill="hold"/>
                                        <p:tgtEl>
                                          <p:spTgt spid="1586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6178"/>
                                        </p:tgtEl>
                                        <p:attrNameLst>
                                          <p:attrName>style.visibility</p:attrName>
                                        </p:attrNameLst>
                                      </p:cBhvr>
                                      <p:to>
                                        <p:strVal val="visible"/>
                                      </p:to>
                                    </p:set>
                                    <p:anim calcmode="lin" valueType="num">
                                      <p:cBhvr additive="base">
                                        <p:cTn id="13" dur="500" fill="hold"/>
                                        <p:tgtEl>
                                          <p:spTgt spid="1586178"/>
                                        </p:tgtEl>
                                        <p:attrNameLst>
                                          <p:attrName>ppt_x</p:attrName>
                                        </p:attrNameLst>
                                      </p:cBhvr>
                                      <p:tavLst>
                                        <p:tav tm="0">
                                          <p:val>
                                            <p:strVal val="1+#ppt_w/2"/>
                                          </p:val>
                                        </p:tav>
                                        <p:tav tm="100000">
                                          <p:val>
                                            <p:strVal val="#ppt_x"/>
                                          </p:val>
                                        </p:tav>
                                      </p:tavLst>
                                    </p:anim>
                                    <p:anim calcmode="lin" valueType="num">
                                      <p:cBhvr additive="base">
                                        <p:cTn id="14" dur="500" fill="hold"/>
                                        <p:tgtEl>
                                          <p:spTgt spid="15861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86180"/>
                                        </p:tgtEl>
                                        <p:attrNameLst>
                                          <p:attrName>style.visibility</p:attrName>
                                        </p:attrNameLst>
                                      </p:cBhvr>
                                      <p:to>
                                        <p:strVal val="visible"/>
                                      </p:to>
                                    </p:set>
                                    <p:anim calcmode="lin" valueType="num">
                                      <p:cBhvr additive="base">
                                        <p:cTn id="19" dur="500" fill="hold"/>
                                        <p:tgtEl>
                                          <p:spTgt spid="1586180"/>
                                        </p:tgtEl>
                                        <p:attrNameLst>
                                          <p:attrName>ppt_x</p:attrName>
                                        </p:attrNameLst>
                                      </p:cBhvr>
                                      <p:tavLst>
                                        <p:tav tm="0">
                                          <p:val>
                                            <p:strVal val="0-#ppt_w/2"/>
                                          </p:val>
                                        </p:tav>
                                        <p:tav tm="100000">
                                          <p:val>
                                            <p:strVal val="#ppt_x"/>
                                          </p:val>
                                        </p:tav>
                                      </p:tavLst>
                                    </p:anim>
                                    <p:anim calcmode="lin" valueType="num">
                                      <p:cBhvr additive="base">
                                        <p:cTn id="20" dur="500" fill="hold"/>
                                        <p:tgtEl>
                                          <p:spTgt spid="158618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86181"/>
                                        </p:tgtEl>
                                        <p:attrNameLst>
                                          <p:attrName>style.visibility</p:attrName>
                                        </p:attrNameLst>
                                      </p:cBhvr>
                                      <p:to>
                                        <p:strVal val="visible"/>
                                      </p:to>
                                    </p:set>
                                    <p:anim calcmode="lin" valueType="num">
                                      <p:cBhvr additive="base">
                                        <p:cTn id="25" dur="500" fill="hold"/>
                                        <p:tgtEl>
                                          <p:spTgt spid="1586181"/>
                                        </p:tgtEl>
                                        <p:attrNameLst>
                                          <p:attrName>ppt_x</p:attrName>
                                        </p:attrNameLst>
                                      </p:cBhvr>
                                      <p:tavLst>
                                        <p:tav tm="0">
                                          <p:val>
                                            <p:strVal val="0-#ppt_w/2"/>
                                          </p:val>
                                        </p:tav>
                                        <p:tav tm="100000">
                                          <p:val>
                                            <p:strVal val="#ppt_x"/>
                                          </p:val>
                                        </p:tav>
                                      </p:tavLst>
                                    </p:anim>
                                    <p:anim calcmode="lin" valueType="num">
                                      <p:cBhvr additive="base">
                                        <p:cTn id="26" dur="500" fill="hold"/>
                                        <p:tgtEl>
                                          <p:spTgt spid="158618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86182"/>
                                        </p:tgtEl>
                                        <p:attrNameLst>
                                          <p:attrName>style.visibility</p:attrName>
                                        </p:attrNameLst>
                                      </p:cBhvr>
                                      <p:to>
                                        <p:strVal val="visible"/>
                                      </p:to>
                                    </p:set>
                                    <p:anim calcmode="lin" valueType="num">
                                      <p:cBhvr additive="base">
                                        <p:cTn id="31" dur="500" fill="hold"/>
                                        <p:tgtEl>
                                          <p:spTgt spid="1586182"/>
                                        </p:tgtEl>
                                        <p:attrNameLst>
                                          <p:attrName>ppt_x</p:attrName>
                                        </p:attrNameLst>
                                      </p:cBhvr>
                                      <p:tavLst>
                                        <p:tav tm="0">
                                          <p:val>
                                            <p:strVal val="0-#ppt_w/2"/>
                                          </p:val>
                                        </p:tav>
                                        <p:tav tm="100000">
                                          <p:val>
                                            <p:strVal val="#ppt_x"/>
                                          </p:val>
                                        </p:tav>
                                      </p:tavLst>
                                    </p:anim>
                                    <p:anim calcmode="lin" valueType="num">
                                      <p:cBhvr additive="base">
                                        <p:cTn id="32" dur="500" fill="hold"/>
                                        <p:tgtEl>
                                          <p:spTgt spid="158618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86183"/>
                                        </p:tgtEl>
                                        <p:attrNameLst>
                                          <p:attrName>style.visibility</p:attrName>
                                        </p:attrNameLst>
                                      </p:cBhvr>
                                      <p:to>
                                        <p:strVal val="visible"/>
                                      </p:to>
                                    </p:set>
                                    <p:anim calcmode="lin" valueType="num">
                                      <p:cBhvr additive="base">
                                        <p:cTn id="37" dur="500" fill="hold"/>
                                        <p:tgtEl>
                                          <p:spTgt spid="1586183"/>
                                        </p:tgtEl>
                                        <p:attrNameLst>
                                          <p:attrName>ppt_x</p:attrName>
                                        </p:attrNameLst>
                                      </p:cBhvr>
                                      <p:tavLst>
                                        <p:tav tm="0">
                                          <p:val>
                                            <p:strVal val="0-#ppt_w/2"/>
                                          </p:val>
                                        </p:tav>
                                        <p:tav tm="100000">
                                          <p:val>
                                            <p:strVal val="#ppt_x"/>
                                          </p:val>
                                        </p:tav>
                                      </p:tavLst>
                                    </p:anim>
                                    <p:anim calcmode="lin" valueType="num">
                                      <p:cBhvr additive="base">
                                        <p:cTn id="38" dur="500" fill="hold"/>
                                        <p:tgtEl>
                                          <p:spTgt spid="15861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86184"/>
                                        </p:tgtEl>
                                        <p:attrNameLst>
                                          <p:attrName>style.visibility</p:attrName>
                                        </p:attrNameLst>
                                      </p:cBhvr>
                                      <p:to>
                                        <p:strVal val="visible"/>
                                      </p:to>
                                    </p:set>
                                    <p:anim calcmode="lin" valueType="num">
                                      <p:cBhvr additive="base">
                                        <p:cTn id="43" dur="500" fill="hold"/>
                                        <p:tgtEl>
                                          <p:spTgt spid="1586184"/>
                                        </p:tgtEl>
                                        <p:attrNameLst>
                                          <p:attrName>ppt_x</p:attrName>
                                        </p:attrNameLst>
                                      </p:cBhvr>
                                      <p:tavLst>
                                        <p:tav tm="0">
                                          <p:val>
                                            <p:strVal val="0-#ppt_w/2"/>
                                          </p:val>
                                        </p:tav>
                                        <p:tav tm="100000">
                                          <p:val>
                                            <p:strVal val="#ppt_x"/>
                                          </p:val>
                                        </p:tav>
                                      </p:tavLst>
                                    </p:anim>
                                    <p:anim calcmode="lin" valueType="num">
                                      <p:cBhvr additive="base">
                                        <p:cTn id="44" dur="500" fill="hold"/>
                                        <p:tgtEl>
                                          <p:spTgt spid="1586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6178" grpId="0" autoUpdateAnimBg="0"/>
      <p:bldP spid="1586179" grpId="0" autoUpdateAnimBg="0"/>
      <p:bldP spid="1586180" grpId="0" autoUpdateAnimBg="0"/>
      <p:bldP spid="1586181" grpId="0" autoUpdateAnimBg="0"/>
      <p:bldP spid="1586182" grpId="0" autoUpdateAnimBg="0"/>
      <p:bldP spid="1586183" grpId="0" autoUpdateAnimBg="0"/>
      <p:bldP spid="1586184"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02" name="Text Box 2"/>
          <p:cNvSpPr txBox="1">
            <a:spLocks noChangeArrowheads="1"/>
          </p:cNvSpPr>
          <p:nvPr/>
        </p:nvSpPr>
        <p:spPr bwMode="auto">
          <a:xfrm>
            <a:off x="4635500" y="5122863"/>
            <a:ext cx="2012950" cy="823912"/>
          </a:xfrm>
          <a:prstGeom prst="rect">
            <a:avLst/>
          </a:prstGeom>
          <a:noFill/>
          <a:ln w="9525">
            <a:noFill/>
            <a:miter lim="800000"/>
            <a:headEnd/>
            <a:tailEnd/>
          </a:ln>
        </p:spPr>
        <p:txBody>
          <a:bodyPr wrap="none">
            <a:spAutoFit/>
          </a:bodyPr>
          <a:lstStyle/>
          <a:p>
            <a:pPr eaLnBrk="1" hangingPunct="1"/>
            <a:r>
              <a:rPr kumimoji="1" lang="zh-CN" altLang="zh-CN" sz="4800" smtClean="0">
                <a:solidFill>
                  <a:srgbClr val="000000"/>
                </a:solidFill>
                <a:latin typeface="Times New Roman" pitchFamily="18" charset="0"/>
                <a:ea typeface="隶书" pitchFamily="49" charset="-122"/>
              </a:rPr>
              <a:t>“大</a:t>
            </a:r>
            <a:r>
              <a:rPr kumimoji="1" lang="zh-CN" altLang="en-US" sz="4800" smtClean="0">
                <a:solidFill>
                  <a:srgbClr val="000000"/>
                </a:solidFill>
                <a:latin typeface="Times New Roman" pitchFamily="18" charset="0"/>
                <a:ea typeface="隶书" pitchFamily="49" charset="-122"/>
              </a:rPr>
              <a:t>”</a:t>
            </a:r>
            <a:endParaRPr kumimoji="1" lang="zh-CN" altLang="en-US" sz="4800" smtClean="0">
              <a:solidFill>
                <a:srgbClr val="000000"/>
              </a:solidFill>
              <a:latin typeface="隶书" pitchFamily="49" charset="-122"/>
              <a:ea typeface="隶书" pitchFamily="49" charset="-122"/>
            </a:endParaRPr>
          </a:p>
        </p:txBody>
      </p:sp>
      <p:sp>
        <p:nvSpPr>
          <p:cNvPr id="1587203" name="Text Box 3"/>
          <p:cNvSpPr txBox="1">
            <a:spLocks noChangeArrowheads="1"/>
          </p:cNvSpPr>
          <p:nvPr/>
        </p:nvSpPr>
        <p:spPr bwMode="auto">
          <a:xfrm>
            <a:off x="1195388" y="4354513"/>
            <a:ext cx="4021137" cy="581025"/>
          </a:xfrm>
          <a:prstGeom prst="rect">
            <a:avLst/>
          </a:prstGeom>
          <a:noFill/>
          <a:ln w="9525">
            <a:noFill/>
            <a:miter lim="800000"/>
            <a:headEnd/>
            <a:tailEnd/>
          </a:ln>
        </p:spPr>
        <p:txBody>
          <a:bodyPr>
            <a:spAutoFit/>
          </a:bodyPr>
          <a:lstStyle/>
          <a:p>
            <a:pPr eaLnBrk="1" hangingPunct="1"/>
            <a:r>
              <a:rPr kumimoji="1" lang="zh-CN" altLang="en-US" sz="1600" smtClean="0">
                <a:solidFill>
                  <a:srgbClr val="000000"/>
                </a:solidFill>
                <a:latin typeface="宋体" charset="-122"/>
                <a:ea typeface="宋体" charset="-122"/>
              </a:rPr>
              <a:t>用</a:t>
            </a:r>
            <a:r>
              <a:rPr kumimoji="1" lang="en-US" altLang="zh-CN" sz="1600" smtClean="0">
                <a:solidFill>
                  <a:srgbClr val="000000"/>
                </a:solidFill>
                <a:latin typeface="宋体" charset="-122"/>
                <a:ea typeface="宋体" charset="-122"/>
              </a:rPr>
              <a:t>0</a:t>
            </a:r>
            <a:r>
              <a:rPr kumimoji="1" lang="zh-CN" altLang="en-US" sz="1600" smtClean="0">
                <a:solidFill>
                  <a:srgbClr val="000000"/>
                </a:solidFill>
                <a:latin typeface="宋体" charset="-122"/>
                <a:ea typeface="宋体" charset="-122"/>
              </a:rPr>
              <a:t>和</a:t>
            </a:r>
            <a:r>
              <a:rPr kumimoji="1" lang="en-US" altLang="zh-CN" sz="1600" smtClean="0">
                <a:solidFill>
                  <a:srgbClr val="000000"/>
                </a:solidFill>
                <a:latin typeface="宋体" charset="-122"/>
                <a:ea typeface="宋体" charset="-122"/>
              </a:rPr>
              <a:t>1</a:t>
            </a:r>
            <a:r>
              <a:rPr kumimoji="1" lang="zh-CN" altLang="en-US" sz="1600" smtClean="0">
                <a:solidFill>
                  <a:srgbClr val="000000"/>
                </a:solidFill>
                <a:latin typeface="宋体" charset="-122"/>
                <a:ea typeface="宋体" charset="-122"/>
              </a:rPr>
              <a:t>编码无亮点和有亮点形成字形信息</a:t>
            </a:r>
            <a:r>
              <a:rPr kumimoji="1" lang="en-US" altLang="zh-CN" sz="1600" smtClean="0">
                <a:solidFill>
                  <a:srgbClr val="000000"/>
                </a:solidFill>
                <a:latin typeface="宋体" charset="-122"/>
                <a:ea typeface="宋体" charset="-122"/>
              </a:rPr>
              <a:t>, </a:t>
            </a:r>
            <a:r>
              <a:rPr kumimoji="1" lang="zh-CN" altLang="en-US" sz="1600" smtClean="0">
                <a:solidFill>
                  <a:srgbClr val="000000"/>
                </a:solidFill>
                <a:latin typeface="宋体" charset="-122"/>
                <a:ea typeface="宋体" charset="-122"/>
              </a:rPr>
              <a:t>便于显示</a:t>
            </a:r>
            <a:r>
              <a:rPr kumimoji="1" lang="en-US" altLang="zh-CN" sz="1600" smtClean="0">
                <a:solidFill>
                  <a:srgbClr val="000000"/>
                </a:solidFill>
                <a:latin typeface="宋体" charset="-122"/>
                <a:ea typeface="宋体" charset="-122"/>
              </a:rPr>
              <a:t>… … </a:t>
            </a:r>
          </a:p>
        </p:txBody>
      </p:sp>
      <p:sp>
        <p:nvSpPr>
          <p:cNvPr id="1587204" name="Text Box 4"/>
          <p:cNvSpPr txBox="1">
            <a:spLocks noChangeArrowheads="1"/>
          </p:cNvSpPr>
          <p:nvPr/>
        </p:nvSpPr>
        <p:spPr bwMode="auto">
          <a:xfrm>
            <a:off x="1181100" y="5022850"/>
            <a:ext cx="3729038" cy="825500"/>
          </a:xfrm>
          <a:prstGeom prst="rect">
            <a:avLst/>
          </a:prstGeom>
          <a:noFill/>
          <a:ln w="9525">
            <a:noFill/>
            <a:miter lim="800000"/>
            <a:headEnd/>
            <a:tailEnd/>
          </a:ln>
        </p:spPr>
        <p:txBody>
          <a:bodyPr>
            <a:spAutoFit/>
          </a:bodyPr>
          <a:lstStyle/>
          <a:p>
            <a:pPr eaLnBrk="1" hangingPunct="1"/>
            <a:r>
              <a:rPr kumimoji="1" lang="zh-CN" altLang="en-US" sz="1600" smtClean="0">
                <a:solidFill>
                  <a:srgbClr val="000000"/>
                </a:solidFill>
                <a:latin typeface="Times New Roman" pitchFamily="18" charset="0"/>
                <a:ea typeface="宋体" charset="-122"/>
              </a:rPr>
              <a:t>汉字字形码是一种字模点阵码。也有不同的处理汉字点阵信息的编码，如向量编码等</a:t>
            </a:r>
            <a:endParaRPr kumimoji="1" lang="en-US" altLang="zh-CN" sz="1600" smtClean="0">
              <a:solidFill>
                <a:srgbClr val="000000"/>
              </a:solidFill>
              <a:latin typeface="隶书" pitchFamily="49" charset="-122"/>
              <a:ea typeface="宋体" charset="-122"/>
            </a:endParaRPr>
          </a:p>
        </p:txBody>
      </p:sp>
      <p:sp>
        <p:nvSpPr>
          <p:cNvPr id="1587205" name="Text Box 5"/>
          <p:cNvSpPr txBox="1">
            <a:spLocks noChangeArrowheads="1"/>
          </p:cNvSpPr>
          <p:nvPr/>
        </p:nvSpPr>
        <p:spPr bwMode="auto">
          <a:xfrm>
            <a:off x="6478588" y="4113213"/>
            <a:ext cx="1857375" cy="2276475"/>
          </a:xfrm>
          <a:prstGeom prst="rect">
            <a:avLst/>
          </a:prstGeom>
          <a:noFill/>
          <a:ln w="9525">
            <a:noFill/>
            <a:miter lim="800000"/>
            <a:headEnd/>
            <a:tailEnd/>
          </a:ln>
        </p:spPr>
        <p:txBody>
          <a:bodyPr wrap="none">
            <a:spAutoFit/>
          </a:bodyPr>
          <a:lstStyle/>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b="1" smtClean="0">
                <a:solidFill>
                  <a:srgbClr val="CC0066"/>
                </a:solidFill>
                <a:latin typeface="Arial" charset="0"/>
                <a:ea typeface="宋体" charset="-122"/>
              </a:rPr>
              <a:t>1111111111111111</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CC0066"/>
                </a:solidFill>
                <a:latin typeface="Arial" charset="0"/>
                <a:ea typeface="宋体" charset="-122"/>
              </a:rPr>
              <a:t>111</a:t>
            </a:r>
            <a:r>
              <a:rPr kumimoji="1" lang="en-US" altLang="zh-CN" sz="1400" smtClean="0">
                <a:solidFill>
                  <a:srgbClr val="000000"/>
                </a:solidFill>
                <a:latin typeface="Arial" charset="0"/>
                <a:ea typeface="宋体" charset="-122"/>
              </a:rPr>
              <a:t>ooooooo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ooooooo</a:t>
            </a: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a:t>
            </a:r>
            <a:endParaRPr kumimoji="1" lang="en-US" altLang="zh-CN" sz="1400" smtClean="0">
              <a:solidFill>
                <a:srgbClr val="FFFFFF"/>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ooooooooo</a:t>
            </a:r>
            <a:r>
              <a:rPr kumimoji="1" lang="en-US" altLang="zh-CN" sz="1400" b="1" smtClean="0">
                <a:solidFill>
                  <a:srgbClr val="CC0066"/>
                </a:solidFill>
                <a:latin typeface="Arial" charset="0"/>
                <a:ea typeface="宋体" charset="-122"/>
              </a:rPr>
              <a:t>111</a:t>
            </a:r>
            <a:r>
              <a:rPr kumimoji="1" lang="en-US" altLang="zh-CN" sz="1400" smtClean="0">
                <a:solidFill>
                  <a:srgbClr val="000000"/>
                </a:solidFill>
                <a:latin typeface="Arial" charset="0"/>
                <a:ea typeface="宋体" charset="-122"/>
              </a:rPr>
              <a:t>o </a:t>
            </a:r>
            <a:r>
              <a:rPr kumimoji="1" lang="en-US" altLang="zh-CN" sz="1400" smtClean="0">
                <a:solidFill>
                  <a:srgbClr val="FFFFFF"/>
                </a:solidFill>
                <a:latin typeface="Arial" charset="0"/>
                <a:ea typeface="宋体" charset="-122"/>
              </a:rPr>
              <a:t> </a:t>
            </a:r>
          </a:p>
          <a:p>
            <a:pPr eaLnBrk="1" hangingPunct="1">
              <a:lnSpc>
                <a:spcPct val="64000"/>
              </a:lnSpc>
            </a:pPr>
            <a:r>
              <a:rPr kumimoji="1" lang="en-US" altLang="zh-CN" sz="1400" b="1" smtClean="0">
                <a:solidFill>
                  <a:srgbClr val="CC0066"/>
                </a:solidFill>
                <a:latin typeface="Arial" charset="0"/>
                <a:ea typeface="宋体" charset="-122"/>
              </a:rPr>
              <a:t>11</a:t>
            </a:r>
            <a:r>
              <a:rPr kumimoji="1" lang="en-US" altLang="zh-CN" sz="1400" smtClean="0">
                <a:solidFill>
                  <a:srgbClr val="000000"/>
                </a:solidFill>
                <a:latin typeface="Arial" charset="0"/>
                <a:ea typeface="宋体" charset="-122"/>
              </a:rPr>
              <a:t>ooooooooooo</a:t>
            </a:r>
            <a:r>
              <a:rPr kumimoji="1" lang="en-US" altLang="zh-CN" sz="1400" b="1" smtClean="0">
                <a:solidFill>
                  <a:srgbClr val="CC0066"/>
                </a:solidFill>
                <a:latin typeface="Arial" charset="0"/>
                <a:ea typeface="宋体" charset="-122"/>
              </a:rPr>
              <a:t>1</a:t>
            </a:r>
            <a:r>
              <a:rPr kumimoji="1" lang="en-US" altLang="zh-CN" sz="1400" smtClean="0">
                <a:solidFill>
                  <a:srgbClr val="000000"/>
                </a:solidFill>
                <a:latin typeface="Arial" charset="0"/>
                <a:ea typeface="宋体" charset="-122"/>
              </a:rPr>
              <a:t>oo</a:t>
            </a:r>
            <a:endParaRPr kumimoji="1" lang="en-US" altLang="zh-CN" sz="1400" smtClean="0">
              <a:solidFill>
                <a:srgbClr val="FFFFFF"/>
              </a:solidFill>
              <a:latin typeface="Arial" charset="0"/>
              <a:ea typeface="宋体" charset="-122"/>
            </a:endParaRPr>
          </a:p>
        </p:txBody>
      </p:sp>
      <p:grpSp>
        <p:nvGrpSpPr>
          <p:cNvPr id="2" name="Group 6"/>
          <p:cNvGrpSpPr>
            <a:grpSpLocks/>
          </p:cNvGrpSpPr>
          <p:nvPr/>
        </p:nvGrpSpPr>
        <p:grpSpPr bwMode="auto">
          <a:xfrm>
            <a:off x="152400" y="2608263"/>
            <a:ext cx="8204200" cy="2312987"/>
            <a:chOff x="96" y="1503"/>
            <a:chExt cx="5168" cy="1457"/>
          </a:xfrm>
        </p:grpSpPr>
        <p:sp>
          <p:nvSpPr>
            <p:cNvPr id="3085" name="Freeform 7"/>
            <p:cNvSpPr>
              <a:spLocks/>
            </p:cNvSpPr>
            <p:nvPr/>
          </p:nvSpPr>
          <p:spPr bwMode="auto">
            <a:xfrm>
              <a:off x="96" y="2192"/>
              <a:ext cx="5168" cy="768"/>
            </a:xfrm>
            <a:custGeom>
              <a:avLst/>
              <a:gdLst>
                <a:gd name="T0" fmla="*/ 0 w 5168"/>
                <a:gd name="T1" fmla="*/ 552 h 768"/>
                <a:gd name="T2" fmla="*/ 1668 w 5168"/>
                <a:gd name="T3" fmla="*/ 204 h 768"/>
                <a:gd name="T4" fmla="*/ 4416 w 5168"/>
                <a:gd name="T5" fmla="*/ 0 h 768"/>
                <a:gd name="T6" fmla="*/ 5028 w 5168"/>
                <a:gd name="T7" fmla="*/ 24 h 768"/>
                <a:gd name="T8" fmla="*/ 5168 w 5168"/>
                <a:gd name="T9" fmla="*/ 768 h 768"/>
                <a:gd name="T10" fmla="*/ 0 60000 65536"/>
                <a:gd name="T11" fmla="*/ 0 60000 65536"/>
                <a:gd name="T12" fmla="*/ 0 60000 65536"/>
                <a:gd name="T13" fmla="*/ 0 60000 65536"/>
                <a:gd name="T14" fmla="*/ 0 60000 65536"/>
                <a:gd name="T15" fmla="*/ 0 w 5168"/>
                <a:gd name="T16" fmla="*/ 0 h 768"/>
                <a:gd name="T17" fmla="*/ 5168 w 5168"/>
                <a:gd name="T18" fmla="*/ 768 h 768"/>
              </a:gdLst>
              <a:ahLst/>
              <a:cxnLst>
                <a:cxn ang="T10">
                  <a:pos x="T0" y="T1"/>
                </a:cxn>
                <a:cxn ang="T11">
                  <a:pos x="T2" y="T3"/>
                </a:cxn>
                <a:cxn ang="T12">
                  <a:pos x="T4" y="T5"/>
                </a:cxn>
                <a:cxn ang="T13">
                  <a:pos x="T6" y="T7"/>
                </a:cxn>
                <a:cxn ang="T14">
                  <a:pos x="T8" y="T9"/>
                </a:cxn>
              </a:cxnLst>
              <a:rect l="T15" t="T16" r="T17" b="T18"/>
              <a:pathLst>
                <a:path w="5168" h="768">
                  <a:moveTo>
                    <a:pt x="0" y="552"/>
                  </a:moveTo>
                  <a:lnTo>
                    <a:pt x="1668" y="204"/>
                  </a:lnTo>
                  <a:lnTo>
                    <a:pt x="4416" y="0"/>
                  </a:lnTo>
                  <a:lnTo>
                    <a:pt x="5028" y="24"/>
                  </a:lnTo>
                  <a:lnTo>
                    <a:pt x="5168" y="768"/>
                  </a:lnTo>
                </a:path>
              </a:pathLst>
            </a:custGeom>
            <a:noFill/>
            <a:ln w="9525">
              <a:solidFill>
                <a:srgbClr val="CC0066"/>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3" name="Group 8"/>
            <p:cNvGrpSpPr>
              <a:grpSpLocks/>
            </p:cNvGrpSpPr>
            <p:nvPr/>
          </p:nvGrpSpPr>
          <p:grpSpPr bwMode="auto">
            <a:xfrm>
              <a:off x="364" y="1503"/>
              <a:ext cx="4780" cy="932"/>
              <a:chOff x="284" y="1343"/>
              <a:chExt cx="4780" cy="932"/>
            </a:xfrm>
          </p:grpSpPr>
          <p:sp>
            <p:nvSpPr>
              <p:cNvPr id="3088" name="Line 9"/>
              <p:cNvSpPr>
                <a:spLocks noChangeShapeType="1"/>
              </p:cNvSpPr>
              <p:nvPr/>
            </p:nvSpPr>
            <p:spPr bwMode="auto">
              <a:xfrm>
                <a:off x="1349" y="1938"/>
                <a:ext cx="9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3089" name="Line 10"/>
              <p:cNvSpPr>
                <a:spLocks noChangeShapeType="1"/>
              </p:cNvSpPr>
              <p:nvPr/>
            </p:nvSpPr>
            <p:spPr bwMode="auto">
              <a:xfrm>
                <a:off x="3001" y="1938"/>
                <a:ext cx="13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11"/>
              <p:cNvGrpSpPr>
                <a:grpSpLocks/>
              </p:cNvGrpSpPr>
              <p:nvPr/>
            </p:nvGrpSpPr>
            <p:grpSpPr bwMode="auto">
              <a:xfrm>
                <a:off x="2236" y="1571"/>
                <a:ext cx="1235" cy="704"/>
                <a:chOff x="2256" y="955"/>
                <a:chExt cx="1336" cy="1205"/>
              </a:xfrm>
            </p:grpSpPr>
            <p:graphicFrame>
              <p:nvGraphicFramePr>
                <p:cNvPr id="3075" name="Object 12"/>
                <p:cNvGraphicFramePr>
                  <a:graphicFrameLocks noChangeAspect="1"/>
                </p:cNvGraphicFramePr>
                <p:nvPr/>
              </p:nvGraphicFramePr>
              <p:xfrm>
                <a:off x="3120" y="1632"/>
                <a:ext cx="472" cy="487"/>
              </p:xfrm>
              <a:graphic>
                <a:graphicData uri="http://schemas.openxmlformats.org/presentationml/2006/ole">
                  <p:oleObj spid="_x0000_s245763" name="剪辑" r:id="rId3" imgW="765000" imgH="790920" progId="">
                    <p:embed/>
                  </p:oleObj>
                </a:graphicData>
              </a:graphic>
            </p:graphicFrame>
            <p:graphicFrame>
              <p:nvGraphicFramePr>
                <p:cNvPr id="3076" name="Object 13"/>
                <p:cNvGraphicFramePr>
                  <a:graphicFrameLocks noChangeAspect="1"/>
                </p:cNvGraphicFramePr>
                <p:nvPr/>
              </p:nvGraphicFramePr>
              <p:xfrm>
                <a:off x="2256" y="955"/>
                <a:ext cx="861" cy="1205"/>
              </p:xfrm>
              <a:graphic>
                <a:graphicData uri="http://schemas.openxmlformats.org/presentationml/2006/ole">
                  <p:oleObj spid="_x0000_s245764" name="剪辑" r:id="rId4" imgW="2734920" imgH="3825360" progId="">
                    <p:embed/>
                  </p:oleObj>
                </a:graphicData>
              </a:graphic>
            </p:graphicFrame>
          </p:grpSp>
          <p:graphicFrame>
            <p:nvGraphicFramePr>
              <p:cNvPr id="3074" name="Object 14"/>
              <p:cNvGraphicFramePr>
                <a:graphicFrameLocks noChangeAspect="1"/>
              </p:cNvGraphicFramePr>
              <p:nvPr/>
            </p:nvGraphicFramePr>
            <p:xfrm>
              <a:off x="4322" y="1689"/>
              <a:ext cx="729" cy="468"/>
            </p:xfrm>
            <a:graphic>
              <a:graphicData uri="http://schemas.openxmlformats.org/presentationml/2006/ole">
                <p:oleObj spid="_x0000_s245762" name="剪辑" r:id="rId5" imgW="4755600" imgH="4827960" progId="">
                  <p:embed/>
                </p:oleObj>
              </a:graphicData>
            </a:graphic>
          </p:graphicFrame>
          <p:grpSp>
            <p:nvGrpSpPr>
              <p:cNvPr id="5" name="Group 15"/>
              <p:cNvGrpSpPr>
                <a:grpSpLocks/>
              </p:cNvGrpSpPr>
              <p:nvPr/>
            </p:nvGrpSpPr>
            <p:grpSpPr bwMode="auto">
              <a:xfrm>
                <a:off x="284" y="1796"/>
                <a:ext cx="1183" cy="255"/>
                <a:chOff x="384" y="2208"/>
                <a:chExt cx="1280" cy="436"/>
              </a:xfrm>
            </p:grpSpPr>
            <p:sp>
              <p:nvSpPr>
                <p:cNvPr id="3095" name="Freeform 16"/>
                <p:cNvSpPr>
                  <a:spLocks/>
                </p:cNvSpPr>
                <p:nvPr/>
              </p:nvSpPr>
              <p:spPr bwMode="auto">
                <a:xfrm>
                  <a:off x="384" y="2208"/>
                  <a:ext cx="1280" cy="436"/>
                </a:xfrm>
                <a:custGeom>
                  <a:avLst/>
                  <a:gdLst>
                    <a:gd name="T0" fmla="*/ 320 w 2560"/>
                    <a:gd name="T1" fmla="*/ 71 h 983"/>
                    <a:gd name="T2" fmla="*/ 305 w 2560"/>
                    <a:gd name="T3" fmla="*/ 24 h 983"/>
                    <a:gd name="T4" fmla="*/ 266 w 2560"/>
                    <a:gd name="T5" fmla="*/ 24 h 983"/>
                    <a:gd name="T6" fmla="*/ 266 w 2560"/>
                    <a:gd name="T7" fmla="*/ 12 h 983"/>
                    <a:gd name="T8" fmla="*/ 205 w 2560"/>
                    <a:gd name="T9" fmla="*/ 12 h 983"/>
                    <a:gd name="T10" fmla="*/ 205 w 2560"/>
                    <a:gd name="T11" fmla="*/ 3 h 983"/>
                    <a:gd name="T12" fmla="*/ 191 w 2560"/>
                    <a:gd name="T13" fmla="*/ 3 h 983"/>
                    <a:gd name="T14" fmla="*/ 191 w 2560"/>
                    <a:gd name="T15" fmla="*/ 0 h 983"/>
                    <a:gd name="T16" fmla="*/ 121 w 2560"/>
                    <a:gd name="T17" fmla="*/ 0 h 983"/>
                    <a:gd name="T18" fmla="*/ 121 w 2560"/>
                    <a:gd name="T19" fmla="*/ 3 h 983"/>
                    <a:gd name="T20" fmla="*/ 106 w 2560"/>
                    <a:gd name="T21" fmla="*/ 3 h 983"/>
                    <a:gd name="T22" fmla="*/ 106 w 2560"/>
                    <a:gd name="T23" fmla="*/ 12 h 983"/>
                    <a:gd name="T24" fmla="*/ 46 w 2560"/>
                    <a:gd name="T25" fmla="*/ 12 h 983"/>
                    <a:gd name="T26" fmla="*/ 46 w 2560"/>
                    <a:gd name="T27" fmla="*/ 24 h 983"/>
                    <a:gd name="T28" fmla="*/ 15 w 2560"/>
                    <a:gd name="T29" fmla="*/ 24 h 983"/>
                    <a:gd name="T30" fmla="*/ 0 w 2560"/>
                    <a:gd name="T31" fmla="*/ 71 h 983"/>
                    <a:gd name="T32" fmla="*/ 10 w 2560"/>
                    <a:gd name="T33" fmla="*/ 86 h 983"/>
                    <a:gd name="T34" fmla="*/ 312 w 2560"/>
                    <a:gd name="T35" fmla="*/ 86 h 983"/>
                    <a:gd name="T36" fmla="*/ 320 w 2560"/>
                    <a:gd name="T37" fmla="*/ 71 h 9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0"/>
                    <a:gd name="T58" fmla="*/ 0 h 983"/>
                    <a:gd name="T59" fmla="*/ 2560 w 2560"/>
                    <a:gd name="T60" fmla="*/ 983 h 9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0" h="983">
                      <a:moveTo>
                        <a:pt x="2560" y="812"/>
                      </a:moveTo>
                      <a:lnTo>
                        <a:pt x="2437" y="279"/>
                      </a:lnTo>
                      <a:lnTo>
                        <a:pt x="2125" y="279"/>
                      </a:lnTo>
                      <a:lnTo>
                        <a:pt x="2125" y="143"/>
                      </a:lnTo>
                      <a:lnTo>
                        <a:pt x="1646" y="143"/>
                      </a:lnTo>
                      <a:lnTo>
                        <a:pt x="1646" y="37"/>
                      </a:lnTo>
                      <a:lnTo>
                        <a:pt x="1531" y="37"/>
                      </a:lnTo>
                      <a:lnTo>
                        <a:pt x="1531" y="0"/>
                      </a:lnTo>
                      <a:lnTo>
                        <a:pt x="968" y="0"/>
                      </a:lnTo>
                      <a:lnTo>
                        <a:pt x="968" y="37"/>
                      </a:lnTo>
                      <a:lnTo>
                        <a:pt x="853" y="37"/>
                      </a:lnTo>
                      <a:lnTo>
                        <a:pt x="853" y="143"/>
                      </a:lnTo>
                      <a:lnTo>
                        <a:pt x="375" y="143"/>
                      </a:lnTo>
                      <a:lnTo>
                        <a:pt x="375" y="279"/>
                      </a:lnTo>
                      <a:lnTo>
                        <a:pt x="124" y="279"/>
                      </a:lnTo>
                      <a:lnTo>
                        <a:pt x="0" y="812"/>
                      </a:lnTo>
                      <a:lnTo>
                        <a:pt x="74" y="983"/>
                      </a:lnTo>
                      <a:lnTo>
                        <a:pt x="2489" y="983"/>
                      </a:lnTo>
                      <a:lnTo>
                        <a:pt x="2560" y="812"/>
                      </a:lnTo>
                      <a:close/>
                    </a:path>
                  </a:pathLst>
                </a:custGeom>
                <a:solidFill>
                  <a:srgbClr val="000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96" name="Freeform 17"/>
                <p:cNvSpPr>
                  <a:spLocks/>
                </p:cNvSpPr>
                <p:nvPr/>
              </p:nvSpPr>
              <p:spPr bwMode="auto">
                <a:xfrm>
                  <a:off x="408" y="2309"/>
                  <a:ext cx="1233" cy="282"/>
                </a:xfrm>
                <a:custGeom>
                  <a:avLst/>
                  <a:gdLst>
                    <a:gd name="T0" fmla="*/ 308 w 2466"/>
                    <a:gd name="T1" fmla="*/ 62 h 565"/>
                    <a:gd name="T2" fmla="*/ 294 w 2466"/>
                    <a:gd name="T3" fmla="*/ 0 h 565"/>
                    <a:gd name="T4" fmla="*/ 14 w 2466"/>
                    <a:gd name="T5" fmla="*/ 0 h 565"/>
                    <a:gd name="T6" fmla="*/ 0 w 2466"/>
                    <a:gd name="T7" fmla="*/ 62 h 565"/>
                    <a:gd name="T8" fmla="*/ 3 w 2466"/>
                    <a:gd name="T9" fmla="*/ 70 h 565"/>
                    <a:gd name="T10" fmla="*/ 305 w 2466"/>
                    <a:gd name="T11" fmla="*/ 70 h 565"/>
                    <a:gd name="T12" fmla="*/ 308 w 2466"/>
                    <a:gd name="T13" fmla="*/ 62 h 565"/>
                    <a:gd name="T14" fmla="*/ 0 60000 65536"/>
                    <a:gd name="T15" fmla="*/ 0 60000 65536"/>
                    <a:gd name="T16" fmla="*/ 0 60000 65536"/>
                    <a:gd name="T17" fmla="*/ 0 60000 65536"/>
                    <a:gd name="T18" fmla="*/ 0 60000 65536"/>
                    <a:gd name="T19" fmla="*/ 0 60000 65536"/>
                    <a:gd name="T20" fmla="*/ 0 60000 65536"/>
                    <a:gd name="T21" fmla="*/ 0 w 2466"/>
                    <a:gd name="T22" fmla="*/ 0 h 565"/>
                    <a:gd name="T23" fmla="*/ 2466 w 2466"/>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6" h="565">
                      <a:moveTo>
                        <a:pt x="2466" y="500"/>
                      </a:moveTo>
                      <a:lnTo>
                        <a:pt x="2352" y="0"/>
                      </a:lnTo>
                      <a:lnTo>
                        <a:pt x="115" y="0"/>
                      </a:lnTo>
                      <a:lnTo>
                        <a:pt x="0" y="500"/>
                      </a:lnTo>
                      <a:lnTo>
                        <a:pt x="30" y="565"/>
                      </a:lnTo>
                      <a:lnTo>
                        <a:pt x="2436" y="565"/>
                      </a:lnTo>
                      <a:lnTo>
                        <a:pt x="2466" y="500"/>
                      </a:lnTo>
                      <a:close/>
                    </a:path>
                  </a:pathLst>
                </a:custGeom>
                <a:solidFill>
                  <a:srgbClr val="E8E0D3"/>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97" name="Freeform 18"/>
                <p:cNvSpPr>
                  <a:spLocks/>
                </p:cNvSpPr>
                <p:nvPr/>
              </p:nvSpPr>
              <p:spPr bwMode="auto">
                <a:xfrm>
                  <a:off x="1398"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29" y="0"/>
                      </a:lnTo>
                      <a:lnTo>
                        <a:pt x="0" y="26"/>
                      </a:lnTo>
                      <a:lnTo>
                        <a:pt x="67"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98" name="Freeform 19"/>
                <p:cNvSpPr>
                  <a:spLocks/>
                </p:cNvSpPr>
                <p:nvPr/>
              </p:nvSpPr>
              <p:spPr bwMode="auto">
                <a:xfrm>
                  <a:off x="1455"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30" y="0"/>
                      </a:lnTo>
                      <a:lnTo>
                        <a:pt x="0" y="26"/>
                      </a:lnTo>
                      <a:lnTo>
                        <a:pt x="65"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099" name="Freeform 20"/>
                <p:cNvSpPr>
                  <a:spLocks/>
                </p:cNvSpPr>
                <p:nvPr/>
              </p:nvSpPr>
              <p:spPr bwMode="auto">
                <a:xfrm>
                  <a:off x="1511" y="2397"/>
                  <a:ext cx="51" cy="157"/>
                </a:xfrm>
                <a:custGeom>
                  <a:avLst/>
                  <a:gdLst>
                    <a:gd name="T0" fmla="*/ 12 w 103"/>
                    <a:gd name="T1" fmla="*/ 39 h 314"/>
                    <a:gd name="T2" fmla="*/ 3 w 103"/>
                    <a:gd name="T3" fmla="*/ 0 h 314"/>
                    <a:gd name="T4" fmla="*/ 0 w 103"/>
                    <a:gd name="T5" fmla="*/ 3 h 314"/>
                    <a:gd name="T6" fmla="*/ 8 w 103"/>
                    <a:gd name="T7" fmla="*/ 39 h 314"/>
                    <a:gd name="T8" fmla="*/ 12 w 103"/>
                    <a:gd name="T9" fmla="*/ 39 h 314"/>
                    <a:gd name="T10" fmla="*/ 0 60000 65536"/>
                    <a:gd name="T11" fmla="*/ 0 60000 65536"/>
                    <a:gd name="T12" fmla="*/ 0 60000 65536"/>
                    <a:gd name="T13" fmla="*/ 0 60000 65536"/>
                    <a:gd name="T14" fmla="*/ 0 60000 65536"/>
                    <a:gd name="T15" fmla="*/ 0 w 103"/>
                    <a:gd name="T16" fmla="*/ 0 h 314"/>
                    <a:gd name="T17" fmla="*/ 103 w 103"/>
                    <a:gd name="T18" fmla="*/ 314 h 314"/>
                  </a:gdLst>
                  <a:ahLst/>
                  <a:cxnLst>
                    <a:cxn ang="T10">
                      <a:pos x="T0" y="T1"/>
                    </a:cxn>
                    <a:cxn ang="T11">
                      <a:pos x="T2" y="T3"/>
                    </a:cxn>
                    <a:cxn ang="T12">
                      <a:pos x="T4" y="T5"/>
                    </a:cxn>
                    <a:cxn ang="T13">
                      <a:pos x="T6" y="T7"/>
                    </a:cxn>
                    <a:cxn ang="T14">
                      <a:pos x="T8" y="T9"/>
                    </a:cxn>
                  </a:cxnLst>
                  <a:rect l="T15" t="T16" r="T17" b="T18"/>
                  <a:pathLst>
                    <a:path w="103" h="314">
                      <a:moveTo>
                        <a:pt x="103" y="314"/>
                      </a:moveTo>
                      <a:lnTo>
                        <a:pt x="30" y="0"/>
                      </a:lnTo>
                      <a:lnTo>
                        <a:pt x="0" y="26"/>
                      </a:lnTo>
                      <a:lnTo>
                        <a:pt x="67" y="314"/>
                      </a:lnTo>
                      <a:lnTo>
                        <a:pt x="103"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0" name="Freeform 21"/>
                <p:cNvSpPr>
                  <a:spLocks/>
                </p:cNvSpPr>
                <p:nvPr/>
              </p:nvSpPr>
              <p:spPr bwMode="auto">
                <a:xfrm>
                  <a:off x="509" y="2425"/>
                  <a:ext cx="848" cy="15"/>
                </a:xfrm>
                <a:custGeom>
                  <a:avLst/>
                  <a:gdLst>
                    <a:gd name="T0" fmla="*/ 212 w 1696"/>
                    <a:gd name="T1" fmla="*/ 0 h 32"/>
                    <a:gd name="T2" fmla="*/ 1 w 1696"/>
                    <a:gd name="T3" fmla="*/ 0 h 32"/>
                    <a:gd name="T4" fmla="*/ 0 w 1696"/>
                    <a:gd name="T5" fmla="*/ 3 h 32"/>
                    <a:gd name="T6" fmla="*/ 212 w 1696"/>
                    <a:gd name="T7" fmla="*/ 3 h 32"/>
                    <a:gd name="T8" fmla="*/ 212 w 1696"/>
                    <a:gd name="T9" fmla="*/ 0 h 32"/>
                    <a:gd name="T10" fmla="*/ 0 60000 65536"/>
                    <a:gd name="T11" fmla="*/ 0 60000 65536"/>
                    <a:gd name="T12" fmla="*/ 0 60000 65536"/>
                    <a:gd name="T13" fmla="*/ 0 60000 65536"/>
                    <a:gd name="T14" fmla="*/ 0 60000 65536"/>
                    <a:gd name="T15" fmla="*/ 0 w 1696"/>
                    <a:gd name="T16" fmla="*/ 0 h 32"/>
                    <a:gd name="T17" fmla="*/ 1696 w 1696"/>
                    <a:gd name="T18" fmla="*/ 32 h 32"/>
                  </a:gdLst>
                  <a:ahLst/>
                  <a:cxnLst>
                    <a:cxn ang="T10">
                      <a:pos x="T0" y="T1"/>
                    </a:cxn>
                    <a:cxn ang="T11">
                      <a:pos x="T2" y="T3"/>
                    </a:cxn>
                    <a:cxn ang="T12">
                      <a:pos x="T4" y="T5"/>
                    </a:cxn>
                    <a:cxn ang="T13">
                      <a:pos x="T6" y="T7"/>
                    </a:cxn>
                    <a:cxn ang="T14">
                      <a:pos x="T8" y="T9"/>
                    </a:cxn>
                  </a:cxnLst>
                  <a:rect l="T15" t="T16" r="T17" b="T18"/>
                  <a:pathLst>
                    <a:path w="1696" h="32">
                      <a:moveTo>
                        <a:pt x="1689" y="0"/>
                      </a:moveTo>
                      <a:lnTo>
                        <a:pt x="7" y="0"/>
                      </a:lnTo>
                      <a:lnTo>
                        <a:pt x="0" y="32"/>
                      </a:lnTo>
                      <a:lnTo>
                        <a:pt x="1696" y="32"/>
                      </a:lnTo>
                      <a:lnTo>
                        <a:pt x="168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1" name="Freeform 22"/>
                <p:cNvSpPr>
                  <a:spLocks/>
                </p:cNvSpPr>
                <p:nvPr/>
              </p:nvSpPr>
              <p:spPr bwMode="auto">
                <a:xfrm>
                  <a:off x="1402" y="2425"/>
                  <a:ext cx="172" cy="15"/>
                </a:xfrm>
                <a:custGeom>
                  <a:avLst/>
                  <a:gdLst>
                    <a:gd name="T0" fmla="*/ 43 w 344"/>
                    <a:gd name="T1" fmla="*/ 0 h 32"/>
                    <a:gd name="T2" fmla="*/ 0 w 344"/>
                    <a:gd name="T3" fmla="*/ 0 h 32"/>
                    <a:gd name="T4" fmla="*/ 1 w 344"/>
                    <a:gd name="T5" fmla="*/ 3 h 32"/>
                    <a:gd name="T6" fmla="*/ 43 w 344"/>
                    <a:gd name="T7" fmla="*/ 3 h 32"/>
                    <a:gd name="T8" fmla="*/ 43 w 344"/>
                    <a:gd name="T9" fmla="*/ 0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338" y="0"/>
                      </a:moveTo>
                      <a:lnTo>
                        <a:pt x="0" y="0"/>
                      </a:lnTo>
                      <a:lnTo>
                        <a:pt x="8" y="32"/>
                      </a:lnTo>
                      <a:lnTo>
                        <a:pt x="344" y="32"/>
                      </a:lnTo>
                      <a:lnTo>
                        <a:pt x="3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2" name="Freeform 23"/>
                <p:cNvSpPr>
                  <a:spLocks/>
                </p:cNvSpPr>
                <p:nvPr/>
              </p:nvSpPr>
              <p:spPr bwMode="auto">
                <a:xfrm>
                  <a:off x="1413" y="2474"/>
                  <a:ext cx="172" cy="16"/>
                </a:xfrm>
                <a:custGeom>
                  <a:avLst/>
                  <a:gdLst>
                    <a:gd name="T0" fmla="*/ 43 w 344"/>
                    <a:gd name="T1" fmla="*/ 4 h 31"/>
                    <a:gd name="T2" fmla="*/ 1 w 344"/>
                    <a:gd name="T3" fmla="*/ 4 h 31"/>
                    <a:gd name="T4" fmla="*/ 0 w 344"/>
                    <a:gd name="T5" fmla="*/ 0 h 31"/>
                    <a:gd name="T6" fmla="*/ 43 w 344"/>
                    <a:gd name="T7" fmla="*/ 0 h 31"/>
                    <a:gd name="T8" fmla="*/ 43 w 344"/>
                    <a:gd name="T9" fmla="*/ 4 h 31"/>
                    <a:gd name="T10" fmla="*/ 0 60000 65536"/>
                    <a:gd name="T11" fmla="*/ 0 60000 65536"/>
                    <a:gd name="T12" fmla="*/ 0 60000 65536"/>
                    <a:gd name="T13" fmla="*/ 0 60000 65536"/>
                    <a:gd name="T14" fmla="*/ 0 60000 65536"/>
                    <a:gd name="T15" fmla="*/ 0 w 344"/>
                    <a:gd name="T16" fmla="*/ 0 h 31"/>
                    <a:gd name="T17" fmla="*/ 344 w 344"/>
                    <a:gd name="T18" fmla="*/ 31 h 31"/>
                  </a:gdLst>
                  <a:ahLst/>
                  <a:cxnLst>
                    <a:cxn ang="T10">
                      <a:pos x="T0" y="T1"/>
                    </a:cxn>
                    <a:cxn ang="T11">
                      <a:pos x="T2" y="T3"/>
                    </a:cxn>
                    <a:cxn ang="T12">
                      <a:pos x="T4" y="T5"/>
                    </a:cxn>
                    <a:cxn ang="T13">
                      <a:pos x="T6" y="T7"/>
                    </a:cxn>
                    <a:cxn ang="T14">
                      <a:pos x="T8" y="T9"/>
                    </a:cxn>
                  </a:cxnLst>
                  <a:rect l="T15" t="T16" r="T17" b="T18"/>
                  <a:pathLst>
                    <a:path w="344" h="31">
                      <a:moveTo>
                        <a:pt x="344" y="31"/>
                      </a:moveTo>
                      <a:lnTo>
                        <a:pt x="8" y="31"/>
                      </a:lnTo>
                      <a:lnTo>
                        <a:pt x="0" y="0"/>
                      </a:lnTo>
                      <a:lnTo>
                        <a:pt x="337" y="0"/>
                      </a:lnTo>
                      <a:lnTo>
                        <a:pt x="344" y="31"/>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3" name="Freeform 24"/>
                <p:cNvSpPr>
                  <a:spLocks/>
                </p:cNvSpPr>
                <p:nvPr/>
              </p:nvSpPr>
              <p:spPr bwMode="auto">
                <a:xfrm>
                  <a:off x="497" y="2474"/>
                  <a:ext cx="872" cy="16"/>
                </a:xfrm>
                <a:custGeom>
                  <a:avLst/>
                  <a:gdLst>
                    <a:gd name="T0" fmla="*/ 218 w 1742"/>
                    <a:gd name="T1" fmla="*/ 0 h 31"/>
                    <a:gd name="T2" fmla="*/ 2 w 1742"/>
                    <a:gd name="T3" fmla="*/ 0 h 31"/>
                    <a:gd name="T4" fmla="*/ 0 w 1742"/>
                    <a:gd name="T5" fmla="*/ 4 h 31"/>
                    <a:gd name="T6" fmla="*/ 219 w 1742"/>
                    <a:gd name="T7" fmla="*/ 4 h 31"/>
                    <a:gd name="T8" fmla="*/ 218 w 1742"/>
                    <a:gd name="T9" fmla="*/ 0 h 31"/>
                    <a:gd name="T10" fmla="*/ 0 60000 65536"/>
                    <a:gd name="T11" fmla="*/ 0 60000 65536"/>
                    <a:gd name="T12" fmla="*/ 0 60000 65536"/>
                    <a:gd name="T13" fmla="*/ 0 60000 65536"/>
                    <a:gd name="T14" fmla="*/ 0 60000 65536"/>
                    <a:gd name="T15" fmla="*/ 0 w 1742"/>
                    <a:gd name="T16" fmla="*/ 0 h 31"/>
                    <a:gd name="T17" fmla="*/ 1742 w 1742"/>
                    <a:gd name="T18" fmla="*/ 31 h 31"/>
                  </a:gdLst>
                  <a:ahLst/>
                  <a:cxnLst>
                    <a:cxn ang="T10">
                      <a:pos x="T0" y="T1"/>
                    </a:cxn>
                    <a:cxn ang="T11">
                      <a:pos x="T2" y="T3"/>
                    </a:cxn>
                    <a:cxn ang="T12">
                      <a:pos x="T4" y="T5"/>
                    </a:cxn>
                    <a:cxn ang="T13">
                      <a:pos x="T6" y="T7"/>
                    </a:cxn>
                    <a:cxn ang="T14">
                      <a:pos x="T8" y="T9"/>
                    </a:cxn>
                  </a:cxnLst>
                  <a:rect l="T15" t="T16" r="T17" b="T18"/>
                  <a:pathLst>
                    <a:path w="1742" h="31">
                      <a:moveTo>
                        <a:pt x="1737" y="0"/>
                      </a:moveTo>
                      <a:lnTo>
                        <a:pt x="9" y="0"/>
                      </a:lnTo>
                      <a:lnTo>
                        <a:pt x="0" y="31"/>
                      </a:lnTo>
                      <a:lnTo>
                        <a:pt x="1742" y="31"/>
                      </a:lnTo>
                      <a:lnTo>
                        <a:pt x="17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4" name="Freeform 25"/>
                <p:cNvSpPr>
                  <a:spLocks/>
                </p:cNvSpPr>
                <p:nvPr/>
              </p:nvSpPr>
              <p:spPr bwMode="auto">
                <a:xfrm>
                  <a:off x="483" y="2538"/>
                  <a:ext cx="900" cy="16"/>
                </a:xfrm>
                <a:custGeom>
                  <a:avLst/>
                  <a:gdLst>
                    <a:gd name="T0" fmla="*/ 225 w 1800"/>
                    <a:gd name="T1" fmla="*/ 4 h 32"/>
                    <a:gd name="T2" fmla="*/ 0 w 1800"/>
                    <a:gd name="T3" fmla="*/ 4 h 32"/>
                    <a:gd name="T4" fmla="*/ 1 w 1800"/>
                    <a:gd name="T5" fmla="*/ 0 h 32"/>
                    <a:gd name="T6" fmla="*/ 225 w 1800"/>
                    <a:gd name="T7" fmla="*/ 0 h 32"/>
                    <a:gd name="T8" fmla="*/ 225 w 1800"/>
                    <a:gd name="T9" fmla="*/ 4 h 32"/>
                    <a:gd name="T10" fmla="*/ 0 60000 65536"/>
                    <a:gd name="T11" fmla="*/ 0 60000 65536"/>
                    <a:gd name="T12" fmla="*/ 0 60000 65536"/>
                    <a:gd name="T13" fmla="*/ 0 60000 65536"/>
                    <a:gd name="T14" fmla="*/ 0 60000 65536"/>
                    <a:gd name="T15" fmla="*/ 0 w 1800"/>
                    <a:gd name="T16" fmla="*/ 0 h 32"/>
                    <a:gd name="T17" fmla="*/ 1800 w 1800"/>
                    <a:gd name="T18" fmla="*/ 32 h 32"/>
                  </a:gdLst>
                  <a:ahLst/>
                  <a:cxnLst>
                    <a:cxn ang="T10">
                      <a:pos x="T0" y="T1"/>
                    </a:cxn>
                    <a:cxn ang="T11">
                      <a:pos x="T2" y="T3"/>
                    </a:cxn>
                    <a:cxn ang="T12">
                      <a:pos x="T4" y="T5"/>
                    </a:cxn>
                    <a:cxn ang="T13">
                      <a:pos x="T6" y="T7"/>
                    </a:cxn>
                    <a:cxn ang="T14">
                      <a:pos x="T8" y="T9"/>
                    </a:cxn>
                  </a:cxnLst>
                  <a:rect l="T15" t="T16" r="T17" b="T18"/>
                  <a:pathLst>
                    <a:path w="1800" h="32">
                      <a:moveTo>
                        <a:pt x="1800" y="32"/>
                      </a:moveTo>
                      <a:lnTo>
                        <a:pt x="0" y="32"/>
                      </a:lnTo>
                      <a:lnTo>
                        <a:pt x="7" y="0"/>
                      </a:lnTo>
                      <a:lnTo>
                        <a:pt x="1793" y="0"/>
                      </a:lnTo>
                      <a:lnTo>
                        <a:pt x="1800"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5" name="Freeform 26"/>
                <p:cNvSpPr>
                  <a:spLocks/>
                </p:cNvSpPr>
                <p:nvPr/>
              </p:nvSpPr>
              <p:spPr bwMode="auto">
                <a:xfrm>
                  <a:off x="1428" y="2538"/>
                  <a:ext cx="172" cy="16"/>
                </a:xfrm>
                <a:custGeom>
                  <a:avLst/>
                  <a:gdLst>
                    <a:gd name="T0" fmla="*/ 1 w 344"/>
                    <a:gd name="T1" fmla="*/ 4 h 32"/>
                    <a:gd name="T2" fmla="*/ 43 w 344"/>
                    <a:gd name="T3" fmla="*/ 4 h 32"/>
                    <a:gd name="T4" fmla="*/ 42 w 344"/>
                    <a:gd name="T5" fmla="*/ 0 h 32"/>
                    <a:gd name="T6" fmla="*/ 0 w 344"/>
                    <a:gd name="T7" fmla="*/ 0 h 32"/>
                    <a:gd name="T8" fmla="*/ 1 w 344"/>
                    <a:gd name="T9" fmla="*/ 4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8" y="32"/>
                      </a:moveTo>
                      <a:lnTo>
                        <a:pt x="344" y="32"/>
                      </a:lnTo>
                      <a:lnTo>
                        <a:pt x="336" y="0"/>
                      </a:lnTo>
                      <a:lnTo>
                        <a:pt x="0" y="0"/>
                      </a:lnTo>
                      <a:lnTo>
                        <a:pt x="8"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6" name="Freeform 27"/>
                <p:cNvSpPr>
                  <a:spLocks/>
                </p:cNvSpPr>
                <p:nvPr/>
              </p:nvSpPr>
              <p:spPr bwMode="auto">
                <a:xfrm>
                  <a:off x="521" y="2375"/>
                  <a:ext cx="825" cy="15"/>
                </a:xfrm>
                <a:custGeom>
                  <a:avLst/>
                  <a:gdLst>
                    <a:gd name="T0" fmla="*/ 205 w 1652"/>
                    <a:gd name="T1" fmla="*/ 0 h 32"/>
                    <a:gd name="T2" fmla="*/ 1 w 1652"/>
                    <a:gd name="T3" fmla="*/ 0 h 32"/>
                    <a:gd name="T4" fmla="*/ 0 w 1652"/>
                    <a:gd name="T5" fmla="*/ 3 h 32"/>
                    <a:gd name="T6" fmla="*/ 206 w 1652"/>
                    <a:gd name="T7" fmla="*/ 3 h 32"/>
                    <a:gd name="T8" fmla="*/ 205 w 1652"/>
                    <a:gd name="T9" fmla="*/ 0 h 32"/>
                    <a:gd name="T10" fmla="*/ 0 60000 65536"/>
                    <a:gd name="T11" fmla="*/ 0 60000 65536"/>
                    <a:gd name="T12" fmla="*/ 0 60000 65536"/>
                    <a:gd name="T13" fmla="*/ 0 60000 65536"/>
                    <a:gd name="T14" fmla="*/ 0 60000 65536"/>
                    <a:gd name="T15" fmla="*/ 0 w 1652"/>
                    <a:gd name="T16" fmla="*/ 0 h 32"/>
                    <a:gd name="T17" fmla="*/ 1652 w 1652"/>
                    <a:gd name="T18" fmla="*/ 32 h 32"/>
                  </a:gdLst>
                  <a:ahLst/>
                  <a:cxnLst>
                    <a:cxn ang="T10">
                      <a:pos x="T0" y="T1"/>
                    </a:cxn>
                    <a:cxn ang="T11">
                      <a:pos x="T2" y="T3"/>
                    </a:cxn>
                    <a:cxn ang="T12">
                      <a:pos x="T4" y="T5"/>
                    </a:cxn>
                    <a:cxn ang="T13">
                      <a:pos x="T6" y="T7"/>
                    </a:cxn>
                    <a:cxn ang="T14">
                      <a:pos x="T8" y="T9"/>
                    </a:cxn>
                  </a:cxnLst>
                  <a:rect l="T15" t="T16" r="T17" b="T18"/>
                  <a:pathLst>
                    <a:path w="1652" h="32">
                      <a:moveTo>
                        <a:pt x="1644" y="0"/>
                      </a:moveTo>
                      <a:lnTo>
                        <a:pt x="8" y="0"/>
                      </a:lnTo>
                      <a:lnTo>
                        <a:pt x="0" y="32"/>
                      </a:lnTo>
                      <a:lnTo>
                        <a:pt x="1652" y="32"/>
                      </a:lnTo>
                      <a:lnTo>
                        <a:pt x="16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7" name="Freeform 28"/>
                <p:cNvSpPr>
                  <a:spLocks/>
                </p:cNvSpPr>
                <p:nvPr/>
              </p:nvSpPr>
              <p:spPr bwMode="auto">
                <a:xfrm>
                  <a:off x="1317" y="2340"/>
                  <a:ext cx="66" cy="214"/>
                </a:xfrm>
                <a:custGeom>
                  <a:avLst/>
                  <a:gdLst>
                    <a:gd name="T0" fmla="*/ 4 w 134"/>
                    <a:gd name="T1" fmla="*/ 0 h 428"/>
                    <a:gd name="T2" fmla="*/ 16 w 134"/>
                    <a:gd name="T3" fmla="*/ 54 h 428"/>
                    <a:gd name="T4" fmla="*/ 12 w 134"/>
                    <a:gd name="T5" fmla="*/ 54 h 428"/>
                    <a:gd name="T6" fmla="*/ 0 w 134"/>
                    <a:gd name="T7" fmla="*/ 0 h 428"/>
                    <a:gd name="T8" fmla="*/ 4 w 134"/>
                    <a:gd name="T9" fmla="*/ 0 h 428"/>
                    <a:gd name="T10" fmla="*/ 0 60000 65536"/>
                    <a:gd name="T11" fmla="*/ 0 60000 65536"/>
                    <a:gd name="T12" fmla="*/ 0 60000 65536"/>
                    <a:gd name="T13" fmla="*/ 0 60000 65536"/>
                    <a:gd name="T14" fmla="*/ 0 60000 65536"/>
                    <a:gd name="T15" fmla="*/ 0 w 134"/>
                    <a:gd name="T16" fmla="*/ 0 h 428"/>
                    <a:gd name="T17" fmla="*/ 134 w 134"/>
                    <a:gd name="T18" fmla="*/ 428 h 428"/>
                  </a:gdLst>
                  <a:ahLst/>
                  <a:cxnLst>
                    <a:cxn ang="T10">
                      <a:pos x="T0" y="T1"/>
                    </a:cxn>
                    <a:cxn ang="T11">
                      <a:pos x="T2" y="T3"/>
                    </a:cxn>
                    <a:cxn ang="T12">
                      <a:pos x="T4" y="T5"/>
                    </a:cxn>
                    <a:cxn ang="T13">
                      <a:pos x="T6" y="T7"/>
                    </a:cxn>
                    <a:cxn ang="T14">
                      <a:pos x="T8" y="T9"/>
                    </a:cxn>
                  </a:cxnLst>
                  <a:rect l="T15" t="T16" r="T17" b="T18"/>
                  <a:pathLst>
                    <a:path w="134" h="428">
                      <a:moveTo>
                        <a:pt x="37" y="0"/>
                      </a:moveTo>
                      <a:lnTo>
                        <a:pt x="134" y="428"/>
                      </a:lnTo>
                      <a:lnTo>
                        <a:pt x="99" y="428"/>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8" name="Freeform 29"/>
                <p:cNvSpPr>
                  <a:spLocks/>
                </p:cNvSpPr>
                <p:nvPr/>
              </p:nvSpPr>
              <p:spPr bwMode="auto">
                <a:xfrm>
                  <a:off x="1265" y="23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09" name="Freeform 30"/>
                <p:cNvSpPr>
                  <a:spLocks/>
                </p:cNvSpPr>
                <p:nvPr/>
              </p:nvSpPr>
              <p:spPr bwMode="auto">
                <a:xfrm>
                  <a:off x="1213"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5" y="0"/>
                      </a:moveTo>
                      <a:lnTo>
                        <a:pt x="47" y="69"/>
                      </a:lnTo>
                      <a:lnTo>
                        <a:pt x="11"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0" name="Freeform 31"/>
                <p:cNvSpPr>
                  <a:spLocks/>
                </p:cNvSpPr>
                <p:nvPr/>
              </p:nvSpPr>
              <p:spPr bwMode="auto">
                <a:xfrm>
                  <a:off x="1160"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6" y="0"/>
                      </a:moveTo>
                      <a:lnTo>
                        <a:pt x="47" y="69"/>
                      </a:lnTo>
                      <a:lnTo>
                        <a:pt x="11" y="69"/>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1" name="Freeform 32"/>
                <p:cNvSpPr>
                  <a:spLocks/>
                </p:cNvSpPr>
                <p:nvPr/>
              </p:nvSpPr>
              <p:spPr bwMode="auto">
                <a:xfrm>
                  <a:off x="1108" y="2340"/>
                  <a:ext cx="21" cy="35"/>
                </a:xfrm>
                <a:custGeom>
                  <a:avLst/>
                  <a:gdLst>
                    <a:gd name="T0" fmla="*/ 4 w 43"/>
                    <a:gd name="T1" fmla="*/ 0 h 69"/>
                    <a:gd name="T2" fmla="*/ 5 w 43"/>
                    <a:gd name="T3" fmla="*/ 9 h 69"/>
                    <a:gd name="T4" fmla="*/ 1 w 43"/>
                    <a:gd name="T5" fmla="*/ 9 h 69"/>
                    <a:gd name="T6" fmla="*/ 0 w 43"/>
                    <a:gd name="T7" fmla="*/ 0 h 69"/>
                    <a:gd name="T8" fmla="*/ 4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34" y="0"/>
                      </a:moveTo>
                      <a:lnTo>
                        <a:pt x="43" y="69"/>
                      </a:lnTo>
                      <a:lnTo>
                        <a:pt x="8"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2" name="Freeform 33"/>
                <p:cNvSpPr>
                  <a:spLocks/>
                </p:cNvSpPr>
                <p:nvPr/>
              </p:nvSpPr>
              <p:spPr bwMode="auto">
                <a:xfrm>
                  <a:off x="1056"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4" y="0"/>
                      </a:moveTo>
                      <a:lnTo>
                        <a:pt x="39" y="69"/>
                      </a:lnTo>
                      <a:lnTo>
                        <a:pt x="4"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3" name="Freeform 34"/>
                <p:cNvSpPr>
                  <a:spLocks/>
                </p:cNvSpPr>
                <p:nvPr/>
              </p:nvSpPr>
              <p:spPr bwMode="auto">
                <a:xfrm>
                  <a:off x="1004" y="2340"/>
                  <a:ext cx="18" cy="35"/>
                </a:xfrm>
                <a:custGeom>
                  <a:avLst/>
                  <a:gdLst>
                    <a:gd name="T0" fmla="*/ 4 w 37"/>
                    <a:gd name="T1" fmla="*/ 0 h 69"/>
                    <a:gd name="T2" fmla="*/ 4 w 37"/>
                    <a:gd name="T3" fmla="*/ 9 h 69"/>
                    <a:gd name="T4" fmla="*/ 0 w 37"/>
                    <a:gd name="T5" fmla="*/ 9 h 69"/>
                    <a:gd name="T6" fmla="*/ 0 w 37"/>
                    <a:gd name="T7" fmla="*/ 0 h 69"/>
                    <a:gd name="T8" fmla="*/ 4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5" y="0"/>
                      </a:moveTo>
                      <a:lnTo>
                        <a:pt x="37" y="69"/>
                      </a:lnTo>
                      <a:lnTo>
                        <a:pt x="2"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4" name="Freeform 35"/>
                <p:cNvSpPr>
                  <a:spLocks/>
                </p:cNvSpPr>
                <p:nvPr/>
              </p:nvSpPr>
              <p:spPr bwMode="auto">
                <a:xfrm>
                  <a:off x="952" y="2340"/>
                  <a:ext cx="17" cy="35"/>
                </a:xfrm>
                <a:custGeom>
                  <a:avLst/>
                  <a:gdLst>
                    <a:gd name="T0" fmla="*/ 4 w 35"/>
                    <a:gd name="T1" fmla="*/ 0 h 69"/>
                    <a:gd name="T2" fmla="*/ 4 w 35"/>
                    <a:gd name="T3" fmla="*/ 9 h 69"/>
                    <a:gd name="T4" fmla="*/ 0 w 35"/>
                    <a:gd name="T5" fmla="*/ 9 h 69"/>
                    <a:gd name="T6" fmla="*/ 0 w 35"/>
                    <a:gd name="T7" fmla="*/ 0 h 69"/>
                    <a:gd name="T8" fmla="*/ 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4" y="69"/>
                      </a:lnTo>
                      <a:lnTo>
                        <a:pt x="0"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5" name="Rectangle 36"/>
                <p:cNvSpPr>
                  <a:spLocks noChangeArrowheads="1"/>
                </p:cNvSpPr>
                <p:nvPr/>
              </p:nvSpPr>
              <p:spPr bwMode="auto">
                <a:xfrm>
                  <a:off x="900" y="2340"/>
                  <a:ext cx="16" cy="35"/>
                </a:xfrm>
                <a:prstGeom prst="rect">
                  <a:avLst/>
                </a:prstGeom>
                <a:solidFill>
                  <a:srgbClr val="004CB2"/>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6" name="Freeform 37"/>
                <p:cNvSpPr>
                  <a:spLocks/>
                </p:cNvSpPr>
                <p:nvPr/>
              </p:nvSpPr>
              <p:spPr bwMode="auto">
                <a:xfrm>
                  <a:off x="845" y="2340"/>
                  <a:ext cx="18" cy="35"/>
                </a:xfrm>
                <a:custGeom>
                  <a:avLst/>
                  <a:gdLst>
                    <a:gd name="T0" fmla="*/ 4 w 38"/>
                    <a:gd name="T1" fmla="*/ 0 h 69"/>
                    <a:gd name="T2" fmla="*/ 4 w 38"/>
                    <a:gd name="T3" fmla="*/ 9 h 69"/>
                    <a:gd name="T4" fmla="*/ 0 w 38"/>
                    <a:gd name="T5" fmla="*/ 9 h 69"/>
                    <a:gd name="T6" fmla="*/ 0 w 38"/>
                    <a:gd name="T7" fmla="*/ 0 h 69"/>
                    <a:gd name="T8" fmla="*/ 4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38" y="0"/>
                      </a:moveTo>
                      <a:lnTo>
                        <a:pt x="34" y="69"/>
                      </a:lnTo>
                      <a:lnTo>
                        <a:pt x="0" y="69"/>
                      </a:lnTo>
                      <a:lnTo>
                        <a:pt x="4"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7" name="Freeform 38"/>
                <p:cNvSpPr>
                  <a:spLocks/>
                </p:cNvSpPr>
                <p:nvPr/>
              </p:nvSpPr>
              <p:spPr bwMode="auto">
                <a:xfrm>
                  <a:off x="792"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8" name="Freeform 39"/>
                <p:cNvSpPr>
                  <a:spLocks/>
                </p:cNvSpPr>
                <p:nvPr/>
              </p:nvSpPr>
              <p:spPr bwMode="auto">
                <a:xfrm>
                  <a:off x="738" y="2340"/>
                  <a:ext cx="20" cy="35"/>
                </a:xfrm>
                <a:custGeom>
                  <a:avLst/>
                  <a:gdLst>
                    <a:gd name="T0" fmla="*/ 5 w 41"/>
                    <a:gd name="T1" fmla="*/ 0 h 69"/>
                    <a:gd name="T2" fmla="*/ 4 w 41"/>
                    <a:gd name="T3" fmla="*/ 9 h 69"/>
                    <a:gd name="T4" fmla="*/ 0 w 41"/>
                    <a:gd name="T5" fmla="*/ 9 h 69"/>
                    <a:gd name="T6" fmla="*/ 0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3" y="69"/>
                      </a:lnTo>
                      <a:lnTo>
                        <a:pt x="0" y="69"/>
                      </a:lnTo>
                      <a:lnTo>
                        <a:pt x="7"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19" name="Freeform 40"/>
                <p:cNvSpPr>
                  <a:spLocks/>
                </p:cNvSpPr>
                <p:nvPr/>
              </p:nvSpPr>
              <p:spPr bwMode="auto">
                <a:xfrm>
                  <a:off x="684" y="23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3" y="69"/>
                      </a:lnTo>
                      <a:lnTo>
                        <a:pt x="0" y="69"/>
                      </a:lnTo>
                      <a:lnTo>
                        <a:pt x="11"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0" name="Freeform 41"/>
                <p:cNvSpPr>
                  <a:spLocks/>
                </p:cNvSpPr>
                <p:nvPr/>
              </p:nvSpPr>
              <p:spPr bwMode="auto">
                <a:xfrm>
                  <a:off x="631" y="2340"/>
                  <a:ext cx="22" cy="35"/>
                </a:xfrm>
                <a:custGeom>
                  <a:avLst/>
                  <a:gdLst>
                    <a:gd name="T0" fmla="*/ 5 w 45"/>
                    <a:gd name="T1" fmla="*/ 0 h 69"/>
                    <a:gd name="T2" fmla="*/ 4 w 45"/>
                    <a:gd name="T3" fmla="*/ 9 h 69"/>
                    <a:gd name="T4" fmla="*/ 0 w 45"/>
                    <a:gd name="T5" fmla="*/ 9 h 69"/>
                    <a:gd name="T6" fmla="*/ 1 w 45"/>
                    <a:gd name="T7" fmla="*/ 0 h 69"/>
                    <a:gd name="T8" fmla="*/ 5 w 45"/>
                    <a:gd name="T9" fmla="*/ 0 h 69"/>
                    <a:gd name="T10" fmla="*/ 0 60000 65536"/>
                    <a:gd name="T11" fmla="*/ 0 60000 65536"/>
                    <a:gd name="T12" fmla="*/ 0 60000 65536"/>
                    <a:gd name="T13" fmla="*/ 0 60000 65536"/>
                    <a:gd name="T14" fmla="*/ 0 60000 65536"/>
                    <a:gd name="T15" fmla="*/ 0 w 45"/>
                    <a:gd name="T16" fmla="*/ 0 h 69"/>
                    <a:gd name="T17" fmla="*/ 45 w 45"/>
                    <a:gd name="T18" fmla="*/ 69 h 69"/>
                  </a:gdLst>
                  <a:ahLst/>
                  <a:cxnLst>
                    <a:cxn ang="T10">
                      <a:pos x="T0" y="T1"/>
                    </a:cxn>
                    <a:cxn ang="T11">
                      <a:pos x="T2" y="T3"/>
                    </a:cxn>
                    <a:cxn ang="T12">
                      <a:pos x="T4" y="T5"/>
                    </a:cxn>
                    <a:cxn ang="T13">
                      <a:pos x="T6" y="T7"/>
                    </a:cxn>
                    <a:cxn ang="T14">
                      <a:pos x="T8" y="T9"/>
                    </a:cxn>
                  </a:cxnLst>
                  <a:rect l="T15" t="T16" r="T17" b="T18"/>
                  <a:pathLst>
                    <a:path w="45" h="69">
                      <a:moveTo>
                        <a:pt x="45" y="0"/>
                      </a:moveTo>
                      <a:lnTo>
                        <a:pt x="32" y="69"/>
                      </a:lnTo>
                      <a:lnTo>
                        <a:pt x="0" y="69"/>
                      </a:lnTo>
                      <a:lnTo>
                        <a:pt x="11"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1" name="Freeform 42"/>
                <p:cNvSpPr>
                  <a:spLocks/>
                </p:cNvSpPr>
                <p:nvPr/>
              </p:nvSpPr>
              <p:spPr bwMode="auto">
                <a:xfrm>
                  <a:off x="577" y="2340"/>
                  <a:ext cx="23" cy="35"/>
                </a:xfrm>
                <a:custGeom>
                  <a:avLst/>
                  <a:gdLst>
                    <a:gd name="T0" fmla="*/ 5 w 47"/>
                    <a:gd name="T1" fmla="*/ 0 h 69"/>
                    <a:gd name="T2" fmla="*/ 4 w 47"/>
                    <a:gd name="T3" fmla="*/ 9 h 69"/>
                    <a:gd name="T4" fmla="*/ 0 w 47"/>
                    <a:gd name="T5" fmla="*/ 9 h 69"/>
                    <a:gd name="T6" fmla="*/ 1 w 47"/>
                    <a:gd name="T7" fmla="*/ 0 h 69"/>
                    <a:gd name="T8" fmla="*/ 5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47" y="0"/>
                      </a:moveTo>
                      <a:lnTo>
                        <a:pt x="32" y="69"/>
                      </a:lnTo>
                      <a:lnTo>
                        <a:pt x="0" y="69"/>
                      </a:lnTo>
                      <a:lnTo>
                        <a:pt x="15"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2" name="Freeform 43"/>
                <p:cNvSpPr>
                  <a:spLocks/>
                </p:cNvSpPr>
                <p:nvPr/>
              </p:nvSpPr>
              <p:spPr bwMode="auto">
                <a:xfrm>
                  <a:off x="483" y="2340"/>
                  <a:ext cx="65" cy="214"/>
                </a:xfrm>
                <a:custGeom>
                  <a:avLst/>
                  <a:gdLst>
                    <a:gd name="T0" fmla="*/ 0 w 130"/>
                    <a:gd name="T1" fmla="*/ 54 h 428"/>
                    <a:gd name="T2" fmla="*/ 12 w 130"/>
                    <a:gd name="T3" fmla="*/ 0 h 428"/>
                    <a:gd name="T4" fmla="*/ 16 w 130"/>
                    <a:gd name="T5" fmla="*/ 0 h 428"/>
                    <a:gd name="T6" fmla="*/ 3 w 130"/>
                    <a:gd name="T7" fmla="*/ 54 h 428"/>
                    <a:gd name="T8" fmla="*/ 0 w 130"/>
                    <a:gd name="T9" fmla="*/ 54 h 428"/>
                    <a:gd name="T10" fmla="*/ 0 60000 65536"/>
                    <a:gd name="T11" fmla="*/ 0 60000 65536"/>
                    <a:gd name="T12" fmla="*/ 0 60000 65536"/>
                    <a:gd name="T13" fmla="*/ 0 60000 65536"/>
                    <a:gd name="T14" fmla="*/ 0 60000 65536"/>
                    <a:gd name="T15" fmla="*/ 0 w 130"/>
                    <a:gd name="T16" fmla="*/ 0 h 428"/>
                    <a:gd name="T17" fmla="*/ 130 w 130"/>
                    <a:gd name="T18" fmla="*/ 428 h 428"/>
                  </a:gdLst>
                  <a:ahLst/>
                  <a:cxnLst>
                    <a:cxn ang="T10">
                      <a:pos x="T0" y="T1"/>
                    </a:cxn>
                    <a:cxn ang="T11">
                      <a:pos x="T2" y="T3"/>
                    </a:cxn>
                    <a:cxn ang="T12">
                      <a:pos x="T4" y="T5"/>
                    </a:cxn>
                    <a:cxn ang="T13">
                      <a:pos x="T6" y="T7"/>
                    </a:cxn>
                    <a:cxn ang="T14">
                      <a:pos x="T8" y="T9"/>
                    </a:cxn>
                  </a:cxnLst>
                  <a:rect l="T15" t="T16" r="T17" b="T18"/>
                  <a:pathLst>
                    <a:path w="130" h="428">
                      <a:moveTo>
                        <a:pt x="0" y="428"/>
                      </a:moveTo>
                      <a:lnTo>
                        <a:pt x="96" y="0"/>
                      </a:lnTo>
                      <a:lnTo>
                        <a:pt x="130" y="0"/>
                      </a:lnTo>
                      <a:lnTo>
                        <a:pt x="31" y="428"/>
                      </a:lnTo>
                      <a:lnTo>
                        <a:pt x="0" y="428"/>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3" name="Freeform 44"/>
                <p:cNvSpPr>
                  <a:spLocks/>
                </p:cNvSpPr>
                <p:nvPr/>
              </p:nvSpPr>
              <p:spPr bwMode="auto">
                <a:xfrm>
                  <a:off x="1282"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8" y="0"/>
                      </a:moveTo>
                      <a:lnTo>
                        <a:pt x="49" y="68"/>
                      </a:lnTo>
                      <a:lnTo>
                        <a:pt x="13" y="68"/>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4" name="Freeform 45"/>
                <p:cNvSpPr>
                  <a:spLocks/>
                </p:cNvSpPr>
                <p:nvPr/>
              </p:nvSpPr>
              <p:spPr bwMode="auto">
                <a:xfrm>
                  <a:off x="1230"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6" y="0"/>
                      </a:moveTo>
                      <a:lnTo>
                        <a:pt x="49" y="68"/>
                      </a:lnTo>
                      <a:lnTo>
                        <a:pt x="13"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5" name="Freeform 46"/>
                <p:cNvSpPr>
                  <a:spLocks/>
                </p:cNvSpPr>
                <p:nvPr/>
              </p:nvSpPr>
              <p:spPr bwMode="auto">
                <a:xfrm>
                  <a:off x="1177" y="2390"/>
                  <a:ext cx="23" cy="35"/>
                </a:xfrm>
                <a:custGeom>
                  <a:avLst/>
                  <a:gdLst>
                    <a:gd name="T0" fmla="*/ 5 w 46"/>
                    <a:gd name="T1" fmla="*/ 0 h 68"/>
                    <a:gd name="T2" fmla="*/ 6 w 46"/>
                    <a:gd name="T3" fmla="*/ 9 h 68"/>
                    <a:gd name="T4" fmla="*/ 1 w 46"/>
                    <a:gd name="T5" fmla="*/ 9 h 68"/>
                    <a:gd name="T6" fmla="*/ 0 w 46"/>
                    <a:gd name="T7" fmla="*/ 0 h 68"/>
                    <a:gd name="T8" fmla="*/ 5 w 46"/>
                    <a:gd name="T9" fmla="*/ 0 h 68"/>
                    <a:gd name="T10" fmla="*/ 0 60000 65536"/>
                    <a:gd name="T11" fmla="*/ 0 60000 65536"/>
                    <a:gd name="T12" fmla="*/ 0 60000 65536"/>
                    <a:gd name="T13" fmla="*/ 0 60000 65536"/>
                    <a:gd name="T14" fmla="*/ 0 60000 65536"/>
                    <a:gd name="T15" fmla="*/ 0 w 46"/>
                    <a:gd name="T16" fmla="*/ 0 h 68"/>
                    <a:gd name="T17" fmla="*/ 46 w 46"/>
                    <a:gd name="T18" fmla="*/ 68 h 68"/>
                  </a:gdLst>
                  <a:ahLst/>
                  <a:cxnLst>
                    <a:cxn ang="T10">
                      <a:pos x="T0" y="T1"/>
                    </a:cxn>
                    <a:cxn ang="T11">
                      <a:pos x="T2" y="T3"/>
                    </a:cxn>
                    <a:cxn ang="T12">
                      <a:pos x="T4" y="T5"/>
                    </a:cxn>
                    <a:cxn ang="T13">
                      <a:pos x="T6" y="T7"/>
                    </a:cxn>
                    <a:cxn ang="T14">
                      <a:pos x="T8" y="T9"/>
                    </a:cxn>
                  </a:cxnLst>
                  <a:rect l="T15" t="T16" r="T17" b="T18"/>
                  <a:pathLst>
                    <a:path w="46" h="68">
                      <a:moveTo>
                        <a:pt x="35" y="0"/>
                      </a:moveTo>
                      <a:lnTo>
                        <a:pt x="46" y="68"/>
                      </a:lnTo>
                      <a:lnTo>
                        <a:pt x="11"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6" name="Freeform 47"/>
                <p:cNvSpPr>
                  <a:spLocks/>
                </p:cNvSpPr>
                <p:nvPr/>
              </p:nvSpPr>
              <p:spPr bwMode="auto">
                <a:xfrm>
                  <a:off x="1125" y="2390"/>
                  <a:ext cx="22" cy="35"/>
                </a:xfrm>
                <a:custGeom>
                  <a:avLst/>
                  <a:gdLst>
                    <a:gd name="T0" fmla="*/ 5 w 43"/>
                    <a:gd name="T1" fmla="*/ 0 h 68"/>
                    <a:gd name="T2" fmla="*/ 6 w 43"/>
                    <a:gd name="T3" fmla="*/ 9 h 68"/>
                    <a:gd name="T4" fmla="*/ 1 w 43"/>
                    <a:gd name="T5" fmla="*/ 9 h 68"/>
                    <a:gd name="T6" fmla="*/ 0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36" y="0"/>
                      </a:moveTo>
                      <a:lnTo>
                        <a:pt x="43" y="68"/>
                      </a:lnTo>
                      <a:lnTo>
                        <a:pt x="8"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7" name="Freeform 48"/>
                <p:cNvSpPr>
                  <a:spLocks/>
                </p:cNvSpPr>
                <p:nvPr/>
              </p:nvSpPr>
              <p:spPr bwMode="auto">
                <a:xfrm>
                  <a:off x="1072" y="2390"/>
                  <a:ext cx="21" cy="35"/>
                </a:xfrm>
                <a:custGeom>
                  <a:avLst/>
                  <a:gdLst>
                    <a:gd name="T0" fmla="*/ 5 w 40"/>
                    <a:gd name="T1" fmla="*/ 0 h 68"/>
                    <a:gd name="T2" fmla="*/ 6 w 40"/>
                    <a:gd name="T3" fmla="*/ 9 h 68"/>
                    <a:gd name="T4" fmla="*/ 1 w 40"/>
                    <a:gd name="T5" fmla="*/ 9 h 68"/>
                    <a:gd name="T6" fmla="*/ 0 w 40"/>
                    <a:gd name="T7" fmla="*/ 0 h 68"/>
                    <a:gd name="T8" fmla="*/ 5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35" y="0"/>
                      </a:moveTo>
                      <a:lnTo>
                        <a:pt x="40" y="68"/>
                      </a:lnTo>
                      <a:lnTo>
                        <a:pt x="7"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8" name="Freeform 49"/>
                <p:cNvSpPr>
                  <a:spLocks/>
                </p:cNvSpPr>
                <p:nvPr/>
              </p:nvSpPr>
              <p:spPr bwMode="auto">
                <a:xfrm>
                  <a:off x="1022"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29" name="Freeform 50"/>
                <p:cNvSpPr>
                  <a:spLocks/>
                </p:cNvSpPr>
                <p:nvPr/>
              </p:nvSpPr>
              <p:spPr bwMode="auto">
                <a:xfrm>
                  <a:off x="969" y="2390"/>
                  <a:ext cx="18" cy="35"/>
                </a:xfrm>
                <a:custGeom>
                  <a:avLst/>
                  <a:gdLst>
                    <a:gd name="T0" fmla="*/ 5 w 36"/>
                    <a:gd name="T1" fmla="*/ 0 h 68"/>
                    <a:gd name="T2" fmla="*/ 5 w 36"/>
                    <a:gd name="T3" fmla="*/ 9 h 68"/>
                    <a:gd name="T4" fmla="*/ 0 w 36"/>
                    <a:gd name="T5" fmla="*/ 9 h 68"/>
                    <a:gd name="T6" fmla="*/ 1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6" y="0"/>
                      </a:moveTo>
                      <a:lnTo>
                        <a:pt x="34" y="68"/>
                      </a:lnTo>
                      <a:lnTo>
                        <a:pt x="0" y="68"/>
                      </a:lnTo>
                      <a:lnTo>
                        <a:pt x="2"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0" name="Freeform 51"/>
                <p:cNvSpPr>
                  <a:spLocks/>
                </p:cNvSpPr>
                <p:nvPr/>
              </p:nvSpPr>
              <p:spPr bwMode="auto">
                <a:xfrm>
                  <a:off x="917"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1" name="Freeform 52"/>
                <p:cNvSpPr>
                  <a:spLocks/>
                </p:cNvSpPr>
                <p:nvPr/>
              </p:nvSpPr>
              <p:spPr bwMode="auto">
                <a:xfrm>
                  <a:off x="863" y="2390"/>
                  <a:ext cx="19" cy="35"/>
                </a:xfrm>
                <a:custGeom>
                  <a:avLst/>
                  <a:gdLst>
                    <a:gd name="T0" fmla="*/ 5 w 37"/>
                    <a:gd name="T1" fmla="*/ 0 h 68"/>
                    <a:gd name="T2" fmla="*/ 5 w 37"/>
                    <a:gd name="T3" fmla="*/ 9 h 68"/>
                    <a:gd name="T4" fmla="*/ 0 w 37"/>
                    <a:gd name="T5" fmla="*/ 9 h 68"/>
                    <a:gd name="T6" fmla="*/ 1 w 37"/>
                    <a:gd name="T7" fmla="*/ 0 h 68"/>
                    <a:gd name="T8" fmla="*/ 5 w 37"/>
                    <a:gd name="T9" fmla="*/ 0 h 68"/>
                    <a:gd name="T10" fmla="*/ 0 60000 65536"/>
                    <a:gd name="T11" fmla="*/ 0 60000 65536"/>
                    <a:gd name="T12" fmla="*/ 0 60000 65536"/>
                    <a:gd name="T13" fmla="*/ 0 60000 65536"/>
                    <a:gd name="T14" fmla="*/ 0 60000 65536"/>
                    <a:gd name="T15" fmla="*/ 0 w 37"/>
                    <a:gd name="T16" fmla="*/ 0 h 68"/>
                    <a:gd name="T17" fmla="*/ 37 w 37"/>
                    <a:gd name="T18" fmla="*/ 68 h 68"/>
                  </a:gdLst>
                  <a:ahLst/>
                  <a:cxnLst>
                    <a:cxn ang="T10">
                      <a:pos x="T0" y="T1"/>
                    </a:cxn>
                    <a:cxn ang="T11">
                      <a:pos x="T2" y="T3"/>
                    </a:cxn>
                    <a:cxn ang="T12">
                      <a:pos x="T4" y="T5"/>
                    </a:cxn>
                    <a:cxn ang="T13">
                      <a:pos x="T6" y="T7"/>
                    </a:cxn>
                    <a:cxn ang="T14">
                      <a:pos x="T8" y="T9"/>
                    </a:cxn>
                  </a:cxnLst>
                  <a:rect l="T15" t="T16" r="T17" b="T18"/>
                  <a:pathLst>
                    <a:path w="37" h="68">
                      <a:moveTo>
                        <a:pt x="37" y="0"/>
                      </a:moveTo>
                      <a:lnTo>
                        <a:pt x="33" y="68"/>
                      </a:lnTo>
                      <a:lnTo>
                        <a:pt x="0" y="68"/>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2" name="Freeform 53"/>
                <p:cNvSpPr>
                  <a:spLocks/>
                </p:cNvSpPr>
                <p:nvPr/>
              </p:nvSpPr>
              <p:spPr bwMode="auto">
                <a:xfrm>
                  <a:off x="809" y="2390"/>
                  <a:ext cx="20" cy="35"/>
                </a:xfrm>
                <a:custGeom>
                  <a:avLst/>
                  <a:gdLst>
                    <a:gd name="T0" fmla="*/ 5 w 39"/>
                    <a:gd name="T1" fmla="*/ 0 h 68"/>
                    <a:gd name="T2" fmla="*/ 5 w 39"/>
                    <a:gd name="T3" fmla="*/ 9 h 68"/>
                    <a:gd name="T4" fmla="*/ 0 w 39"/>
                    <a:gd name="T5" fmla="*/ 9 h 68"/>
                    <a:gd name="T6" fmla="*/ 1 w 39"/>
                    <a:gd name="T7" fmla="*/ 0 h 68"/>
                    <a:gd name="T8" fmla="*/ 5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39" y="0"/>
                      </a:moveTo>
                      <a:lnTo>
                        <a:pt x="33" y="68"/>
                      </a:lnTo>
                      <a:lnTo>
                        <a:pt x="0" y="68"/>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3" name="Freeform 54"/>
                <p:cNvSpPr>
                  <a:spLocks/>
                </p:cNvSpPr>
                <p:nvPr/>
              </p:nvSpPr>
              <p:spPr bwMode="auto">
                <a:xfrm>
                  <a:off x="756" y="2390"/>
                  <a:ext cx="20" cy="35"/>
                </a:xfrm>
                <a:custGeom>
                  <a:avLst/>
                  <a:gdLst>
                    <a:gd name="T0" fmla="*/ 5 w 41"/>
                    <a:gd name="T1" fmla="*/ 0 h 68"/>
                    <a:gd name="T2" fmla="*/ 4 w 41"/>
                    <a:gd name="T3" fmla="*/ 9 h 68"/>
                    <a:gd name="T4" fmla="*/ 0 w 41"/>
                    <a:gd name="T5" fmla="*/ 9 h 68"/>
                    <a:gd name="T6" fmla="*/ 1 w 41"/>
                    <a:gd name="T7" fmla="*/ 0 h 68"/>
                    <a:gd name="T8" fmla="*/ 5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41" y="0"/>
                      </a:moveTo>
                      <a:lnTo>
                        <a:pt x="34" y="68"/>
                      </a:lnTo>
                      <a:lnTo>
                        <a:pt x="0" y="68"/>
                      </a:lnTo>
                      <a:lnTo>
                        <a:pt x="9"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4" name="Freeform 55"/>
                <p:cNvSpPr>
                  <a:spLocks/>
                </p:cNvSpPr>
                <p:nvPr/>
              </p:nvSpPr>
              <p:spPr bwMode="auto">
                <a:xfrm>
                  <a:off x="703" y="2390"/>
                  <a:ext cx="21" cy="35"/>
                </a:xfrm>
                <a:custGeom>
                  <a:avLst/>
                  <a:gdLst>
                    <a:gd name="T0" fmla="*/ 5 w 43"/>
                    <a:gd name="T1" fmla="*/ 0 h 68"/>
                    <a:gd name="T2" fmla="*/ 4 w 43"/>
                    <a:gd name="T3" fmla="*/ 9 h 68"/>
                    <a:gd name="T4" fmla="*/ 0 w 43"/>
                    <a:gd name="T5" fmla="*/ 9 h 68"/>
                    <a:gd name="T6" fmla="*/ 1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43" y="0"/>
                      </a:moveTo>
                      <a:lnTo>
                        <a:pt x="32" y="68"/>
                      </a:lnTo>
                      <a:lnTo>
                        <a:pt x="0" y="68"/>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5" name="Freeform 56"/>
                <p:cNvSpPr>
                  <a:spLocks/>
                </p:cNvSpPr>
                <p:nvPr/>
              </p:nvSpPr>
              <p:spPr bwMode="auto">
                <a:xfrm>
                  <a:off x="649" y="2390"/>
                  <a:ext cx="22" cy="35"/>
                </a:xfrm>
                <a:custGeom>
                  <a:avLst/>
                  <a:gdLst>
                    <a:gd name="T0" fmla="*/ 5 w 45"/>
                    <a:gd name="T1" fmla="*/ 0 h 68"/>
                    <a:gd name="T2" fmla="*/ 4 w 45"/>
                    <a:gd name="T3" fmla="*/ 9 h 68"/>
                    <a:gd name="T4" fmla="*/ 0 w 45"/>
                    <a:gd name="T5" fmla="*/ 9 h 68"/>
                    <a:gd name="T6" fmla="*/ 1 w 45"/>
                    <a:gd name="T7" fmla="*/ 0 h 68"/>
                    <a:gd name="T8" fmla="*/ 5 w 45"/>
                    <a:gd name="T9" fmla="*/ 0 h 68"/>
                    <a:gd name="T10" fmla="*/ 0 60000 65536"/>
                    <a:gd name="T11" fmla="*/ 0 60000 65536"/>
                    <a:gd name="T12" fmla="*/ 0 60000 65536"/>
                    <a:gd name="T13" fmla="*/ 0 60000 65536"/>
                    <a:gd name="T14" fmla="*/ 0 60000 65536"/>
                    <a:gd name="T15" fmla="*/ 0 w 45"/>
                    <a:gd name="T16" fmla="*/ 0 h 68"/>
                    <a:gd name="T17" fmla="*/ 45 w 45"/>
                    <a:gd name="T18" fmla="*/ 68 h 68"/>
                  </a:gdLst>
                  <a:ahLst/>
                  <a:cxnLst>
                    <a:cxn ang="T10">
                      <a:pos x="T0" y="T1"/>
                    </a:cxn>
                    <a:cxn ang="T11">
                      <a:pos x="T2" y="T3"/>
                    </a:cxn>
                    <a:cxn ang="T12">
                      <a:pos x="T4" y="T5"/>
                    </a:cxn>
                    <a:cxn ang="T13">
                      <a:pos x="T6" y="T7"/>
                    </a:cxn>
                    <a:cxn ang="T14">
                      <a:pos x="T8" y="T9"/>
                    </a:cxn>
                  </a:cxnLst>
                  <a:rect l="T15" t="T16" r="T17" b="T18"/>
                  <a:pathLst>
                    <a:path w="45" h="68">
                      <a:moveTo>
                        <a:pt x="45" y="0"/>
                      </a:moveTo>
                      <a:lnTo>
                        <a:pt x="32" y="68"/>
                      </a:lnTo>
                      <a:lnTo>
                        <a:pt x="0" y="68"/>
                      </a:lnTo>
                      <a:lnTo>
                        <a:pt x="13"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6" name="Freeform 57"/>
                <p:cNvSpPr>
                  <a:spLocks/>
                </p:cNvSpPr>
                <p:nvPr/>
              </p:nvSpPr>
              <p:spPr bwMode="auto">
                <a:xfrm>
                  <a:off x="595" y="2390"/>
                  <a:ext cx="24" cy="35"/>
                </a:xfrm>
                <a:custGeom>
                  <a:avLst/>
                  <a:gdLst>
                    <a:gd name="T0" fmla="*/ 6 w 48"/>
                    <a:gd name="T1" fmla="*/ 0 h 68"/>
                    <a:gd name="T2" fmla="*/ 5 w 48"/>
                    <a:gd name="T3" fmla="*/ 9 h 68"/>
                    <a:gd name="T4" fmla="*/ 0 w 48"/>
                    <a:gd name="T5" fmla="*/ 9 h 68"/>
                    <a:gd name="T6" fmla="*/ 2 w 48"/>
                    <a:gd name="T7" fmla="*/ 0 h 68"/>
                    <a:gd name="T8" fmla="*/ 6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48" y="0"/>
                      </a:moveTo>
                      <a:lnTo>
                        <a:pt x="33" y="68"/>
                      </a:lnTo>
                      <a:lnTo>
                        <a:pt x="0" y="68"/>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7" name="Freeform 58"/>
                <p:cNvSpPr>
                  <a:spLocks/>
                </p:cNvSpPr>
                <p:nvPr/>
              </p:nvSpPr>
              <p:spPr bwMode="auto">
                <a:xfrm>
                  <a:off x="1289" y="2491"/>
                  <a:ext cx="28" cy="47"/>
                </a:xfrm>
                <a:custGeom>
                  <a:avLst/>
                  <a:gdLst>
                    <a:gd name="T0" fmla="*/ 5 w 56"/>
                    <a:gd name="T1" fmla="*/ 0 h 95"/>
                    <a:gd name="T2" fmla="*/ 7 w 56"/>
                    <a:gd name="T3" fmla="*/ 11 h 95"/>
                    <a:gd name="T4" fmla="*/ 3 w 56"/>
                    <a:gd name="T5" fmla="*/ 11 h 95"/>
                    <a:gd name="T6" fmla="*/ 0 w 56"/>
                    <a:gd name="T7" fmla="*/ 0 h 95"/>
                    <a:gd name="T8" fmla="*/ 5 w 56"/>
                    <a:gd name="T9" fmla="*/ 0 h 95"/>
                    <a:gd name="T10" fmla="*/ 0 60000 65536"/>
                    <a:gd name="T11" fmla="*/ 0 60000 65536"/>
                    <a:gd name="T12" fmla="*/ 0 60000 65536"/>
                    <a:gd name="T13" fmla="*/ 0 60000 65536"/>
                    <a:gd name="T14" fmla="*/ 0 60000 65536"/>
                    <a:gd name="T15" fmla="*/ 0 w 56"/>
                    <a:gd name="T16" fmla="*/ 0 h 95"/>
                    <a:gd name="T17" fmla="*/ 56 w 56"/>
                    <a:gd name="T18" fmla="*/ 95 h 95"/>
                  </a:gdLst>
                  <a:ahLst/>
                  <a:cxnLst>
                    <a:cxn ang="T10">
                      <a:pos x="T0" y="T1"/>
                    </a:cxn>
                    <a:cxn ang="T11">
                      <a:pos x="T2" y="T3"/>
                    </a:cxn>
                    <a:cxn ang="T12">
                      <a:pos x="T4" y="T5"/>
                    </a:cxn>
                    <a:cxn ang="T13">
                      <a:pos x="T6" y="T7"/>
                    </a:cxn>
                    <a:cxn ang="T14">
                      <a:pos x="T8" y="T9"/>
                    </a:cxn>
                  </a:cxnLst>
                  <a:rect l="T15" t="T16" r="T17" b="T18"/>
                  <a:pathLst>
                    <a:path w="56" h="95">
                      <a:moveTo>
                        <a:pt x="38" y="0"/>
                      </a:moveTo>
                      <a:lnTo>
                        <a:pt x="56" y="95"/>
                      </a:lnTo>
                      <a:lnTo>
                        <a:pt x="21" y="95"/>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8" name="Freeform 59"/>
                <p:cNvSpPr>
                  <a:spLocks/>
                </p:cNvSpPr>
                <p:nvPr/>
              </p:nvSpPr>
              <p:spPr bwMode="auto">
                <a:xfrm>
                  <a:off x="1184" y="2491"/>
                  <a:ext cx="33" cy="47"/>
                </a:xfrm>
                <a:custGeom>
                  <a:avLst/>
                  <a:gdLst>
                    <a:gd name="T0" fmla="*/ 6 w 66"/>
                    <a:gd name="T1" fmla="*/ 0 h 95"/>
                    <a:gd name="T2" fmla="*/ 8 w 66"/>
                    <a:gd name="T3" fmla="*/ 11 h 95"/>
                    <a:gd name="T4" fmla="*/ 2 w 66"/>
                    <a:gd name="T5" fmla="*/ 11 h 95"/>
                    <a:gd name="T6" fmla="*/ 0 w 66"/>
                    <a:gd name="T7" fmla="*/ 0 h 95"/>
                    <a:gd name="T8" fmla="*/ 6 w 66"/>
                    <a:gd name="T9" fmla="*/ 0 h 95"/>
                    <a:gd name="T10" fmla="*/ 0 60000 65536"/>
                    <a:gd name="T11" fmla="*/ 0 60000 65536"/>
                    <a:gd name="T12" fmla="*/ 0 60000 65536"/>
                    <a:gd name="T13" fmla="*/ 0 60000 65536"/>
                    <a:gd name="T14" fmla="*/ 0 60000 65536"/>
                    <a:gd name="T15" fmla="*/ 0 w 66"/>
                    <a:gd name="T16" fmla="*/ 0 h 95"/>
                    <a:gd name="T17" fmla="*/ 66 w 66"/>
                    <a:gd name="T18" fmla="*/ 95 h 95"/>
                  </a:gdLst>
                  <a:ahLst/>
                  <a:cxnLst>
                    <a:cxn ang="T10">
                      <a:pos x="T0" y="T1"/>
                    </a:cxn>
                    <a:cxn ang="T11">
                      <a:pos x="T2" y="T3"/>
                    </a:cxn>
                    <a:cxn ang="T12">
                      <a:pos x="T4" y="T5"/>
                    </a:cxn>
                    <a:cxn ang="T13">
                      <a:pos x="T6" y="T7"/>
                    </a:cxn>
                    <a:cxn ang="T14">
                      <a:pos x="T8" y="T9"/>
                    </a:cxn>
                  </a:cxnLst>
                  <a:rect l="T15" t="T16" r="T17" b="T18"/>
                  <a:pathLst>
                    <a:path w="66" h="95">
                      <a:moveTo>
                        <a:pt x="50" y="0"/>
                      </a:moveTo>
                      <a:lnTo>
                        <a:pt x="66" y="95"/>
                      </a:lnTo>
                      <a:lnTo>
                        <a:pt x="16" y="95"/>
                      </a:lnTo>
                      <a:lnTo>
                        <a:pt x="0" y="0"/>
                      </a:lnTo>
                      <a:lnTo>
                        <a:pt x="50"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39" name="Freeform 60"/>
                <p:cNvSpPr>
                  <a:spLocks/>
                </p:cNvSpPr>
                <p:nvPr/>
              </p:nvSpPr>
              <p:spPr bwMode="auto">
                <a:xfrm>
                  <a:off x="1096" y="2491"/>
                  <a:ext cx="25" cy="47"/>
                </a:xfrm>
                <a:custGeom>
                  <a:avLst/>
                  <a:gdLst>
                    <a:gd name="T0" fmla="*/ 5 w 48"/>
                    <a:gd name="T1" fmla="*/ 0 h 95"/>
                    <a:gd name="T2" fmla="*/ 7 w 48"/>
                    <a:gd name="T3" fmla="*/ 11 h 95"/>
                    <a:gd name="T4" fmla="*/ 2 w 48"/>
                    <a:gd name="T5" fmla="*/ 11 h 95"/>
                    <a:gd name="T6" fmla="*/ 0 w 48"/>
                    <a:gd name="T7" fmla="*/ 0 h 95"/>
                    <a:gd name="T8" fmla="*/ 5 w 48"/>
                    <a:gd name="T9" fmla="*/ 0 h 95"/>
                    <a:gd name="T10" fmla="*/ 0 60000 65536"/>
                    <a:gd name="T11" fmla="*/ 0 60000 65536"/>
                    <a:gd name="T12" fmla="*/ 0 60000 65536"/>
                    <a:gd name="T13" fmla="*/ 0 60000 65536"/>
                    <a:gd name="T14" fmla="*/ 0 60000 65536"/>
                    <a:gd name="T15" fmla="*/ 0 w 48"/>
                    <a:gd name="T16" fmla="*/ 0 h 95"/>
                    <a:gd name="T17" fmla="*/ 48 w 48"/>
                    <a:gd name="T18" fmla="*/ 95 h 95"/>
                  </a:gdLst>
                  <a:ahLst/>
                  <a:cxnLst>
                    <a:cxn ang="T10">
                      <a:pos x="T0" y="T1"/>
                    </a:cxn>
                    <a:cxn ang="T11">
                      <a:pos x="T2" y="T3"/>
                    </a:cxn>
                    <a:cxn ang="T12">
                      <a:pos x="T4" y="T5"/>
                    </a:cxn>
                    <a:cxn ang="T13">
                      <a:pos x="T6" y="T7"/>
                    </a:cxn>
                    <a:cxn ang="T14">
                      <a:pos x="T8" y="T9"/>
                    </a:cxn>
                  </a:cxnLst>
                  <a:rect l="T15" t="T16" r="T17" b="T18"/>
                  <a:pathLst>
                    <a:path w="48" h="95">
                      <a:moveTo>
                        <a:pt x="35" y="0"/>
                      </a:moveTo>
                      <a:lnTo>
                        <a:pt x="48" y="95"/>
                      </a:lnTo>
                      <a:lnTo>
                        <a:pt x="13" y="95"/>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0" name="Freeform 61"/>
                <p:cNvSpPr>
                  <a:spLocks/>
                </p:cNvSpPr>
                <p:nvPr/>
              </p:nvSpPr>
              <p:spPr bwMode="auto">
                <a:xfrm>
                  <a:off x="677" y="2491"/>
                  <a:ext cx="23" cy="47"/>
                </a:xfrm>
                <a:custGeom>
                  <a:avLst/>
                  <a:gdLst>
                    <a:gd name="T0" fmla="*/ 5 w 47"/>
                    <a:gd name="T1" fmla="*/ 0 h 95"/>
                    <a:gd name="T2" fmla="*/ 4 w 47"/>
                    <a:gd name="T3" fmla="*/ 11 h 95"/>
                    <a:gd name="T4" fmla="*/ 0 w 47"/>
                    <a:gd name="T5" fmla="*/ 11 h 95"/>
                    <a:gd name="T6" fmla="*/ 1 w 47"/>
                    <a:gd name="T7" fmla="*/ 0 h 95"/>
                    <a:gd name="T8" fmla="*/ 5 w 47"/>
                    <a:gd name="T9" fmla="*/ 0 h 95"/>
                    <a:gd name="T10" fmla="*/ 0 60000 65536"/>
                    <a:gd name="T11" fmla="*/ 0 60000 65536"/>
                    <a:gd name="T12" fmla="*/ 0 60000 65536"/>
                    <a:gd name="T13" fmla="*/ 0 60000 65536"/>
                    <a:gd name="T14" fmla="*/ 0 60000 65536"/>
                    <a:gd name="T15" fmla="*/ 0 w 47"/>
                    <a:gd name="T16" fmla="*/ 0 h 95"/>
                    <a:gd name="T17" fmla="*/ 47 w 47"/>
                    <a:gd name="T18" fmla="*/ 95 h 95"/>
                  </a:gdLst>
                  <a:ahLst/>
                  <a:cxnLst>
                    <a:cxn ang="T10">
                      <a:pos x="T0" y="T1"/>
                    </a:cxn>
                    <a:cxn ang="T11">
                      <a:pos x="T2" y="T3"/>
                    </a:cxn>
                    <a:cxn ang="T12">
                      <a:pos x="T4" y="T5"/>
                    </a:cxn>
                    <a:cxn ang="T13">
                      <a:pos x="T6" y="T7"/>
                    </a:cxn>
                    <a:cxn ang="T14">
                      <a:pos x="T8" y="T9"/>
                    </a:cxn>
                  </a:cxnLst>
                  <a:rect l="T15" t="T16" r="T17" b="T18"/>
                  <a:pathLst>
                    <a:path w="47" h="95">
                      <a:moveTo>
                        <a:pt x="47" y="0"/>
                      </a:moveTo>
                      <a:lnTo>
                        <a:pt x="32" y="95"/>
                      </a:lnTo>
                      <a:lnTo>
                        <a:pt x="0" y="95"/>
                      </a:lnTo>
                      <a:lnTo>
                        <a:pt x="13"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1" name="Freeform 62"/>
                <p:cNvSpPr>
                  <a:spLocks/>
                </p:cNvSpPr>
                <p:nvPr/>
              </p:nvSpPr>
              <p:spPr bwMode="auto">
                <a:xfrm>
                  <a:off x="569" y="2491"/>
                  <a:ext cx="27" cy="47"/>
                </a:xfrm>
                <a:custGeom>
                  <a:avLst/>
                  <a:gdLst>
                    <a:gd name="T0" fmla="*/ 7 w 54"/>
                    <a:gd name="T1" fmla="*/ 0 h 95"/>
                    <a:gd name="T2" fmla="*/ 3 w 54"/>
                    <a:gd name="T3" fmla="*/ 11 h 95"/>
                    <a:gd name="T4" fmla="*/ 0 w 54"/>
                    <a:gd name="T5" fmla="*/ 11 h 95"/>
                    <a:gd name="T6" fmla="*/ 3 w 54"/>
                    <a:gd name="T7" fmla="*/ 0 h 95"/>
                    <a:gd name="T8" fmla="*/ 7 w 54"/>
                    <a:gd name="T9" fmla="*/ 0 h 95"/>
                    <a:gd name="T10" fmla="*/ 0 60000 65536"/>
                    <a:gd name="T11" fmla="*/ 0 60000 65536"/>
                    <a:gd name="T12" fmla="*/ 0 60000 65536"/>
                    <a:gd name="T13" fmla="*/ 0 60000 65536"/>
                    <a:gd name="T14" fmla="*/ 0 60000 65536"/>
                    <a:gd name="T15" fmla="*/ 0 w 54"/>
                    <a:gd name="T16" fmla="*/ 0 h 95"/>
                    <a:gd name="T17" fmla="*/ 54 w 54"/>
                    <a:gd name="T18" fmla="*/ 95 h 95"/>
                  </a:gdLst>
                  <a:ahLst/>
                  <a:cxnLst>
                    <a:cxn ang="T10">
                      <a:pos x="T0" y="T1"/>
                    </a:cxn>
                    <a:cxn ang="T11">
                      <a:pos x="T2" y="T3"/>
                    </a:cxn>
                    <a:cxn ang="T12">
                      <a:pos x="T4" y="T5"/>
                    </a:cxn>
                    <a:cxn ang="T13">
                      <a:pos x="T6" y="T7"/>
                    </a:cxn>
                    <a:cxn ang="T14">
                      <a:pos x="T8" y="T9"/>
                    </a:cxn>
                  </a:cxnLst>
                  <a:rect l="T15" t="T16" r="T17" b="T18"/>
                  <a:pathLst>
                    <a:path w="54" h="95">
                      <a:moveTo>
                        <a:pt x="54" y="0"/>
                      </a:moveTo>
                      <a:lnTo>
                        <a:pt x="31" y="95"/>
                      </a:lnTo>
                      <a:lnTo>
                        <a:pt x="0" y="95"/>
                      </a:lnTo>
                      <a:lnTo>
                        <a:pt x="22" y="0"/>
                      </a:lnTo>
                      <a:lnTo>
                        <a:pt x="5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2" name="Freeform 63"/>
                <p:cNvSpPr>
                  <a:spLocks/>
                </p:cNvSpPr>
                <p:nvPr/>
              </p:nvSpPr>
              <p:spPr bwMode="auto">
                <a:xfrm>
                  <a:off x="1294" y="2440"/>
                  <a:ext cx="25" cy="35"/>
                </a:xfrm>
                <a:custGeom>
                  <a:avLst/>
                  <a:gdLst>
                    <a:gd name="T0" fmla="*/ 5 w 50"/>
                    <a:gd name="T1" fmla="*/ 0 h 69"/>
                    <a:gd name="T2" fmla="*/ 6 w 50"/>
                    <a:gd name="T3" fmla="*/ 9 h 69"/>
                    <a:gd name="T4" fmla="*/ 2 w 50"/>
                    <a:gd name="T5" fmla="*/ 9 h 69"/>
                    <a:gd name="T6" fmla="*/ 0 w 50"/>
                    <a:gd name="T7" fmla="*/ 0 h 69"/>
                    <a:gd name="T8" fmla="*/ 5 w 50"/>
                    <a:gd name="T9" fmla="*/ 0 h 69"/>
                    <a:gd name="T10" fmla="*/ 0 60000 65536"/>
                    <a:gd name="T11" fmla="*/ 0 60000 65536"/>
                    <a:gd name="T12" fmla="*/ 0 60000 65536"/>
                    <a:gd name="T13" fmla="*/ 0 60000 65536"/>
                    <a:gd name="T14" fmla="*/ 0 60000 65536"/>
                    <a:gd name="T15" fmla="*/ 0 w 50"/>
                    <a:gd name="T16" fmla="*/ 0 h 69"/>
                    <a:gd name="T17" fmla="*/ 50 w 50"/>
                    <a:gd name="T18" fmla="*/ 69 h 69"/>
                  </a:gdLst>
                  <a:ahLst/>
                  <a:cxnLst>
                    <a:cxn ang="T10">
                      <a:pos x="T0" y="T1"/>
                    </a:cxn>
                    <a:cxn ang="T11">
                      <a:pos x="T2" y="T3"/>
                    </a:cxn>
                    <a:cxn ang="T12">
                      <a:pos x="T4" y="T5"/>
                    </a:cxn>
                    <a:cxn ang="T13">
                      <a:pos x="T6" y="T7"/>
                    </a:cxn>
                    <a:cxn ang="T14">
                      <a:pos x="T8" y="T9"/>
                    </a:cxn>
                  </a:cxnLst>
                  <a:rect l="T15" t="T16" r="T17" b="T18"/>
                  <a:pathLst>
                    <a:path w="50" h="69">
                      <a:moveTo>
                        <a:pt x="37" y="0"/>
                      </a:moveTo>
                      <a:lnTo>
                        <a:pt x="50" y="69"/>
                      </a:lnTo>
                      <a:lnTo>
                        <a:pt x="13" y="69"/>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3" name="Freeform 64"/>
                <p:cNvSpPr>
                  <a:spLocks/>
                </p:cNvSpPr>
                <p:nvPr/>
              </p:nvSpPr>
              <p:spPr bwMode="auto">
                <a:xfrm>
                  <a:off x="1242" y="24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4" name="Freeform 65"/>
                <p:cNvSpPr>
                  <a:spLocks/>
                </p:cNvSpPr>
                <p:nvPr/>
              </p:nvSpPr>
              <p:spPr bwMode="auto">
                <a:xfrm>
                  <a:off x="1190" y="2440"/>
                  <a:ext cx="23" cy="35"/>
                </a:xfrm>
                <a:custGeom>
                  <a:avLst/>
                  <a:gdLst>
                    <a:gd name="T0" fmla="*/ 5 w 44"/>
                    <a:gd name="T1" fmla="*/ 0 h 69"/>
                    <a:gd name="T2" fmla="*/ 6 w 44"/>
                    <a:gd name="T3" fmla="*/ 9 h 69"/>
                    <a:gd name="T4" fmla="*/ 2 w 44"/>
                    <a:gd name="T5" fmla="*/ 9 h 69"/>
                    <a:gd name="T6" fmla="*/ 0 w 44"/>
                    <a:gd name="T7" fmla="*/ 0 h 69"/>
                    <a:gd name="T8" fmla="*/ 5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33" y="0"/>
                      </a:moveTo>
                      <a:lnTo>
                        <a:pt x="44" y="69"/>
                      </a:lnTo>
                      <a:lnTo>
                        <a:pt x="9"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5" name="Freeform 66"/>
                <p:cNvSpPr>
                  <a:spLocks/>
                </p:cNvSpPr>
                <p:nvPr/>
              </p:nvSpPr>
              <p:spPr bwMode="auto">
                <a:xfrm>
                  <a:off x="1137" y="2440"/>
                  <a:ext cx="22" cy="35"/>
                </a:xfrm>
                <a:custGeom>
                  <a:avLst/>
                  <a:gdLst>
                    <a:gd name="T0" fmla="*/ 5 w 42"/>
                    <a:gd name="T1" fmla="*/ 0 h 69"/>
                    <a:gd name="T2" fmla="*/ 6 w 42"/>
                    <a:gd name="T3" fmla="*/ 9 h 69"/>
                    <a:gd name="T4" fmla="*/ 1 w 42"/>
                    <a:gd name="T5" fmla="*/ 9 h 69"/>
                    <a:gd name="T6" fmla="*/ 0 w 42"/>
                    <a:gd name="T7" fmla="*/ 0 h 69"/>
                    <a:gd name="T8" fmla="*/ 5 w 42"/>
                    <a:gd name="T9" fmla="*/ 0 h 69"/>
                    <a:gd name="T10" fmla="*/ 0 60000 65536"/>
                    <a:gd name="T11" fmla="*/ 0 60000 65536"/>
                    <a:gd name="T12" fmla="*/ 0 60000 65536"/>
                    <a:gd name="T13" fmla="*/ 0 60000 65536"/>
                    <a:gd name="T14" fmla="*/ 0 60000 65536"/>
                    <a:gd name="T15" fmla="*/ 0 w 42"/>
                    <a:gd name="T16" fmla="*/ 0 h 69"/>
                    <a:gd name="T17" fmla="*/ 42 w 42"/>
                    <a:gd name="T18" fmla="*/ 69 h 69"/>
                  </a:gdLst>
                  <a:ahLst/>
                  <a:cxnLst>
                    <a:cxn ang="T10">
                      <a:pos x="T0" y="T1"/>
                    </a:cxn>
                    <a:cxn ang="T11">
                      <a:pos x="T2" y="T3"/>
                    </a:cxn>
                    <a:cxn ang="T12">
                      <a:pos x="T4" y="T5"/>
                    </a:cxn>
                    <a:cxn ang="T13">
                      <a:pos x="T6" y="T7"/>
                    </a:cxn>
                    <a:cxn ang="T14">
                      <a:pos x="T8" y="T9"/>
                    </a:cxn>
                  </a:cxnLst>
                  <a:rect l="T15" t="T16" r="T17" b="T18"/>
                  <a:pathLst>
                    <a:path w="42" h="69">
                      <a:moveTo>
                        <a:pt x="35" y="0"/>
                      </a:moveTo>
                      <a:lnTo>
                        <a:pt x="42" y="69"/>
                      </a:lnTo>
                      <a:lnTo>
                        <a:pt x="7"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6" name="Freeform 67"/>
                <p:cNvSpPr>
                  <a:spLocks/>
                </p:cNvSpPr>
                <p:nvPr/>
              </p:nvSpPr>
              <p:spPr bwMode="auto">
                <a:xfrm>
                  <a:off x="1085" y="2440"/>
                  <a:ext cx="20" cy="35"/>
                </a:xfrm>
                <a:custGeom>
                  <a:avLst/>
                  <a:gdLst>
                    <a:gd name="T0" fmla="*/ 5 w 39"/>
                    <a:gd name="T1" fmla="*/ 0 h 69"/>
                    <a:gd name="T2" fmla="*/ 5 w 39"/>
                    <a:gd name="T3" fmla="*/ 9 h 69"/>
                    <a:gd name="T4" fmla="*/ 1 w 39"/>
                    <a:gd name="T5" fmla="*/ 9 h 69"/>
                    <a:gd name="T6" fmla="*/ 0 w 39"/>
                    <a:gd name="T7" fmla="*/ 0 h 69"/>
                    <a:gd name="T8" fmla="*/ 5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3" y="0"/>
                      </a:moveTo>
                      <a:lnTo>
                        <a:pt x="39" y="69"/>
                      </a:lnTo>
                      <a:lnTo>
                        <a:pt x="5"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7" name="Freeform 68"/>
                <p:cNvSpPr>
                  <a:spLocks/>
                </p:cNvSpPr>
                <p:nvPr/>
              </p:nvSpPr>
              <p:spPr bwMode="auto">
                <a:xfrm>
                  <a:off x="1034" y="2440"/>
                  <a:ext cx="18" cy="35"/>
                </a:xfrm>
                <a:custGeom>
                  <a:avLst/>
                  <a:gdLst>
                    <a:gd name="T0" fmla="*/ 5 w 36"/>
                    <a:gd name="T1" fmla="*/ 0 h 69"/>
                    <a:gd name="T2" fmla="*/ 5 w 36"/>
                    <a:gd name="T3" fmla="*/ 9 h 69"/>
                    <a:gd name="T4" fmla="*/ 1 w 36"/>
                    <a:gd name="T5" fmla="*/ 9 h 69"/>
                    <a:gd name="T6" fmla="*/ 0 w 36"/>
                    <a:gd name="T7" fmla="*/ 0 h 69"/>
                    <a:gd name="T8" fmla="*/ 5 w 36"/>
                    <a:gd name="T9" fmla="*/ 0 h 69"/>
                    <a:gd name="T10" fmla="*/ 0 60000 65536"/>
                    <a:gd name="T11" fmla="*/ 0 60000 65536"/>
                    <a:gd name="T12" fmla="*/ 0 60000 65536"/>
                    <a:gd name="T13" fmla="*/ 0 60000 65536"/>
                    <a:gd name="T14" fmla="*/ 0 60000 65536"/>
                    <a:gd name="T15" fmla="*/ 0 w 36"/>
                    <a:gd name="T16" fmla="*/ 0 h 69"/>
                    <a:gd name="T17" fmla="*/ 36 w 36"/>
                    <a:gd name="T18" fmla="*/ 69 h 69"/>
                  </a:gdLst>
                  <a:ahLst/>
                  <a:cxnLst>
                    <a:cxn ang="T10">
                      <a:pos x="T0" y="T1"/>
                    </a:cxn>
                    <a:cxn ang="T11">
                      <a:pos x="T2" y="T3"/>
                    </a:cxn>
                    <a:cxn ang="T12">
                      <a:pos x="T4" y="T5"/>
                    </a:cxn>
                    <a:cxn ang="T13">
                      <a:pos x="T6" y="T7"/>
                    </a:cxn>
                    <a:cxn ang="T14">
                      <a:pos x="T8" y="T9"/>
                    </a:cxn>
                  </a:cxnLst>
                  <a:rect l="T15" t="T16" r="T17" b="T18"/>
                  <a:pathLst>
                    <a:path w="36" h="69">
                      <a:moveTo>
                        <a:pt x="34" y="0"/>
                      </a:moveTo>
                      <a:lnTo>
                        <a:pt x="36" y="69"/>
                      </a:lnTo>
                      <a:lnTo>
                        <a:pt x="2"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8" name="Freeform 69"/>
                <p:cNvSpPr>
                  <a:spLocks/>
                </p:cNvSpPr>
                <p:nvPr/>
              </p:nvSpPr>
              <p:spPr bwMode="auto">
                <a:xfrm>
                  <a:off x="981" y="2440"/>
                  <a:ext cx="18" cy="35"/>
                </a:xfrm>
                <a:custGeom>
                  <a:avLst/>
                  <a:gdLst>
                    <a:gd name="T0" fmla="*/ 5 w 35"/>
                    <a:gd name="T1" fmla="*/ 0 h 69"/>
                    <a:gd name="T2" fmla="*/ 5 w 35"/>
                    <a:gd name="T3" fmla="*/ 9 h 69"/>
                    <a:gd name="T4" fmla="*/ 0 w 35"/>
                    <a:gd name="T5" fmla="*/ 9 h 69"/>
                    <a:gd name="T6" fmla="*/ 1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5" y="69"/>
                      </a:lnTo>
                      <a:lnTo>
                        <a:pt x="0" y="69"/>
                      </a:lnTo>
                      <a:lnTo>
                        <a:pt x="1"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49" name="Freeform 70"/>
                <p:cNvSpPr>
                  <a:spLocks/>
                </p:cNvSpPr>
                <p:nvPr/>
              </p:nvSpPr>
              <p:spPr bwMode="auto">
                <a:xfrm>
                  <a:off x="929" y="2440"/>
                  <a:ext cx="18" cy="35"/>
                </a:xfrm>
                <a:custGeom>
                  <a:avLst/>
                  <a:gdLst>
                    <a:gd name="T0" fmla="*/ 5 w 35"/>
                    <a:gd name="T1" fmla="*/ 0 h 69"/>
                    <a:gd name="T2" fmla="*/ 5 w 35"/>
                    <a:gd name="T3" fmla="*/ 9 h 69"/>
                    <a:gd name="T4" fmla="*/ 1 w 35"/>
                    <a:gd name="T5" fmla="*/ 9 h 69"/>
                    <a:gd name="T6" fmla="*/ 0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3" y="0"/>
                      </a:moveTo>
                      <a:lnTo>
                        <a:pt x="35" y="69"/>
                      </a:lnTo>
                      <a:lnTo>
                        <a:pt x="1"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0" name="Freeform 71"/>
                <p:cNvSpPr>
                  <a:spLocks/>
                </p:cNvSpPr>
                <p:nvPr/>
              </p:nvSpPr>
              <p:spPr bwMode="auto">
                <a:xfrm>
                  <a:off x="875" y="2440"/>
                  <a:ext cx="19" cy="35"/>
                </a:xfrm>
                <a:custGeom>
                  <a:avLst/>
                  <a:gdLst>
                    <a:gd name="T0" fmla="*/ 5 w 37"/>
                    <a:gd name="T1" fmla="*/ 0 h 69"/>
                    <a:gd name="T2" fmla="*/ 5 w 37"/>
                    <a:gd name="T3" fmla="*/ 9 h 69"/>
                    <a:gd name="T4" fmla="*/ 0 w 37"/>
                    <a:gd name="T5" fmla="*/ 9 h 69"/>
                    <a:gd name="T6" fmla="*/ 1 w 37"/>
                    <a:gd name="T7" fmla="*/ 0 h 69"/>
                    <a:gd name="T8" fmla="*/ 5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7" y="0"/>
                      </a:moveTo>
                      <a:lnTo>
                        <a:pt x="33" y="69"/>
                      </a:lnTo>
                      <a:lnTo>
                        <a:pt x="0" y="69"/>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1" name="Freeform 72"/>
                <p:cNvSpPr>
                  <a:spLocks/>
                </p:cNvSpPr>
                <p:nvPr/>
              </p:nvSpPr>
              <p:spPr bwMode="auto">
                <a:xfrm>
                  <a:off x="822" y="24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6"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2" name="Freeform 73"/>
                <p:cNvSpPr>
                  <a:spLocks/>
                </p:cNvSpPr>
                <p:nvPr/>
              </p:nvSpPr>
              <p:spPr bwMode="auto">
                <a:xfrm>
                  <a:off x="769" y="2440"/>
                  <a:ext cx="20" cy="35"/>
                </a:xfrm>
                <a:custGeom>
                  <a:avLst/>
                  <a:gdLst>
                    <a:gd name="T0" fmla="*/ 5 w 41"/>
                    <a:gd name="T1" fmla="*/ 0 h 69"/>
                    <a:gd name="T2" fmla="*/ 4 w 41"/>
                    <a:gd name="T3" fmla="*/ 9 h 69"/>
                    <a:gd name="T4" fmla="*/ 0 w 41"/>
                    <a:gd name="T5" fmla="*/ 9 h 69"/>
                    <a:gd name="T6" fmla="*/ 1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2" y="69"/>
                      </a:lnTo>
                      <a:lnTo>
                        <a:pt x="0" y="69"/>
                      </a:lnTo>
                      <a:lnTo>
                        <a:pt x="8"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3" name="Freeform 74"/>
                <p:cNvSpPr>
                  <a:spLocks/>
                </p:cNvSpPr>
                <p:nvPr/>
              </p:nvSpPr>
              <p:spPr bwMode="auto">
                <a:xfrm>
                  <a:off x="715" y="24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2" y="69"/>
                      </a:lnTo>
                      <a:lnTo>
                        <a:pt x="0" y="69"/>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4" name="Freeform 75"/>
                <p:cNvSpPr>
                  <a:spLocks/>
                </p:cNvSpPr>
                <p:nvPr/>
              </p:nvSpPr>
              <p:spPr bwMode="auto">
                <a:xfrm>
                  <a:off x="661" y="2440"/>
                  <a:ext cx="22" cy="35"/>
                </a:xfrm>
                <a:custGeom>
                  <a:avLst/>
                  <a:gdLst>
                    <a:gd name="T0" fmla="*/ 6 w 44"/>
                    <a:gd name="T1" fmla="*/ 0 h 69"/>
                    <a:gd name="T2" fmla="*/ 5 w 44"/>
                    <a:gd name="T3" fmla="*/ 9 h 69"/>
                    <a:gd name="T4" fmla="*/ 0 w 44"/>
                    <a:gd name="T5" fmla="*/ 9 h 69"/>
                    <a:gd name="T6" fmla="*/ 1 w 44"/>
                    <a:gd name="T7" fmla="*/ 0 h 69"/>
                    <a:gd name="T8" fmla="*/ 6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44" y="0"/>
                      </a:moveTo>
                      <a:lnTo>
                        <a:pt x="33" y="69"/>
                      </a:lnTo>
                      <a:lnTo>
                        <a:pt x="0" y="69"/>
                      </a:lnTo>
                      <a:lnTo>
                        <a:pt x="13" y="0"/>
                      </a:lnTo>
                      <a:lnTo>
                        <a:pt x="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3155" name="Freeform 76"/>
                <p:cNvSpPr>
                  <a:spLocks/>
                </p:cNvSpPr>
                <p:nvPr/>
              </p:nvSpPr>
              <p:spPr bwMode="auto">
                <a:xfrm>
                  <a:off x="607" y="2440"/>
                  <a:ext cx="24" cy="35"/>
                </a:xfrm>
                <a:custGeom>
                  <a:avLst/>
                  <a:gdLst>
                    <a:gd name="T0" fmla="*/ 6 w 48"/>
                    <a:gd name="T1" fmla="*/ 0 h 69"/>
                    <a:gd name="T2" fmla="*/ 5 w 48"/>
                    <a:gd name="T3" fmla="*/ 9 h 69"/>
                    <a:gd name="T4" fmla="*/ 0 w 48"/>
                    <a:gd name="T5" fmla="*/ 9 h 69"/>
                    <a:gd name="T6" fmla="*/ 2 w 48"/>
                    <a:gd name="T7" fmla="*/ 0 h 69"/>
                    <a:gd name="T8" fmla="*/ 6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48" y="0"/>
                      </a:moveTo>
                      <a:lnTo>
                        <a:pt x="33" y="69"/>
                      </a:lnTo>
                      <a:lnTo>
                        <a:pt x="0" y="69"/>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3092" name="Text Box 77"/>
              <p:cNvSpPr txBox="1">
                <a:spLocks noChangeArrowheads="1"/>
              </p:cNvSpPr>
              <p:nvPr/>
            </p:nvSpPr>
            <p:spPr bwMode="auto">
              <a:xfrm>
                <a:off x="2232" y="1343"/>
                <a:ext cx="91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计算机内部</a:t>
                </a:r>
              </a:p>
            </p:txBody>
          </p:sp>
          <p:sp>
            <p:nvSpPr>
              <p:cNvPr id="3093" name="Text Box 78"/>
              <p:cNvSpPr txBox="1">
                <a:spLocks noChangeArrowheads="1"/>
              </p:cNvSpPr>
              <p:nvPr/>
            </p:nvSpPr>
            <p:spPr bwMode="auto">
              <a:xfrm>
                <a:off x="567" y="1547"/>
                <a:ext cx="75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由外到内</a:t>
                </a:r>
              </a:p>
            </p:txBody>
          </p:sp>
          <p:sp>
            <p:nvSpPr>
              <p:cNvPr id="3094" name="Text Box 79"/>
              <p:cNvSpPr txBox="1">
                <a:spLocks noChangeArrowheads="1"/>
              </p:cNvSpPr>
              <p:nvPr/>
            </p:nvSpPr>
            <p:spPr bwMode="auto">
              <a:xfrm>
                <a:off x="4307" y="1427"/>
                <a:ext cx="757"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由内到外</a:t>
                </a:r>
              </a:p>
            </p:txBody>
          </p:sp>
        </p:grpSp>
        <p:sp>
          <p:nvSpPr>
            <p:cNvPr id="3087" name="Text Box 80"/>
            <p:cNvSpPr txBox="1">
              <a:spLocks noChangeArrowheads="1"/>
            </p:cNvSpPr>
            <p:nvPr/>
          </p:nvSpPr>
          <p:spPr bwMode="auto">
            <a:xfrm>
              <a:off x="4728" y="1895"/>
              <a:ext cx="228" cy="192"/>
            </a:xfrm>
            <a:prstGeom prst="rect">
              <a:avLst/>
            </a:prstGeom>
            <a:noFill/>
            <a:ln w="9525">
              <a:noFill/>
              <a:miter lim="800000"/>
              <a:headEnd/>
              <a:tailEnd/>
            </a:ln>
          </p:spPr>
          <p:txBody>
            <a:bodyPr wrap="none">
              <a:spAutoFit/>
            </a:bodyPr>
            <a:lstStyle/>
            <a:p>
              <a:pPr eaLnBrk="1" hangingPunct="1"/>
              <a:r>
                <a:rPr kumimoji="1" lang="zh-CN" altLang="en-US" sz="1400" b="1" smtClean="0">
                  <a:solidFill>
                    <a:srgbClr val="FFFF00"/>
                  </a:solidFill>
                  <a:latin typeface="Arial" charset="0"/>
                  <a:ea typeface="宋体" charset="-122"/>
                </a:rPr>
                <a:t>大</a:t>
              </a:r>
            </a:p>
          </p:txBody>
        </p:sp>
      </p:grpSp>
      <p:sp>
        <p:nvSpPr>
          <p:cNvPr id="3082" name="Rectangle 81"/>
          <p:cNvSpPr>
            <a:spLocks noChangeArrowheads="1"/>
          </p:cNvSpPr>
          <p:nvPr/>
        </p:nvSpPr>
        <p:spPr bwMode="auto">
          <a:xfrm>
            <a:off x="247650" y="1685925"/>
            <a:ext cx="8193088" cy="885825"/>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宋体" charset="-122"/>
                <a:ea typeface="宋体" charset="-122"/>
              </a:rPr>
              <a:t>汉字字形码</a:t>
            </a:r>
            <a:r>
              <a:rPr kumimoji="1" lang="zh-CN" altLang="en-US" sz="2000" smtClean="0">
                <a:solidFill>
                  <a:srgbClr val="000000"/>
                </a:solidFill>
                <a:latin typeface="宋体" charset="-122"/>
                <a:ea typeface="宋体" charset="-122"/>
              </a:rPr>
              <a:t>是</a:t>
            </a:r>
            <a:r>
              <a:rPr kumimoji="1" lang="zh-CN" altLang="zh-CN" sz="2000" smtClean="0">
                <a:solidFill>
                  <a:srgbClr val="000000"/>
                </a:solidFill>
                <a:latin typeface="宋体" charset="-122"/>
                <a:ea typeface="宋体" charset="-122"/>
              </a:rPr>
              <a:t>用0和1编码无亮点和有亮点像素,形成汉字字形的一种编码。</a:t>
            </a:r>
            <a:r>
              <a:rPr kumimoji="1" lang="zh-CN" altLang="en-US" sz="2000" smtClean="0">
                <a:solidFill>
                  <a:srgbClr val="000000"/>
                </a:solidFill>
                <a:latin typeface="宋体" charset="-122"/>
                <a:ea typeface="宋体" charset="-122"/>
              </a:rPr>
              <a:t>依据字形码通过显示器或打印机输出汉字。</a:t>
            </a:r>
            <a:endParaRPr kumimoji="1" lang="en-US" altLang="zh-CN" sz="2000" smtClean="0">
              <a:solidFill>
                <a:srgbClr val="000000"/>
              </a:solidFill>
              <a:latin typeface="宋体" charset="-122"/>
              <a:ea typeface="宋体" charset="-122"/>
            </a:endParaRPr>
          </a:p>
        </p:txBody>
      </p:sp>
      <p:sp>
        <p:nvSpPr>
          <p:cNvPr id="3083" name="Text Box 82"/>
          <p:cNvSpPr txBox="1">
            <a:spLocks noChangeArrowheads="1"/>
          </p:cNvSpPr>
          <p:nvPr/>
        </p:nvSpPr>
        <p:spPr bwMode="auto">
          <a:xfrm>
            <a:off x="230188" y="1281113"/>
            <a:ext cx="1708150" cy="457200"/>
          </a:xfrm>
          <a:prstGeom prst="rect">
            <a:avLst/>
          </a:prstGeom>
          <a:noFill/>
          <a:ln w="9525">
            <a:noFill/>
            <a:miter lim="800000"/>
            <a:headEnd/>
            <a:tailEnd/>
          </a:ln>
        </p:spPr>
        <p:txBody>
          <a:bodyPr wrap="none">
            <a:spAutoFit/>
          </a:bodyPr>
          <a:lstStyle/>
          <a:p>
            <a:pPr eaLnBrk="1" hangingPunct="1"/>
            <a:r>
              <a:rPr lang="zh-CN" altLang="en-US" smtClean="0">
                <a:solidFill>
                  <a:srgbClr val="000000"/>
                </a:solidFill>
                <a:latin typeface="Arial" charset="0"/>
                <a:ea typeface="华文中宋" pitchFamily="2" charset="-122"/>
              </a:rPr>
              <a:t>汉字的</a:t>
            </a:r>
            <a:r>
              <a:rPr kumimoji="1" lang="zh-CN" altLang="en-US" smtClean="0">
                <a:solidFill>
                  <a:srgbClr val="000000"/>
                </a:solidFill>
                <a:latin typeface="Arial" charset="0"/>
                <a:ea typeface="华文中宋" pitchFamily="2" charset="-122"/>
              </a:rPr>
              <a:t>编码</a:t>
            </a:r>
            <a:endParaRPr kumimoji="1" lang="en-US" altLang="zh-CN" smtClean="0">
              <a:solidFill>
                <a:srgbClr val="000000"/>
              </a:solidFill>
              <a:latin typeface="Arial" charset="0"/>
              <a:ea typeface="华文中宋" pitchFamily="2" charset="-122"/>
            </a:endParaRPr>
          </a:p>
        </p:txBody>
      </p:sp>
      <p:sp>
        <p:nvSpPr>
          <p:cNvPr id="3084" name="Text Box 16"/>
          <p:cNvSpPr txBox="1">
            <a:spLocks noChangeArrowheads="1"/>
          </p:cNvSpPr>
          <p:nvPr/>
        </p:nvSpPr>
        <p:spPr bwMode="auto">
          <a:xfrm>
            <a:off x="163513" y="0"/>
            <a:ext cx="627856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汉字如何进行处理</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为什么会有那么多种汉字编码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7203"/>
                                        </p:tgtEl>
                                        <p:attrNameLst>
                                          <p:attrName>style.visibility</p:attrName>
                                        </p:attrNameLst>
                                      </p:cBhvr>
                                      <p:to>
                                        <p:strVal val="visible"/>
                                      </p:to>
                                    </p:set>
                                    <p:anim calcmode="lin" valueType="num">
                                      <p:cBhvr additive="base">
                                        <p:cTn id="7" dur="500" fill="hold"/>
                                        <p:tgtEl>
                                          <p:spTgt spid="1587203"/>
                                        </p:tgtEl>
                                        <p:attrNameLst>
                                          <p:attrName>ppt_x</p:attrName>
                                        </p:attrNameLst>
                                      </p:cBhvr>
                                      <p:tavLst>
                                        <p:tav tm="0">
                                          <p:val>
                                            <p:strVal val="1+#ppt_w/2"/>
                                          </p:val>
                                        </p:tav>
                                        <p:tav tm="100000">
                                          <p:val>
                                            <p:strVal val="#ppt_x"/>
                                          </p:val>
                                        </p:tav>
                                      </p:tavLst>
                                    </p:anim>
                                    <p:anim calcmode="lin" valueType="num">
                                      <p:cBhvr additive="base">
                                        <p:cTn id="8" dur="500" fill="hold"/>
                                        <p:tgtEl>
                                          <p:spTgt spid="15872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7204"/>
                                        </p:tgtEl>
                                        <p:attrNameLst>
                                          <p:attrName>style.visibility</p:attrName>
                                        </p:attrNameLst>
                                      </p:cBhvr>
                                      <p:to>
                                        <p:strVal val="visible"/>
                                      </p:to>
                                    </p:set>
                                    <p:anim calcmode="lin" valueType="num">
                                      <p:cBhvr additive="base">
                                        <p:cTn id="13" dur="500" fill="hold"/>
                                        <p:tgtEl>
                                          <p:spTgt spid="1587204"/>
                                        </p:tgtEl>
                                        <p:attrNameLst>
                                          <p:attrName>ppt_x</p:attrName>
                                        </p:attrNameLst>
                                      </p:cBhvr>
                                      <p:tavLst>
                                        <p:tav tm="0">
                                          <p:val>
                                            <p:strVal val="1+#ppt_w/2"/>
                                          </p:val>
                                        </p:tav>
                                        <p:tav tm="100000">
                                          <p:val>
                                            <p:strVal val="#ppt_x"/>
                                          </p:val>
                                        </p:tav>
                                      </p:tavLst>
                                    </p:anim>
                                    <p:anim calcmode="lin" valueType="num">
                                      <p:cBhvr additive="base">
                                        <p:cTn id="14" dur="500" fill="hold"/>
                                        <p:tgtEl>
                                          <p:spTgt spid="158720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87202"/>
                                        </p:tgtEl>
                                        <p:attrNameLst>
                                          <p:attrName>style.visibility</p:attrName>
                                        </p:attrNameLst>
                                      </p:cBhvr>
                                      <p:to>
                                        <p:strVal val="visible"/>
                                      </p:to>
                                    </p:set>
                                    <p:anim calcmode="lin" valueType="num">
                                      <p:cBhvr additive="base">
                                        <p:cTn id="19" dur="500" fill="hold"/>
                                        <p:tgtEl>
                                          <p:spTgt spid="1587202"/>
                                        </p:tgtEl>
                                        <p:attrNameLst>
                                          <p:attrName>ppt_x</p:attrName>
                                        </p:attrNameLst>
                                      </p:cBhvr>
                                      <p:tavLst>
                                        <p:tav tm="0">
                                          <p:val>
                                            <p:strVal val="1+#ppt_w/2"/>
                                          </p:val>
                                        </p:tav>
                                        <p:tav tm="100000">
                                          <p:val>
                                            <p:strVal val="#ppt_x"/>
                                          </p:val>
                                        </p:tav>
                                      </p:tavLst>
                                    </p:anim>
                                    <p:anim calcmode="lin" valueType="num">
                                      <p:cBhvr additive="base">
                                        <p:cTn id="20" dur="500" fill="hold"/>
                                        <p:tgtEl>
                                          <p:spTgt spid="158720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87205"/>
                                        </p:tgtEl>
                                        <p:attrNameLst>
                                          <p:attrName>style.visibility</p:attrName>
                                        </p:attrNameLst>
                                      </p:cBhvr>
                                      <p:to>
                                        <p:strVal val="visible"/>
                                      </p:to>
                                    </p:set>
                                    <p:anim calcmode="lin" valueType="num">
                                      <p:cBhvr additive="base">
                                        <p:cTn id="25" dur="500" fill="hold"/>
                                        <p:tgtEl>
                                          <p:spTgt spid="1587205"/>
                                        </p:tgtEl>
                                        <p:attrNameLst>
                                          <p:attrName>ppt_x</p:attrName>
                                        </p:attrNameLst>
                                      </p:cBhvr>
                                      <p:tavLst>
                                        <p:tav tm="0">
                                          <p:val>
                                            <p:strVal val="1+#ppt_w/2"/>
                                          </p:val>
                                        </p:tav>
                                        <p:tav tm="100000">
                                          <p:val>
                                            <p:strVal val="#ppt_x"/>
                                          </p:val>
                                        </p:tav>
                                      </p:tavLst>
                                    </p:anim>
                                    <p:anim calcmode="lin" valueType="num">
                                      <p:cBhvr additive="base">
                                        <p:cTn id="26" dur="500" fill="hold"/>
                                        <p:tgtEl>
                                          <p:spTgt spid="1587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02" grpId="0" autoUpdateAnimBg="0"/>
      <p:bldP spid="1587203" grpId="0" autoUpdateAnimBg="0"/>
      <p:bldP spid="1587204" grpId="0" autoUpdateAnimBg="0"/>
      <p:bldP spid="158720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8226" name="Text Box 2"/>
          <p:cNvSpPr txBox="1">
            <a:spLocks noChangeArrowheads="1"/>
          </p:cNvSpPr>
          <p:nvPr/>
        </p:nvSpPr>
        <p:spPr bwMode="auto">
          <a:xfrm>
            <a:off x="3787775" y="3951288"/>
            <a:ext cx="2012950" cy="823912"/>
          </a:xfrm>
          <a:prstGeom prst="rect">
            <a:avLst/>
          </a:prstGeom>
          <a:noFill/>
          <a:ln w="9525">
            <a:noFill/>
            <a:miter lim="800000"/>
            <a:headEnd/>
            <a:tailEnd/>
          </a:ln>
        </p:spPr>
        <p:txBody>
          <a:bodyPr wrap="none">
            <a:spAutoFit/>
          </a:bodyPr>
          <a:lstStyle/>
          <a:p>
            <a:pPr eaLnBrk="1" hangingPunct="1"/>
            <a:r>
              <a:rPr kumimoji="1" lang="zh-CN" altLang="zh-CN" sz="4800" smtClean="0">
                <a:solidFill>
                  <a:srgbClr val="000000"/>
                </a:solidFill>
                <a:latin typeface="Times New Roman" pitchFamily="18" charset="0"/>
                <a:ea typeface="隶书" pitchFamily="49" charset="-122"/>
              </a:rPr>
              <a:t>“大</a:t>
            </a:r>
            <a:r>
              <a:rPr kumimoji="1" lang="zh-CN" altLang="en-US" sz="4800" smtClean="0">
                <a:solidFill>
                  <a:srgbClr val="000000"/>
                </a:solidFill>
                <a:latin typeface="Times New Roman" pitchFamily="18" charset="0"/>
                <a:ea typeface="隶书" pitchFamily="49" charset="-122"/>
              </a:rPr>
              <a:t>”</a:t>
            </a:r>
            <a:endParaRPr kumimoji="1" lang="zh-CN" altLang="en-US" sz="4800" smtClean="0">
              <a:solidFill>
                <a:srgbClr val="000000"/>
              </a:solidFill>
              <a:latin typeface="隶书" pitchFamily="49" charset="-122"/>
              <a:ea typeface="隶书" pitchFamily="49" charset="-122"/>
            </a:endParaRPr>
          </a:p>
        </p:txBody>
      </p:sp>
      <p:grpSp>
        <p:nvGrpSpPr>
          <p:cNvPr id="2" name="Group 3"/>
          <p:cNvGrpSpPr>
            <a:grpSpLocks/>
          </p:cNvGrpSpPr>
          <p:nvPr/>
        </p:nvGrpSpPr>
        <p:grpSpPr bwMode="auto">
          <a:xfrm>
            <a:off x="2397125" y="4052888"/>
            <a:ext cx="1550988" cy="641350"/>
            <a:chOff x="1510" y="2769"/>
            <a:chExt cx="977" cy="404"/>
          </a:xfrm>
        </p:grpSpPr>
        <p:sp>
          <p:nvSpPr>
            <p:cNvPr id="4184" name="Text Box 4"/>
            <p:cNvSpPr txBox="1">
              <a:spLocks noChangeArrowheads="1"/>
            </p:cNvSpPr>
            <p:nvPr/>
          </p:nvSpPr>
          <p:spPr bwMode="auto">
            <a:xfrm>
              <a:off x="1510" y="2769"/>
              <a:ext cx="436" cy="404"/>
            </a:xfrm>
            <a:prstGeom prst="rect">
              <a:avLst/>
            </a:prstGeom>
            <a:noFill/>
            <a:ln w="9525">
              <a:noFill/>
              <a:miter lim="800000"/>
              <a:headEnd/>
              <a:tailEnd/>
            </a:ln>
          </p:spPr>
          <p:txBody>
            <a:bodyPr wrap="none">
              <a:spAutoFit/>
            </a:bodyPr>
            <a:lstStyle/>
            <a:p>
              <a:pPr eaLnBrk="1" hangingPunct="1"/>
              <a:r>
                <a:rPr kumimoji="1" lang="en-US" altLang="zh-CN" sz="3600" smtClean="0">
                  <a:solidFill>
                    <a:srgbClr val="000000"/>
                  </a:solidFill>
                  <a:latin typeface="Arial" charset="0"/>
                  <a:ea typeface="宋体" charset="-122"/>
                </a:rPr>
                <a:t>da</a:t>
              </a:r>
            </a:p>
          </p:txBody>
        </p:sp>
        <p:sp>
          <p:nvSpPr>
            <p:cNvPr id="4185" name="AutoShape 5"/>
            <p:cNvSpPr>
              <a:spLocks noChangeArrowheads="1"/>
            </p:cNvSpPr>
            <p:nvPr/>
          </p:nvSpPr>
          <p:spPr bwMode="auto">
            <a:xfrm>
              <a:off x="1911" y="2929"/>
              <a:ext cx="576" cy="152"/>
            </a:xfrm>
            <a:prstGeom prst="leftArrow">
              <a:avLst>
                <a:gd name="adj1" fmla="val 50000"/>
                <a:gd name="adj2" fmla="val 94737"/>
              </a:avLst>
            </a:prstGeom>
            <a:solidFill>
              <a:srgbClr val="FF9966"/>
            </a:solidFill>
            <a:ln w="9525">
              <a:solidFill>
                <a:srgbClr val="FF9933"/>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3" name="Group 6"/>
          <p:cNvGrpSpPr>
            <a:grpSpLocks/>
          </p:cNvGrpSpPr>
          <p:nvPr/>
        </p:nvGrpSpPr>
        <p:grpSpPr bwMode="auto">
          <a:xfrm>
            <a:off x="1751013" y="4697413"/>
            <a:ext cx="3676650" cy="1230312"/>
            <a:chOff x="48" y="2400"/>
            <a:chExt cx="3408" cy="1392"/>
          </a:xfrm>
        </p:grpSpPr>
        <p:sp>
          <p:nvSpPr>
            <p:cNvPr id="4179" name="Oval 7"/>
            <p:cNvSpPr>
              <a:spLocks noChangeArrowheads="1"/>
            </p:cNvSpPr>
            <p:nvPr/>
          </p:nvSpPr>
          <p:spPr bwMode="auto">
            <a:xfrm>
              <a:off x="48" y="2928"/>
              <a:ext cx="3408" cy="864"/>
            </a:xfrm>
            <a:prstGeom prst="ellipse">
              <a:avLst/>
            </a:prstGeom>
            <a:solidFill>
              <a:srgbClr val="333399"/>
            </a:solidFill>
            <a:ln w="9525">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8"/>
            <p:cNvGrpSpPr>
              <a:grpSpLocks/>
            </p:cNvGrpSpPr>
            <p:nvPr/>
          </p:nvGrpSpPr>
          <p:grpSpPr bwMode="auto">
            <a:xfrm>
              <a:off x="288" y="3233"/>
              <a:ext cx="2898" cy="319"/>
              <a:chOff x="816" y="3216"/>
              <a:chExt cx="2898" cy="319"/>
            </a:xfrm>
          </p:grpSpPr>
          <p:sp>
            <p:nvSpPr>
              <p:cNvPr id="4182" name="Text Box 9"/>
              <p:cNvSpPr txBox="1">
                <a:spLocks noChangeArrowheads="1"/>
              </p:cNvSpPr>
              <p:nvPr/>
            </p:nvSpPr>
            <p:spPr bwMode="auto">
              <a:xfrm>
                <a:off x="816" y="3216"/>
                <a:ext cx="1464" cy="307"/>
              </a:xfrm>
              <a:prstGeom prst="rect">
                <a:avLst/>
              </a:prstGeom>
              <a:noFill/>
              <a:ln w="9525">
                <a:noFill/>
                <a:miter lim="800000"/>
                <a:headEnd/>
                <a:tailEnd/>
              </a:ln>
            </p:spPr>
            <p:txBody>
              <a:bodyPr/>
              <a:lstStyle/>
              <a:p>
                <a:pPr algn="r" eaLnBrk="1" hangingPunct="1"/>
                <a:r>
                  <a:rPr kumimoji="1" lang="en-US" altLang="zh-CN" sz="1600" smtClean="0">
                    <a:solidFill>
                      <a:srgbClr val="FFFF66"/>
                    </a:solidFill>
                    <a:latin typeface="Times New Roman" pitchFamily="18" charset="0"/>
                    <a:ea typeface="宋体" charset="-122"/>
                  </a:rPr>
                  <a:t>1</a:t>
                </a:r>
                <a:r>
                  <a:rPr kumimoji="1" lang="en-US" altLang="zh-CN" sz="1600" smtClean="0">
                    <a:solidFill>
                      <a:srgbClr val="FFFFFF"/>
                    </a:solidFill>
                    <a:latin typeface="Times New Roman" pitchFamily="18" charset="0"/>
                    <a:ea typeface="宋体" charset="-122"/>
                  </a:rPr>
                  <a:t>  0 1 1 0 1 0 0      </a:t>
                </a:r>
              </a:p>
            </p:txBody>
          </p:sp>
          <p:sp>
            <p:nvSpPr>
              <p:cNvPr id="4183" name="Text Box 10"/>
              <p:cNvSpPr txBox="1">
                <a:spLocks noChangeArrowheads="1"/>
              </p:cNvSpPr>
              <p:nvPr/>
            </p:nvSpPr>
            <p:spPr bwMode="auto">
              <a:xfrm>
                <a:off x="2244" y="3228"/>
                <a:ext cx="1470" cy="307"/>
              </a:xfrm>
              <a:prstGeom prst="rect">
                <a:avLst/>
              </a:prstGeom>
              <a:noFill/>
              <a:ln w="9525">
                <a:noFill/>
                <a:miter lim="800000"/>
                <a:headEnd/>
                <a:tailEnd/>
              </a:ln>
            </p:spPr>
            <p:txBody>
              <a:bodyPr/>
              <a:lstStyle/>
              <a:p>
                <a:pPr algn="r" eaLnBrk="1" hangingPunct="1"/>
                <a:r>
                  <a:rPr kumimoji="1" lang="en-US" altLang="zh-CN" sz="1600" smtClean="0">
                    <a:solidFill>
                      <a:srgbClr val="FFFF66"/>
                    </a:solidFill>
                    <a:latin typeface="Times New Roman" pitchFamily="18" charset="0"/>
                    <a:ea typeface="宋体" charset="-122"/>
                  </a:rPr>
                  <a:t>1</a:t>
                </a:r>
                <a:r>
                  <a:rPr kumimoji="1" lang="en-US" altLang="zh-CN" sz="1600" smtClean="0">
                    <a:solidFill>
                      <a:srgbClr val="FFFFFF"/>
                    </a:solidFill>
                    <a:latin typeface="Times New Roman" pitchFamily="18" charset="0"/>
                    <a:ea typeface="宋体" charset="-122"/>
                  </a:rPr>
                  <a:t>  1 1 1 0 1 1 1      </a:t>
                </a:r>
              </a:p>
            </p:txBody>
          </p:sp>
        </p:grpSp>
        <p:sp>
          <p:nvSpPr>
            <p:cNvPr id="4181" name="AutoShape 11"/>
            <p:cNvSpPr>
              <a:spLocks noChangeArrowheads="1"/>
            </p:cNvSpPr>
            <p:nvPr/>
          </p:nvSpPr>
          <p:spPr bwMode="auto">
            <a:xfrm>
              <a:off x="912" y="2400"/>
              <a:ext cx="192" cy="816"/>
            </a:xfrm>
            <a:prstGeom prst="downArrow">
              <a:avLst>
                <a:gd name="adj1" fmla="val 50000"/>
                <a:gd name="adj2" fmla="val 106250"/>
              </a:avLst>
            </a:prstGeom>
            <a:solidFill>
              <a:srgbClr val="FF9966"/>
            </a:solidFill>
            <a:ln w="9525">
              <a:solidFill>
                <a:srgbClr val="FF9933"/>
              </a:solidFill>
              <a:miter lim="800000"/>
              <a:headEnd/>
              <a:tailEnd/>
            </a:ln>
          </p:spPr>
          <p:txBody>
            <a:bodyPr vert="eaVert"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5" name="Group 12"/>
          <p:cNvGrpSpPr>
            <a:grpSpLocks/>
          </p:cNvGrpSpPr>
          <p:nvPr/>
        </p:nvGrpSpPr>
        <p:grpSpPr bwMode="auto">
          <a:xfrm>
            <a:off x="4735513" y="3836988"/>
            <a:ext cx="3179762" cy="2276475"/>
            <a:chOff x="2983" y="2633"/>
            <a:chExt cx="2003" cy="1434"/>
          </a:xfrm>
        </p:grpSpPr>
        <p:sp>
          <p:nvSpPr>
            <p:cNvPr id="4177" name="Text Box 13"/>
            <p:cNvSpPr txBox="1">
              <a:spLocks noChangeArrowheads="1"/>
            </p:cNvSpPr>
            <p:nvPr/>
          </p:nvSpPr>
          <p:spPr bwMode="auto">
            <a:xfrm>
              <a:off x="3816" y="2633"/>
              <a:ext cx="1170" cy="1434"/>
            </a:xfrm>
            <a:prstGeom prst="rect">
              <a:avLst/>
            </a:prstGeom>
            <a:noFill/>
            <a:ln w="9525">
              <a:noFill/>
              <a:miter lim="800000"/>
              <a:headEnd/>
              <a:tailEnd/>
            </a:ln>
          </p:spPr>
          <p:txBody>
            <a:bodyPr wrap="none">
              <a:spAutoFit/>
            </a:bodyPr>
            <a:lstStyle/>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a:t>
              </a:r>
            </a:p>
            <a:p>
              <a:pPr eaLnBrk="1" hangingPunct="1">
                <a:lnSpc>
                  <a:spcPct val="64000"/>
                </a:lnSpc>
              </a:pPr>
              <a:r>
                <a:rPr kumimoji="1" lang="en-US" altLang="zh-CN" sz="1400" b="1" smtClean="0">
                  <a:solidFill>
                    <a:srgbClr val="000000"/>
                  </a:solidFill>
                  <a:latin typeface="Arial" charset="0"/>
                  <a:ea typeface="宋体" charset="-122"/>
                </a:rPr>
                <a:t>1111111111111111</a:t>
              </a:r>
              <a:endParaRPr kumimoji="1" lang="en-US" altLang="zh-CN" sz="1400" smtClean="0">
                <a:solidFill>
                  <a:srgbClr val="000000"/>
                </a:solidFill>
                <a:latin typeface="Arial" charset="0"/>
                <a:ea typeface="宋体" charset="-122"/>
              </a:endParaRP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a:t>
              </a:r>
              <a:r>
                <a:rPr kumimoji="1" lang="en-US" altLang="zh-CN" sz="1400" b="1" smtClean="0">
                  <a:solidFill>
                    <a:srgbClr val="000000"/>
                  </a:solidFill>
                  <a:latin typeface="Arial" charset="0"/>
                  <a:ea typeface="宋体" charset="-122"/>
                </a:rPr>
                <a:t>o11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a:t>
              </a:r>
            </a:p>
            <a:p>
              <a:pPr eaLnBrk="1" hangingPunct="1">
                <a:lnSpc>
                  <a:spcPct val="64000"/>
                </a:lnSpc>
              </a:pPr>
              <a:r>
                <a:rPr kumimoji="1" lang="en-US" altLang="zh-CN" sz="1400" smtClean="0">
                  <a:solidFill>
                    <a:srgbClr val="000000"/>
                  </a:solidFill>
                  <a:latin typeface="Arial" charset="0"/>
                  <a:ea typeface="宋体" charset="-122"/>
                </a:rPr>
                <a:t>oooooo</a:t>
              </a:r>
              <a:r>
                <a:rPr kumimoji="1" lang="en-US" altLang="zh-CN" sz="1400" b="1" smtClean="0">
                  <a:solidFill>
                    <a:srgbClr val="000000"/>
                  </a:solidFill>
                  <a:latin typeface="Arial" charset="0"/>
                  <a:ea typeface="宋体" charset="-122"/>
                </a:rPr>
                <a:t>111</a:t>
              </a:r>
              <a:r>
                <a:rPr kumimoji="1" lang="en-US" altLang="zh-CN" sz="1400" smtClean="0">
                  <a:solidFill>
                    <a:srgbClr val="000000"/>
                  </a:solidFill>
                  <a:latin typeface="Arial" charset="0"/>
                  <a:ea typeface="宋体" charset="-122"/>
                </a:rPr>
                <a:t>ooooooo</a:t>
              </a:r>
            </a:p>
            <a:p>
              <a:pPr eaLnBrk="1" hangingPunct="1">
                <a:lnSpc>
                  <a:spcPct val="64000"/>
                </a:lnSpc>
              </a:pPr>
              <a:r>
                <a:rPr kumimoji="1" lang="en-US" altLang="zh-CN" sz="1400" smtClean="0">
                  <a:solidFill>
                    <a:srgbClr val="000000"/>
                  </a:solidFill>
                  <a:latin typeface="Arial" charset="0"/>
                  <a:ea typeface="宋体" charset="-122"/>
                </a:rPr>
                <a:t>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oooooo</a:t>
              </a:r>
            </a:p>
            <a:p>
              <a:pPr eaLnBrk="1" hangingPunct="1">
                <a:lnSpc>
                  <a:spcPct val="64000"/>
                </a:lnSpc>
              </a:pPr>
              <a:r>
                <a:rPr kumimoji="1" lang="en-US" altLang="zh-CN" sz="1400" smtClean="0">
                  <a:solidFill>
                    <a:srgbClr val="000000"/>
                  </a:solidFill>
                  <a:latin typeface="Arial" charset="0"/>
                  <a:ea typeface="宋体" charset="-122"/>
                </a:rPr>
                <a:t>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ooooo</a:t>
              </a:r>
            </a:p>
            <a:p>
              <a:pPr eaLnBrk="1" hangingPunct="1">
                <a:lnSpc>
                  <a:spcPct val="64000"/>
                </a:lnSpc>
              </a:pPr>
              <a:r>
                <a:rPr kumimoji="1" lang="en-US" altLang="zh-CN" sz="1400" smtClean="0">
                  <a:solidFill>
                    <a:srgbClr val="000000"/>
                  </a:solidFill>
                  <a:latin typeface="Arial" charset="0"/>
                  <a:ea typeface="宋体" charset="-122"/>
                </a:rPr>
                <a:t>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a:t>
              </a:r>
            </a:p>
            <a:p>
              <a:pPr eaLnBrk="1" hangingPunct="1">
                <a:lnSpc>
                  <a:spcPct val="64000"/>
                </a:lnSpc>
              </a:pPr>
              <a:r>
                <a:rPr kumimoji="1" lang="en-US" altLang="zh-CN" sz="1400" smtClean="0">
                  <a:solidFill>
                    <a:srgbClr val="000000"/>
                  </a:solidFill>
                  <a:latin typeface="Arial" charset="0"/>
                  <a:ea typeface="宋体" charset="-122"/>
                </a:rPr>
                <a:t>ooo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ooooooo</a:t>
              </a: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a:t>
              </a:r>
            </a:p>
            <a:p>
              <a:pPr eaLnBrk="1" hangingPunct="1">
                <a:lnSpc>
                  <a:spcPct val="64000"/>
                </a:lnSpc>
              </a:pPr>
              <a:r>
                <a:rPr kumimoji="1" lang="en-US" altLang="zh-CN" sz="1400" smtClean="0">
                  <a:solidFill>
                    <a:srgbClr val="000000"/>
                  </a:solidFill>
                  <a:latin typeface="Arial" charset="0"/>
                  <a:ea typeface="宋体" charset="-122"/>
                </a:rPr>
                <a:t>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ooooooooo</a:t>
              </a:r>
              <a:r>
                <a:rPr kumimoji="1" lang="en-US" altLang="zh-CN" sz="1400" b="1" smtClean="0">
                  <a:solidFill>
                    <a:srgbClr val="000000"/>
                  </a:solidFill>
                  <a:latin typeface="Arial" charset="0"/>
                  <a:ea typeface="宋体" charset="-122"/>
                </a:rPr>
                <a:t>111</a:t>
              </a:r>
              <a:r>
                <a:rPr kumimoji="1" lang="en-US" altLang="zh-CN" sz="1400" smtClean="0">
                  <a:solidFill>
                    <a:srgbClr val="000000"/>
                  </a:solidFill>
                  <a:latin typeface="Arial" charset="0"/>
                  <a:ea typeface="宋体" charset="-122"/>
                </a:rPr>
                <a:t>o  </a:t>
              </a:r>
            </a:p>
            <a:p>
              <a:pPr eaLnBrk="1" hangingPunct="1">
                <a:lnSpc>
                  <a:spcPct val="64000"/>
                </a:lnSpc>
              </a:pPr>
              <a:r>
                <a:rPr kumimoji="1" lang="en-US" altLang="zh-CN" sz="1400" b="1" smtClean="0">
                  <a:solidFill>
                    <a:srgbClr val="000000"/>
                  </a:solidFill>
                  <a:latin typeface="Arial" charset="0"/>
                  <a:ea typeface="宋体" charset="-122"/>
                </a:rPr>
                <a:t>11</a:t>
              </a:r>
              <a:r>
                <a:rPr kumimoji="1" lang="en-US" altLang="zh-CN" sz="1400" smtClean="0">
                  <a:solidFill>
                    <a:srgbClr val="000000"/>
                  </a:solidFill>
                  <a:latin typeface="Arial" charset="0"/>
                  <a:ea typeface="宋体" charset="-122"/>
                </a:rPr>
                <a:t>ooooooooooo</a:t>
              </a:r>
              <a:r>
                <a:rPr kumimoji="1" lang="en-US" altLang="zh-CN" sz="1400" b="1" smtClean="0">
                  <a:solidFill>
                    <a:srgbClr val="000000"/>
                  </a:solidFill>
                  <a:latin typeface="Arial" charset="0"/>
                  <a:ea typeface="宋体" charset="-122"/>
                </a:rPr>
                <a:t>1</a:t>
              </a:r>
              <a:r>
                <a:rPr kumimoji="1" lang="en-US" altLang="zh-CN" sz="1400" smtClean="0">
                  <a:solidFill>
                    <a:srgbClr val="000000"/>
                  </a:solidFill>
                  <a:latin typeface="Arial" charset="0"/>
                  <a:ea typeface="宋体" charset="-122"/>
                </a:rPr>
                <a:t>oo</a:t>
              </a:r>
            </a:p>
          </p:txBody>
        </p:sp>
        <p:sp>
          <p:nvSpPr>
            <p:cNvPr id="4178" name="AutoShape 14"/>
            <p:cNvSpPr>
              <a:spLocks noChangeArrowheads="1"/>
            </p:cNvSpPr>
            <p:nvPr/>
          </p:nvSpPr>
          <p:spPr bwMode="auto">
            <a:xfrm>
              <a:off x="2983" y="3259"/>
              <a:ext cx="832" cy="3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3471 h 21600"/>
                <a:gd name="T14" fmla="*/ 19108 w 21600"/>
                <a:gd name="T15" fmla="*/ 8679 h 21600"/>
              </a:gdLst>
              <a:ahLst/>
              <a:cxnLst>
                <a:cxn ang="T8">
                  <a:pos x="T0" y="T1"/>
                </a:cxn>
                <a:cxn ang="T9">
                  <a:pos x="T2" y="T3"/>
                </a:cxn>
                <a:cxn ang="T10">
                  <a:pos x="T4" y="T5"/>
                </a:cxn>
                <a:cxn ang="T11">
                  <a:pos x="T6" y="T7"/>
                </a:cxn>
              </a:cxnLst>
              <a:rect l="T12" t="T13" r="T14" b="T15"/>
              <a:pathLst>
                <a:path w="21600" h="21600">
                  <a:moveTo>
                    <a:pt x="21600" y="6079"/>
                  </a:moveTo>
                  <a:lnTo>
                    <a:pt x="15811" y="0"/>
                  </a:lnTo>
                  <a:lnTo>
                    <a:pt x="15811" y="3471"/>
                  </a:lnTo>
                  <a:lnTo>
                    <a:pt x="12427" y="3471"/>
                  </a:lnTo>
                  <a:cubicBezTo>
                    <a:pt x="5564" y="3471"/>
                    <a:pt x="0" y="7360"/>
                    <a:pt x="0" y="12158"/>
                  </a:cubicBezTo>
                  <a:lnTo>
                    <a:pt x="0" y="21600"/>
                  </a:lnTo>
                  <a:lnTo>
                    <a:pt x="5331" y="21600"/>
                  </a:lnTo>
                  <a:lnTo>
                    <a:pt x="5331" y="12158"/>
                  </a:lnTo>
                  <a:cubicBezTo>
                    <a:pt x="5331" y="10241"/>
                    <a:pt x="8508" y="8687"/>
                    <a:pt x="12427" y="8687"/>
                  </a:cubicBezTo>
                  <a:lnTo>
                    <a:pt x="15811" y="8687"/>
                  </a:lnTo>
                  <a:lnTo>
                    <a:pt x="15811" y="12158"/>
                  </a:lnTo>
                  <a:close/>
                </a:path>
              </a:pathLst>
            </a:custGeom>
            <a:solidFill>
              <a:srgbClr val="FF9966"/>
            </a:solidFill>
            <a:ln w="9525">
              <a:solidFill>
                <a:srgbClr val="FF9933"/>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grpSp>
        <p:nvGrpSpPr>
          <p:cNvPr id="6" name="Group 15"/>
          <p:cNvGrpSpPr>
            <a:grpSpLocks/>
          </p:cNvGrpSpPr>
          <p:nvPr/>
        </p:nvGrpSpPr>
        <p:grpSpPr bwMode="auto">
          <a:xfrm>
            <a:off x="609600" y="2436813"/>
            <a:ext cx="7588250" cy="1479550"/>
            <a:chOff x="284" y="1343"/>
            <a:chExt cx="4780" cy="932"/>
          </a:xfrm>
        </p:grpSpPr>
        <p:sp>
          <p:nvSpPr>
            <p:cNvPr id="4109" name="Line 16"/>
            <p:cNvSpPr>
              <a:spLocks noChangeShapeType="1"/>
            </p:cNvSpPr>
            <p:nvPr/>
          </p:nvSpPr>
          <p:spPr bwMode="auto">
            <a:xfrm>
              <a:off x="1349" y="1938"/>
              <a:ext cx="9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110" name="Line 17"/>
            <p:cNvSpPr>
              <a:spLocks noChangeShapeType="1"/>
            </p:cNvSpPr>
            <p:nvPr/>
          </p:nvSpPr>
          <p:spPr bwMode="auto">
            <a:xfrm>
              <a:off x="3001" y="1938"/>
              <a:ext cx="1332" cy="0"/>
            </a:xfrm>
            <a:prstGeom prst="line">
              <a:avLst/>
            </a:prstGeom>
            <a:noFill/>
            <a:ln w="76200" cmpd="tri">
              <a:solidFill>
                <a:schemeClr val="tx1"/>
              </a:solidFill>
              <a:round/>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7" name="Group 18"/>
            <p:cNvGrpSpPr>
              <a:grpSpLocks/>
            </p:cNvGrpSpPr>
            <p:nvPr/>
          </p:nvGrpSpPr>
          <p:grpSpPr bwMode="auto">
            <a:xfrm>
              <a:off x="2236" y="1571"/>
              <a:ext cx="1235" cy="704"/>
              <a:chOff x="2256" y="955"/>
              <a:chExt cx="1336" cy="1205"/>
            </a:xfrm>
          </p:grpSpPr>
          <p:graphicFrame>
            <p:nvGraphicFramePr>
              <p:cNvPr id="4099" name="Object 19"/>
              <p:cNvGraphicFramePr>
                <a:graphicFrameLocks noChangeAspect="1"/>
              </p:cNvGraphicFramePr>
              <p:nvPr/>
            </p:nvGraphicFramePr>
            <p:xfrm>
              <a:off x="3120" y="1632"/>
              <a:ext cx="472" cy="487"/>
            </p:xfrm>
            <a:graphic>
              <a:graphicData uri="http://schemas.openxmlformats.org/presentationml/2006/ole">
                <p:oleObj spid="_x0000_s246787" name="剪辑" r:id="rId3" imgW="765000" imgH="790920" progId="">
                  <p:embed/>
                </p:oleObj>
              </a:graphicData>
            </a:graphic>
          </p:graphicFrame>
          <p:graphicFrame>
            <p:nvGraphicFramePr>
              <p:cNvPr id="4100" name="Object 20"/>
              <p:cNvGraphicFramePr>
                <a:graphicFrameLocks noChangeAspect="1"/>
              </p:cNvGraphicFramePr>
              <p:nvPr/>
            </p:nvGraphicFramePr>
            <p:xfrm>
              <a:off x="2256" y="955"/>
              <a:ext cx="861" cy="1205"/>
            </p:xfrm>
            <a:graphic>
              <a:graphicData uri="http://schemas.openxmlformats.org/presentationml/2006/ole">
                <p:oleObj spid="_x0000_s246788" name="剪辑" r:id="rId4" imgW="2734920" imgH="3825360" progId="">
                  <p:embed/>
                </p:oleObj>
              </a:graphicData>
            </a:graphic>
          </p:graphicFrame>
        </p:grpSp>
        <p:graphicFrame>
          <p:nvGraphicFramePr>
            <p:cNvPr id="4098" name="Object 21"/>
            <p:cNvGraphicFramePr>
              <a:graphicFrameLocks noChangeAspect="1"/>
            </p:cNvGraphicFramePr>
            <p:nvPr/>
          </p:nvGraphicFramePr>
          <p:xfrm>
            <a:off x="4322" y="1689"/>
            <a:ext cx="729" cy="468"/>
          </p:xfrm>
          <a:graphic>
            <a:graphicData uri="http://schemas.openxmlformats.org/presentationml/2006/ole">
              <p:oleObj spid="_x0000_s246786" name="剪辑" r:id="rId5" imgW="4755600" imgH="4827960" progId="">
                <p:embed/>
              </p:oleObj>
            </a:graphicData>
          </a:graphic>
        </p:graphicFrame>
        <p:grpSp>
          <p:nvGrpSpPr>
            <p:cNvPr id="8" name="Group 22"/>
            <p:cNvGrpSpPr>
              <a:grpSpLocks/>
            </p:cNvGrpSpPr>
            <p:nvPr/>
          </p:nvGrpSpPr>
          <p:grpSpPr bwMode="auto">
            <a:xfrm>
              <a:off x="284" y="1796"/>
              <a:ext cx="1183" cy="255"/>
              <a:chOff x="384" y="2208"/>
              <a:chExt cx="1280" cy="436"/>
            </a:xfrm>
          </p:grpSpPr>
          <p:sp>
            <p:nvSpPr>
              <p:cNvPr id="4116" name="Freeform 23"/>
              <p:cNvSpPr>
                <a:spLocks/>
              </p:cNvSpPr>
              <p:nvPr/>
            </p:nvSpPr>
            <p:spPr bwMode="auto">
              <a:xfrm>
                <a:off x="384" y="2208"/>
                <a:ext cx="1280" cy="436"/>
              </a:xfrm>
              <a:custGeom>
                <a:avLst/>
                <a:gdLst>
                  <a:gd name="T0" fmla="*/ 320 w 2560"/>
                  <a:gd name="T1" fmla="*/ 71 h 983"/>
                  <a:gd name="T2" fmla="*/ 305 w 2560"/>
                  <a:gd name="T3" fmla="*/ 24 h 983"/>
                  <a:gd name="T4" fmla="*/ 266 w 2560"/>
                  <a:gd name="T5" fmla="*/ 24 h 983"/>
                  <a:gd name="T6" fmla="*/ 266 w 2560"/>
                  <a:gd name="T7" fmla="*/ 12 h 983"/>
                  <a:gd name="T8" fmla="*/ 205 w 2560"/>
                  <a:gd name="T9" fmla="*/ 12 h 983"/>
                  <a:gd name="T10" fmla="*/ 205 w 2560"/>
                  <a:gd name="T11" fmla="*/ 3 h 983"/>
                  <a:gd name="T12" fmla="*/ 191 w 2560"/>
                  <a:gd name="T13" fmla="*/ 3 h 983"/>
                  <a:gd name="T14" fmla="*/ 191 w 2560"/>
                  <a:gd name="T15" fmla="*/ 0 h 983"/>
                  <a:gd name="T16" fmla="*/ 121 w 2560"/>
                  <a:gd name="T17" fmla="*/ 0 h 983"/>
                  <a:gd name="T18" fmla="*/ 121 w 2560"/>
                  <a:gd name="T19" fmla="*/ 3 h 983"/>
                  <a:gd name="T20" fmla="*/ 106 w 2560"/>
                  <a:gd name="T21" fmla="*/ 3 h 983"/>
                  <a:gd name="T22" fmla="*/ 106 w 2560"/>
                  <a:gd name="T23" fmla="*/ 12 h 983"/>
                  <a:gd name="T24" fmla="*/ 46 w 2560"/>
                  <a:gd name="T25" fmla="*/ 12 h 983"/>
                  <a:gd name="T26" fmla="*/ 46 w 2560"/>
                  <a:gd name="T27" fmla="*/ 24 h 983"/>
                  <a:gd name="T28" fmla="*/ 15 w 2560"/>
                  <a:gd name="T29" fmla="*/ 24 h 983"/>
                  <a:gd name="T30" fmla="*/ 0 w 2560"/>
                  <a:gd name="T31" fmla="*/ 71 h 983"/>
                  <a:gd name="T32" fmla="*/ 10 w 2560"/>
                  <a:gd name="T33" fmla="*/ 86 h 983"/>
                  <a:gd name="T34" fmla="*/ 312 w 2560"/>
                  <a:gd name="T35" fmla="*/ 86 h 983"/>
                  <a:gd name="T36" fmla="*/ 320 w 2560"/>
                  <a:gd name="T37" fmla="*/ 71 h 9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60"/>
                  <a:gd name="T58" fmla="*/ 0 h 983"/>
                  <a:gd name="T59" fmla="*/ 2560 w 2560"/>
                  <a:gd name="T60" fmla="*/ 983 h 9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60" h="983">
                    <a:moveTo>
                      <a:pt x="2560" y="812"/>
                    </a:moveTo>
                    <a:lnTo>
                      <a:pt x="2437" y="279"/>
                    </a:lnTo>
                    <a:lnTo>
                      <a:pt x="2125" y="279"/>
                    </a:lnTo>
                    <a:lnTo>
                      <a:pt x="2125" y="143"/>
                    </a:lnTo>
                    <a:lnTo>
                      <a:pt x="1646" y="143"/>
                    </a:lnTo>
                    <a:lnTo>
                      <a:pt x="1646" y="37"/>
                    </a:lnTo>
                    <a:lnTo>
                      <a:pt x="1531" y="37"/>
                    </a:lnTo>
                    <a:lnTo>
                      <a:pt x="1531" y="0"/>
                    </a:lnTo>
                    <a:lnTo>
                      <a:pt x="968" y="0"/>
                    </a:lnTo>
                    <a:lnTo>
                      <a:pt x="968" y="37"/>
                    </a:lnTo>
                    <a:lnTo>
                      <a:pt x="853" y="37"/>
                    </a:lnTo>
                    <a:lnTo>
                      <a:pt x="853" y="143"/>
                    </a:lnTo>
                    <a:lnTo>
                      <a:pt x="375" y="143"/>
                    </a:lnTo>
                    <a:lnTo>
                      <a:pt x="375" y="279"/>
                    </a:lnTo>
                    <a:lnTo>
                      <a:pt x="124" y="279"/>
                    </a:lnTo>
                    <a:lnTo>
                      <a:pt x="0" y="812"/>
                    </a:lnTo>
                    <a:lnTo>
                      <a:pt x="74" y="983"/>
                    </a:lnTo>
                    <a:lnTo>
                      <a:pt x="2489" y="983"/>
                    </a:lnTo>
                    <a:lnTo>
                      <a:pt x="2560" y="812"/>
                    </a:lnTo>
                    <a:close/>
                  </a:path>
                </a:pathLst>
              </a:custGeom>
              <a:solidFill>
                <a:srgbClr val="000000"/>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17" name="Freeform 24"/>
              <p:cNvSpPr>
                <a:spLocks/>
              </p:cNvSpPr>
              <p:nvPr/>
            </p:nvSpPr>
            <p:spPr bwMode="auto">
              <a:xfrm>
                <a:off x="408" y="2309"/>
                <a:ext cx="1233" cy="282"/>
              </a:xfrm>
              <a:custGeom>
                <a:avLst/>
                <a:gdLst>
                  <a:gd name="T0" fmla="*/ 308 w 2466"/>
                  <a:gd name="T1" fmla="*/ 62 h 565"/>
                  <a:gd name="T2" fmla="*/ 294 w 2466"/>
                  <a:gd name="T3" fmla="*/ 0 h 565"/>
                  <a:gd name="T4" fmla="*/ 14 w 2466"/>
                  <a:gd name="T5" fmla="*/ 0 h 565"/>
                  <a:gd name="T6" fmla="*/ 0 w 2466"/>
                  <a:gd name="T7" fmla="*/ 62 h 565"/>
                  <a:gd name="T8" fmla="*/ 3 w 2466"/>
                  <a:gd name="T9" fmla="*/ 70 h 565"/>
                  <a:gd name="T10" fmla="*/ 305 w 2466"/>
                  <a:gd name="T11" fmla="*/ 70 h 565"/>
                  <a:gd name="T12" fmla="*/ 308 w 2466"/>
                  <a:gd name="T13" fmla="*/ 62 h 565"/>
                  <a:gd name="T14" fmla="*/ 0 60000 65536"/>
                  <a:gd name="T15" fmla="*/ 0 60000 65536"/>
                  <a:gd name="T16" fmla="*/ 0 60000 65536"/>
                  <a:gd name="T17" fmla="*/ 0 60000 65536"/>
                  <a:gd name="T18" fmla="*/ 0 60000 65536"/>
                  <a:gd name="T19" fmla="*/ 0 60000 65536"/>
                  <a:gd name="T20" fmla="*/ 0 60000 65536"/>
                  <a:gd name="T21" fmla="*/ 0 w 2466"/>
                  <a:gd name="T22" fmla="*/ 0 h 565"/>
                  <a:gd name="T23" fmla="*/ 2466 w 2466"/>
                  <a:gd name="T24" fmla="*/ 565 h 5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6" h="565">
                    <a:moveTo>
                      <a:pt x="2466" y="500"/>
                    </a:moveTo>
                    <a:lnTo>
                      <a:pt x="2352" y="0"/>
                    </a:lnTo>
                    <a:lnTo>
                      <a:pt x="115" y="0"/>
                    </a:lnTo>
                    <a:lnTo>
                      <a:pt x="0" y="500"/>
                    </a:lnTo>
                    <a:lnTo>
                      <a:pt x="30" y="565"/>
                    </a:lnTo>
                    <a:lnTo>
                      <a:pt x="2436" y="565"/>
                    </a:lnTo>
                    <a:lnTo>
                      <a:pt x="2466" y="500"/>
                    </a:lnTo>
                    <a:close/>
                  </a:path>
                </a:pathLst>
              </a:custGeom>
              <a:solidFill>
                <a:srgbClr val="E8E0D3"/>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18" name="Freeform 25"/>
              <p:cNvSpPr>
                <a:spLocks/>
              </p:cNvSpPr>
              <p:nvPr/>
            </p:nvSpPr>
            <p:spPr bwMode="auto">
              <a:xfrm>
                <a:off x="1398"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29" y="0"/>
                    </a:lnTo>
                    <a:lnTo>
                      <a:pt x="0" y="26"/>
                    </a:lnTo>
                    <a:lnTo>
                      <a:pt x="67"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19" name="Freeform 26"/>
              <p:cNvSpPr>
                <a:spLocks/>
              </p:cNvSpPr>
              <p:nvPr/>
            </p:nvSpPr>
            <p:spPr bwMode="auto">
              <a:xfrm>
                <a:off x="1455" y="2397"/>
                <a:ext cx="51" cy="157"/>
              </a:xfrm>
              <a:custGeom>
                <a:avLst/>
                <a:gdLst>
                  <a:gd name="T0" fmla="*/ 13 w 102"/>
                  <a:gd name="T1" fmla="*/ 39 h 314"/>
                  <a:gd name="T2" fmla="*/ 3 w 102"/>
                  <a:gd name="T3" fmla="*/ 0 h 314"/>
                  <a:gd name="T4" fmla="*/ 0 w 102"/>
                  <a:gd name="T5" fmla="*/ 3 h 314"/>
                  <a:gd name="T6" fmla="*/ 9 w 102"/>
                  <a:gd name="T7" fmla="*/ 39 h 314"/>
                  <a:gd name="T8" fmla="*/ 13 w 102"/>
                  <a:gd name="T9" fmla="*/ 39 h 314"/>
                  <a:gd name="T10" fmla="*/ 0 60000 65536"/>
                  <a:gd name="T11" fmla="*/ 0 60000 65536"/>
                  <a:gd name="T12" fmla="*/ 0 60000 65536"/>
                  <a:gd name="T13" fmla="*/ 0 60000 65536"/>
                  <a:gd name="T14" fmla="*/ 0 60000 65536"/>
                  <a:gd name="T15" fmla="*/ 0 w 102"/>
                  <a:gd name="T16" fmla="*/ 0 h 314"/>
                  <a:gd name="T17" fmla="*/ 102 w 102"/>
                  <a:gd name="T18" fmla="*/ 314 h 314"/>
                </a:gdLst>
                <a:ahLst/>
                <a:cxnLst>
                  <a:cxn ang="T10">
                    <a:pos x="T0" y="T1"/>
                  </a:cxn>
                  <a:cxn ang="T11">
                    <a:pos x="T2" y="T3"/>
                  </a:cxn>
                  <a:cxn ang="T12">
                    <a:pos x="T4" y="T5"/>
                  </a:cxn>
                  <a:cxn ang="T13">
                    <a:pos x="T6" y="T7"/>
                  </a:cxn>
                  <a:cxn ang="T14">
                    <a:pos x="T8" y="T9"/>
                  </a:cxn>
                </a:cxnLst>
                <a:rect l="T15" t="T16" r="T17" b="T18"/>
                <a:pathLst>
                  <a:path w="102" h="314">
                    <a:moveTo>
                      <a:pt x="102" y="314"/>
                    </a:moveTo>
                    <a:lnTo>
                      <a:pt x="30" y="0"/>
                    </a:lnTo>
                    <a:lnTo>
                      <a:pt x="0" y="26"/>
                    </a:lnTo>
                    <a:lnTo>
                      <a:pt x="65" y="314"/>
                    </a:lnTo>
                    <a:lnTo>
                      <a:pt x="102"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0" name="Freeform 27"/>
              <p:cNvSpPr>
                <a:spLocks/>
              </p:cNvSpPr>
              <p:nvPr/>
            </p:nvSpPr>
            <p:spPr bwMode="auto">
              <a:xfrm>
                <a:off x="1511" y="2397"/>
                <a:ext cx="51" cy="157"/>
              </a:xfrm>
              <a:custGeom>
                <a:avLst/>
                <a:gdLst>
                  <a:gd name="T0" fmla="*/ 12 w 103"/>
                  <a:gd name="T1" fmla="*/ 39 h 314"/>
                  <a:gd name="T2" fmla="*/ 3 w 103"/>
                  <a:gd name="T3" fmla="*/ 0 h 314"/>
                  <a:gd name="T4" fmla="*/ 0 w 103"/>
                  <a:gd name="T5" fmla="*/ 3 h 314"/>
                  <a:gd name="T6" fmla="*/ 8 w 103"/>
                  <a:gd name="T7" fmla="*/ 39 h 314"/>
                  <a:gd name="T8" fmla="*/ 12 w 103"/>
                  <a:gd name="T9" fmla="*/ 39 h 314"/>
                  <a:gd name="T10" fmla="*/ 0 60000 65536"/>
                  <a:gd name="T11" fmla="*/ 0 60000 65536"/>
                  <a:gd name="T12" fmla="*/ 0 60000 65536"/>
                  <a:gd name="T13" fmla="*/ 0 60000 65536"/>
                  <a:gd name="T14" fmla="*/ 0 60000 65536"/>
                  <a:gd name="T15" fmla="*/ 0 w 103"/>
                  <a:gd name="T16" fmla="*/ 0 h 314"/>
                  <a:gd name="T17" fmla="*/ 103 w 103"/>
                  <a:gd name="T18" fmla="*/ 314 h 314"/>
                </a:gdLst>
                <a:ahLst/>
                <a:cxnLst>
                  <a:cxn ang="T10">
                    <a:pos x="T0" y="T1"/>
                  </a:cxn>
                  <a:cxn ang="T11">
                    <a:pos x="T2" y="T3"/>
                  </a:cxn>
                  <a:cxn ang="T12">
                    <a:pos x="T4" y="T5"/>
                  </a:cxn>
                  <a:cxn ang="T13">
                    <a:pos x="T6" y="T7"/>
                  </a:cxn>
                  <a:cxn ang="T14">
                    <a:pos x="T8" y="T9"/>
                  </a:cxn>
                </a:cxnLst>
                <a:rect l="T15" t="T16" r="T17" b="T18"/>
                <a:pathLst>
                  <a:path w="103" h="314">
                    <a:moveTo>
                      <a:pt x="103" y="314"/>
                    </a:moveTo>
                    <a:lnTo>
                      <a:pt x="30" y="0"/>
                    </a:lnTo>
                    <a:lnTo>
                      <a:pt x="0" y="26"/>
                    </a:lnTo>
                    <a:lnTo>
                      <a:pt x="67" y="314"/>
                    </a:lnTo>
                    <a:lnTo>
                      <a:pt x="103" y="314"/>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1" name="Freeform 28"/>
              <p:cNvSpPr>
                <a:spLocks/>
              </p:cNvSpPr>
              <p:nvPr/>
            </p:nvSpPr>
            <p:spPr bwMode="auto">
              <a:xfrm>
                <a:off x="509" y="2425"/>
                <a:ext cx="848" cy="15"/>
              </a:xfrm>
              <a:custGeom>
                <a:avLst/>
                <a:gdLst>
                  <a:gd name="T0" fmla="*/ 212 w 1696"/>
                  <a:gd name="T1" fmla="*/ 0 h 32"/>
                  <a:gd name="T2" fmla="*/ 1 w 1696"/>
                  <a:gd name="T3" fmla="*/ 0 h 32"/>
                  <a:gd name="T4" fmla="*/ 0 w 1696"/>
                  <a:gd name="T5" fmla="*/ 3 h 32"/>
                  <a:gd name="T6" fmla="*/ 212 w 1696"/>
                  <a:gd name="T7" fmla="*/ 3 h 32"/>
                  <a:gd name="T8" fmla="*/ 212 w 1696"/>
                  <a:gd name="T9" fmla="*/ 0 h 32"/>
                  <a:gd name="T10" fmla="*/ 0 60000 65536"/>
                  <a:gd name="T11" fmla="*/ 0 60000 65536"/>
                  <a:gd name="T12" fmla="*/ 0 60000 65536"/>
                  <a:gd name="T13" fmla="*/ 0 60000 65536"/>
                  <a:gd name="T14" fmla="*/ 0 60000 65536"/>
                  <a:gd name="T15" fmla="*/ 0 w 1696"/>
                  <a:gd name="T16" fmla="*/ 0 h 32"/>
                  <a:gd name="T17" fmla="*/ 1696 w 1696"/>
                  <a:gd name="T18" fmla="*/ 32 h 32"/>
                </a:gdLst>
                <a:ahLst/>
                <a:cxnLst>
                  <a:cxn ang="T10">
                    <a:pos x="T0" y="T1"/>
                  </a:cxn>
                  <a:cxn ang="T11">
                    <a:pos x="T2" y="T3"/>
                  </a:cxn>
                  <a:cxn ang="T12">
                    <a:pos x="T4" y="T5"/>
                  </a:cxn>
                  <a:cxn ang="T13">
                    <a:pos x="T6" y="T7"/>
                  </a:cxn>
                  <a:cxn ang="T14">
                    <a:pos x="T8" y="T9"/>
                  </a:cxn>
                </a:cxnLst>
                <a:rect l="T15" t="T16" r="T17" b="T18"/>
                <a:pathLst>
                  <a:path w="1696" h="32">
                    <a:moveTo>
                      <a:pt x="1689" y="0"/>
                    </a:moveTo>
                    <a:lnTo>
                      <a:pt x="7" y="0"/>
                    </a:lnTo>
                    <a:lnTo>
                      <a:pt x="0" y="32"/>
                    </a:lnTo>
                    <a:lnTo>
                      <a:pt x="1696" y="32"/>
                    </a:lnTo>
                    <a:lnTo>
                      <a:pt x="168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2" name="Freeform 29"/>
              <p:cNvSpPr>
                <a:spLocks/>
              </p:cNvSpPr>
              <p:nvPr/>
            </p:nvSpPr>
            <p:spPr bwMode="auto">
              <a:xfrm>
                <a:off x="1402" y="2425"/>
                <a:ext cx="172" cy="15"/>
              </a:xfrm>
              <a:custGeom>
                <a:avLst/>
                <a:gdLst>
                  <a:gd name="T0" fmla="*/ 43 w 344"/>
                  <a:gd name="T1" fmla="*/ 0 h 32"/>
                  <a:gd name="T2" fmla="*/ 0 w 344"/>
                  <a:gd name="T3" fmla="*/ 0 h 32"/>
                  <a:gd name="T4" fmla="*/ 1 w 344"/>
                  <a:gd name="T5" fmla="*/ 3 h 32"/>
                  <a:gd name="T6" fmla="*/ 43 w 344"/>
                  <a:gd name="T7" fmla="*/ 3 h 32"/>
                  <a:gd name="T8" fmla="*/ 43 w 344"/>
                  <a:gd name="T9" fmla="*/ 0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338" y="0"/>
                    </a:moveTo>
                    <a:lnTo>
                      <a:pt x="0" y="0"/>
                    </a:lnTo>
                    <a:lnTo>
                      <a:pt x="8" y="32"/>
                    </a:lnTo>
                    <a:lnTo>
                      <a:pt x="344" y="32"/>
                    </a:lnTo>
                    <a:lnTo>
                      <a:pt x="3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3" name="Freeform 30"/>
              <p:cNvSpPr>
                <a:spLocks/>
              </p:cNvSpPr>
              <p:nvPr/>
            </p:nvSpPr>
            <p:spPr bwMode="auto">
              <a:xfrm>
                <a:off x="1413" y="2474"/>
                <a:ext cx="172" cy="16"/>
              </a:xfrm>
              <a:custGeom>
                <a:avLst/>
                <a:gdLst>
                  <a:gd name="T0" fmla="*/ 43 w 344"/>
                  <a:gd name="T1" fmla="*/ 4 h 31"/>
                  <a:gd name="T2" fmla="*/ 1 w 344"/>
                  <a:gd name="T3" fmla="*/ 4 h 31"/>
                  <a:gd name="T4" fmla="*/ 0 w 344"/>
                  <a:gd name="T5" fmla="*/ 0 h 31"/>
                  <a:gd name="T6" fmla="*/ 43 w 344"/>
                  <a:gd name="T7" fmla="*/ 0 h 31"/>
                  <a:gd name="T8" fmla="*/ 43 w 344"/>
                  <a:gd name="T9" fmla="*/ 4 h 31"/>
                  <a:gd name="T10" fmla="*/ 0 60000 65536"/>
                  <a:gd name="T11" fmla="*/ 0 60000 65536"/>
                  <a:gd name="T12" fmla="*/ 0 60000 65536"/>
                  <a:gd name="T13" fmla="*/ 0 60000 65536"/>
                  <a:gd name="T14" fmla="*/ 0 60000 65536"/>
                  <a:gd name="T15" fmla="*/ 0 w 344"/>
                  <a:gd name="T16" fmla="*/ 0 h 31"/>
                  <a:gd name="T17" fmla="*/ 344 w 344"/>
                  <a:gd name="T18" fmla="*/ 31 h 31"/>
                </a:gdLst>
                <a:ahLst/>
                <a:cxnLst>
                  <a:cxn ang="T10">
                    <a:pos x="T0" y="T1"/>
                  </a:cxn>
                  <a:cxn ang="T11">
                    <a:pos x="T2" y="T3"/>
                  </a:cxn>
                  <a:cxn ang="T12">
                    <a:pos x="T4" y="T5"/>
                  </a:cxn>
                  <a:cxn ang="T13">
                    <a:pos x="T6" y="T7"/>
                  </a:cxn>
                  <a:cxn ang="T14">
                    <a:pos x="T8" y="T9"/>
                  </a:cxn>
                </a:cxnLst>
                <a:rect l="T15" t="T16" r="T17" b="T18"/>
                <a:pathLst>
                  <a:path w="344" h="31">
                    <a:moveTo>
                      <a:pt x="344" y="31"/>
                    </a:moveTo>
                    <a:lnTo>
                      <a:pt x="8" y="31"/>
                    </a:lnTo>
                    <a:lnTo>
                      <a:pt x="0" y="0"/>
                    </a:lnTo>
                    <a:lnTo>
                      <a:pt x="337" y="0"/>
                    </a:lnTo>
                    <a:lnTo>
                      <a:pt x="344" y="31"/>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4" name="Freeform 31"/>
              <p:cNvSpPr>
                <a:spLocks/>
              </p:cNvSpPr>
              <p:nvPr/>
            </p:nvSpPr>
            <p:spPr bwMode="auto">
              <a:xfrm>
                <a:off x="497" y="2474"/>
                <a:ext cx="872" cy="16"/>
              </a:xfrm>
              <a:custGeom>
                <a:avLst/>
                <a:gdLst>
                  <a:gd name="T0" fmla="*/ 218 w 1742"/>
                  <a:gd name="T1" fmla="*/ 0 h 31"/>
                  <a:gd name="T2" fmla="*/ 2 w 1742"/>
                  <a:gd name="T3" fmla="*/ 0 h 31"/>
                  <a:gd name="T4" fmla="*/ 0 w 1742"/>
                  <a:gd name="T5" fmla="*/ 4 h 31"/>
                  <a:gd name="T6" fmla="*/ 219 w 1742"/>
                  <a:gd name="T7" fmla="*/ 4 h 31"/>
                  <a:gd name="T8" fmla="*/ 218 w 1742"/>
                  <a:gd name="T9" fmla="*/ 0 h 31"/>
                  <a:gd name="T10" fmla="*/ 0 60000 65536"/>
                  <a:gd name="T11" fmla="*/ 0 60000 65536"/>
                  <a:gd name="T12" fmla="*/ 0 60000 65536"/>
                  <a:gd name="T13" fmla="*/ 0 60000 65536"/>
                  <a:gd name="T14" fmla="*/ 0 60000 65536"/>
                  <a:gd name="T15" fmla="*/ 0 w 1742"/>
                  <a:gd name="T16" fmla="*/ 0 h 31"/>
                  <a:gd name="T17" fmla="*/ 1742 w 1742"/>
                  <a:gd name="T18" fmla="*/ 31 h 31"/>
                </a:gdLst>
                <a:ahLst/>
                <a:cxnLst>
                  <a:cxn ang="T10">
                    <a:pos x="T0" y="T1"/>
                  </a:cxn>
                  <a:cxn ang="T11">
                    <a:pos x="T2" y="T3"/>
                  </a:cxn>
                  <a:cxn ang="T12">
                    <a:pos x="T4" y="T5"/>
                  </a:cxn>
                  <a:cxn ang="T13">
                    <a:pos x="T6" y="T7"/>
                  </a:cxn>
                  <a:cxn ang="T14">
                    <a:pos x="T8" y="T9"/>
                  </a:cxn>
                </a:cxnLst>
                <a:rect l="T15" t="T16" r="T17" b="T18"/>
                <a:pathLst>
                  <a:path w="1742" h="31">
                    <a:moveTo>
                      <a:pt x="1737" y="0"/>
                    </a:moveTo>
                    <a:lnTo>
                      <a:pt x="9" y="0"/>
                    </a:lnTo>
                    <a:lnTo>
                      <a:pt x="0" y="31"/>
                    </a:lnTo>
                    <a:lnTo>
                      <a:pt x="1742" y="31"/>
                    </a:lnTo>
                    <a:lnTo>
                      <a:pt x="17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5" name="Freeform 32"/>
              <p:cNvSpPr>
                <a:spLocks/>
              </p:cNvSpPr>
              <p:nvPr/>
            </p:nvSpPr>
            <p:spPr bwMode="auto">
              <a:xfrm>
                <a:off x="483" y="2538"/>
                <a:ext cx="900" cy="16"/>
              </a:xfrm>
              <a:custGeom>
                <a:avLst/>
                <a:gdLst>
                  <a:gd name="T0" fmla="*/ 225 w 1800"/>
                  <a:gd name="T1" fmla="*/ 4 h 32"/>
                  <a:gd name="T2" fmla="*/ 0 w 1800"/>
                  <a:gd name="T3" fmla="*/ 4 h 32"/>
                  <a:gd name="T4" fmla="*/ 1 w 1800"/>
                  <a:gd name="T5" fmla="*/ 0 h 32"/>
                  <a:gd name="T6" fmla="*/ 225 w 1800"/>
                  <a:gd name="T7" fmla="*/ 0 h 32"/>
                  <a:gd name="T8" fmla="*/ 225 w 1800"/>
                  <a:gd name="T9" fmla="*/ 4 h 32"/>
                  <a:gd name="T10" fmla="*/ 0 60000 65536"/>
                  <a:gd name="T11" fmla="*/ 0 60000 65536"/>
                  <a:gd name="T12" fmla="*/ 0 60000 65536"/>
                  <a:gd name="T13" fmla="*/ 0 60000 65536"/>
                  <a:gd name="T14" fmla="*/ 0 60000 65536"/>
                  <a:gd name="T15" fmla="*/ 0 w 1800"/>
                  <a:gd name="T16" fmla="*/ 0 h 32"/>
                  <a:gd name="T17" fmla="*/ 1800 w 1800"/>
                  <a:gd name="T18" fmla="*/ 32 h 32"/>
                </a:gdLst>
                <a:ahLst/>
                <a:cxnLst>
                  <a:cxn ang="T10">
                    <a:pos x="T0" y="T1"/>
                  </a:cxn>
                  <a:cxn ang="T11">
                    <a:pos x="T2" y="T3"/>
                  </a:cxn>
                  <a:cxn ang="T12">
                    <a:pos x="T4" y="T5"/>
                  </a:cxn>
                  <a:cxn ang="T13">
                    <a:pos x="T6" y="T7"/>
                  </a:cxn>
                  <a:cxn ang="T14">
                    <a:pos x="T8" y="T9"/>
                  </a:cxn>
                </a:cxnLst>
                <a:rect l="T15" t="T16" r="T17" b="T18"/>
                <a:pathLst>
                  <a:path w="1800" h="32">
                    <a:moveTo>
                      <a:pt x="1800" y="32"/>
                    </a:moveTo>
                    <a:lnTo>
                      <a:pt x="0" y="32"/>
                    </a:lnTo>
                    <a:lnTo>
                      <a:pt x="7" y="0"/>
                    </a:lnTo>
                    <a:lnTo>
                      <a:pt x="1793" y="0"/>
                    </a:lnTo>
                    <a:lnTo>
                      <a:pt x="1800"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6" name="Freeform 33"/>
              <p:cNvSpPr>
                <a:spLocks/>
              </p:cNvSpPr>
              <p:nvPr/>
            </p:nvSpPr>
            <p:spPr bwMode="auto">
              <a:xfrm>
                <a:off x="1428" y="2538"/>
                <a:ext cx="172" cy="16"/>
              </a:xfrm>
              <a:custGeom>
                <a:avLst/>
                <a:gdLst>
                  <a:gd name="T0" fmla="*/ 1 w 344"/>
                  <a:gd name="T1" fmla="*/ 4 h 32"/>
                  <a:gd name="T2" fmla="*/ 43 w 344"/>
                  <a:gd name="T3" fmla="*/ 4 h 32"/>
                  <a:gd name="T4" fmla="*/ 42 w 344"/>
                  <a:gd name="T5" fmla="*/ 0 h 32"/>
                  <a:gd name="T6" fmla="*/ 0 w 344"/>
                  <a:gd name="T7" fmla="*/ 0 h 32"/>
                  <a:gd name="T8" fmla="*/ 1 w 344"/>
                  <a:gd name="T9" fmla="*/ 4 h 32"/>
                  <a:gd name="T10" fmla="*/ 0 60000 65536"/>
                  <a:gd name="T11" fmla="*/ 0 60000 65536"/>
                  <a:gd name="T12" fmla="*/ 0 60000 65536"/>
                  <a:gd name="T13" fmla="*/ 0 60000 65536"/>
                  <a:gd name="T14" fmla="*/ 0 60000 65536"/>
                  <a:gd name="T15" fmla="*/ 0 w 344"/>
                  <a:gd name="T16" fmla="*/ 0 h 32"/>
                  <a:gd name="T17" fmla="*/ 344 w 344"/>
                  <a:gd name="T18" fmla="*/ 32 h 32"/>
                </a:gdLst>
                <a:ahLst/>
                <a:cxnLst>
                  <a:cxn ang="T10">
                    <a:pos x="T0" y="T1"/>
                  </a:cxn>
                  <a:cxn ang="T11">
                    <a:pos x="T2" y="T3"/>
                  </a:cxn>
                  <a:cxn ang="T12">
                    <a:pos x="T4" y="T5"/>
                  </a:cxn>
                  <a:cxn ang="T13">
                    <a:pos x="T6" y="T7"/>
                  </a:cxn>
                  <a:cxn ang="T14">
                    <a:pos x="T8" y="T9"/>
                  </a:cxn>
                </a:cxnLst>
                <a:rect l="T15" t="T16" r="T17" b="T18"/>
                <a:pathLst>
                  <a:path w="344" h="32">
                    <a:moveTo>
                      <a:pt x="8" y="32"/>
                    </a:moveTo>
                    <a:lnTo>
                      <a:pt x="344" y="32"/>
                    </a:lnTo>
                    <a:lnTo>
                      <a:pt x="336" y="0"/>
                    </a:lnTo>
                    <a:lnTo>
                      <a:pt x="0" y="0"/>
                    </a:lnTo>
                    <a:lnTo>
                      <a:pt x="8" y="32"/>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7" name="Freeform 34"/>
              <p:cNvSpPr>
                <a:spLocks/>
              </p:cNvSpPr>
              <p:nvPr/>
            </p:nvSpPr>
            <p:spPr bwMode="auto">
              <a:xfrm>
                <a:off x="521" y="2375"/>
                <a:ext cx="825" cy="15"/>
              </a:xfrm>
              <a:custGeom>
                <a:avLst/>
                <a:gdLst>
                  <a:gd name="T0" fmla="*/ 205 w 1652"/>
                  <a:gd name="T1" fmla="*/ 0 h 32"/>
                  <a:gd name="T2" fmla="*/ 1 w 1652"/>
                  <a:gd name="T3" fmla="*/ 0 h 32"/>
                  <a:gd name="T4" fmla="*/ 0 w 1652"/>
                  <a:gd name="T5" fmla="*/ 3 h 32"/>
                  <a:gd name="T6" fmla="*/ 206 w 1652"/>
                  <a:gd name="T7" fmla="*/ 3 h 32"/>
                  <a:gd name="T8" fmla="*/ 205 w 1652"/>
                  <a:gd name="T9" fmla="*/ 0 h 32"/>
                  <a:gd name="T10" fmla="*/ 0 60000 65536"/>
                  <a:gd name="T11" fmla="*/ 0 60000 65536"/>
                  <a:gd name="T12" fmla="*/ 0 60000 65536"/>
                  <a:gd name="T13" fmla="*/ 0 60000 65536"/>
                  <a:gd name="T14" fmla="*/ 0 60000 65536"/>
                  <a:gd name="T15" fmla="*/ 0 w 1652"/>
                  <a:gd name="T16" fmla="*/ 0 h 32"/>
                  <a:gd name="T17" fmla="*/ 1652 w 1652"/>
                  <a:gd name="T18" fmla="*/ 32 h 32"/>
                </a:gdLst>
                <a:ahLst/>
                <a:cxnLst>
                  <a:cxn ang="T10">
                    <a:pos x="T0" y="T1"/>
                  </a:cxn>
                  <a:cxn ang="T11">
                    <a:pos x="T2" y="T3"/>
                  </a:cxn>
                  <a:cxn ang="T12">
                    <a:pos x="T4" y="T5"/>
                  </a:cxn>
                  <a:cxn ang="T13">
                    <a:pos x="T6" y="T7"/>
                  </a:cxn>
                  <a:cxn ang="T14">
                    <a:pos x="T8" y="T9"/>
                  </a:cxn>
                </a:cxnLst>
                <a:rect l="T15" t="T16" r="T17" b="T18"/>
                <a:pathLst>
                  <a:path w="1652" h="32">
                    <a:moveTo>
                      <a:pt x="1644" y="0"/>
                    </a:moveTo>
                    <a:lnTo>
                      <a:pt x="8" y="0"/>
                    </a:lnTo>
                    <a:lnTo>
                      <a:pt x="0" y="32"/>
                    </a:lnTo>
                    <a:lnTo>
                      <a:pt x="1652" y="32"/>
                    </a:lnTo>
                    <a:lnTo>
                      <a:pt x="16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8" name="Freeform 35"/>
              <p:cNvSpPr>
                <a:spLocks/>
              </p:cNvSpPr>
              <p:nvPr/>
            </p:nvSpPr>
            <p:spPr bwMode="auto">
              <a:xfrm>
                <a:off x="1317" y="2340"/>
                <a:ext cx="66" cy="214"/>
              </a:xfrm>
              <a:custGeom>
                <a:avLst/>
                <a:gdLst>
                  <a:gd name="T0" fmla="*/ 4 w 134"/>
                  <a:gd name="T1" fmla="*/ 0 h 428"/>
                  <a:gd name="T2" fmla="*/ 16 w 134"/>
                  <a:gd name="T3" fmla="*/ 54 h 428"/>
                  <a:gd name="T4" fmla="*/ 12 w 134"/>
                  <a:gd name="T5" fmla="*/ 54 h 428"/>
                  <a:gd name="T6" fmla="*/ 0 w 134"/>
                  <a:gd name="T7" fmla="*/ 0 h 428"/>
                  <a:gd name="T8" fmla="*/ 4 w 134"/>
                  <a:gd name="T9" fmla="*/ 0 h 428"/>
                  <a:gd name="T10" fmla="*/ 0 60000 65536"/>
                  <a:gd name="T11" fmla="*/ 0 60000 65536"/>
                  <a:gd name="T12" fmla="*/ 0 60000 65536"/>
                  <a:gd name="T13" fmla="*/ 0 60000 65536"/>
                  <a:gd name="T14" fmla="*/ 0 60000 65536"/>
                  <a:gd name="T15" fmla="*/ 0 w 134"/>
                  <a:gd name="T16" fmla="*/ 0 h 428"/>
                  <a:gd name="T17" fmla="*/ 134 w 134"/>
                  <a:gd name="T18" fmla="*/ 428 h 428"/>
                </a:gdLst>
                <a:ahLst/>
                <a:cxnLst>
                  <a:cxn ang="T10">
                    <a:pos x="T0" y="T1"/>
                  </a:cxn>
                  <a:cxn ang="T11">
                    <a:pos x="T2" y="T3"/>
                  </a:cxn>
                  <a:cxn ang="T12">
                    <a:pos x="T4" y="T5"/>
                  </a:cxn>
                  <a:cxn ang="T13">
                    <a:pos x="T6" y="T7"/>
                  </a:cxn>
                  <a:cxn ang="T14">
                    <a:pos x="T8" y="T9"/>
                  </a:cxn>
                </a:cxnLst>
                <a:rect l="T15" t="T16" r="T17" b="T18"/>
                <a:pathLst>
                  <a:path w="134" h="428">
                    <a:moveTo>
                      <a:pt x="37" y="0"/>
                    </a:moveTo>
                    <a:lnTo>
                      <a:pt x="134" y="428"/>
                    </a:lnTo>
                    <a:lnTo>
                      <a:pt x="99" y="428"/>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29" name="Freeform 36"/>
              <p:cNvSpPr>
                <a:spLocks/>
              </p:cNvSpPr>
              <p:nvPr/>
            </p:nvSpPr>
            <p:spPr bwMode="auto">
              <a:xfrm>
                <a:off x="1265" y="23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0" name="Freeform 37"/>
              <p:cNvSpPr>
                <a:spLocks/>
              </p:cNvSpPr>
              <p:nvPr/>
            </p:nvSpPr>
            <p:spPr bwMode="auto">
              <a:xfrm>
                <a:off x="1213"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5" y="0"/>
                    </a:moveTo>
                    <a:lnTo>
                      <a:pt x="47" y="69"/>
                    </a:lnTo>
                    <a:lnTo>
                      <a:pt x="11"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1" name="Freeform 38"/>
              <p:cNvSpPr>
                <a:spLocks/>
              </p:cNvSpPr>
              <p:nvPr/>
            </p:nvSpPr>
            <p:spPr bwMode="auto">
              <a:xfrm>
                <a:off x="1160" y="2340"/>
                <a:ext cx="23" cy="35"/>
              </a:xfrm>
              <a:custGeom>
                <a:avLst/>
                <a:gdLst>
                  <a:gd name="T0" fmla="*/ 4 w 47"/>
                  <a:gd name="T1" fmla="*/ 0 h 69"/>
                  <a:gd name="T2" fmla="*/ 5 w 47"/>
                  <a:gd name="T3" fmla="*/ 9 h 69"/>
                  <a:gd name="T4" fmla="*/ 1 w 47"/>
                  <a:gd name="T5" fmla="*/ 9 h 69"/>
                  <a:gd name="T6" fmla="*/ 0 w 47"/>
                  <a:gd name="T7" fmla="*/ 0 h 69"/>
                  <a:gd name="T8" fmla="*/ 4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36" y="0"/>
                    </a:moveTo>
                    <a:lnTo>
                      <a:pt x="47" y="69"/>
                    </a:lnTo>
                    <a:lnTo>
                      <a:pt x="11" y="69"/>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2" name="Freeform 39"/>
              <p:cNvSpPr>
                <a:spLocks/>
              </p:cNvSpPr>
              <p:nvPr/>
            </p:nvSpPr>
            <p:spPr bwMode="auto">
              <a:xfrm>
                <a:off x="1108" y="2340"/>
                <a:ext cx="21" cy="35"/>
              </a:xfrm>
              <a:custGeom>
                <a:avLst/>
                <a:gdLst>
                  <a:gd name="T0" fmla="*/ 4 w 43"/>
                  <a:gd name="T1" fmla="*/ 0 h 69"/>
                  <a:gd name="T2" fmla="*/ 5 w 43"/>
                  <a:gd name="T3" fmla="*/ 9 h 69"/>
                  <a:gd name="T4" fmla="*/ 1 w 43"/>
                  <a:gd name="T5" fmla="*/ 9 h 69"/>
                  <a:gd name="T6" fmla="*/ 0 w 43"/>
                  <a:gd name="T7" fmla="*/ 0 h 69"/>
                  <a:gd name="T8" fmla="*/ 4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34" y="0"/>
                    </a:moveTo>
                    <a:lnTo>
                      <a:pt x="43" y="69"/>
                    </a:lnTo>
                    <a:lnTo>
                      <a:pt x="8"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3" name="Freeform 40"/>
              <p:cNvSpPr>
                <a:spLocks/>
              </p:cNvSpPr>
              <p:nvPr/>
            </p:nvSpPr>
            <p:spPr bwMode="auto">
              <a:xfrm>
                <a:off x="1056"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4" y="0"/>
                    </a:moveTo>
                    <a:lnTo>
                      <a:pt x="39" y="69"/>
                    </a:lnTo>
                    <a:lnTo>
                      <a:pt x="4"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4" name="Freeform 41"/>
              <p:cNvSpPr>
                <a:spLocks/>
              </p:cNvSpPr>
              <p:nvPr/>
            </p:nvSpPr>
            <p:spPr bwMode="auto">
              <a:xfrm>
                <a:off x="1004" y="2340"/>
                <a:ext cx="18" cy="35"/>
              </a:xfrm>
              <a:custGeom>
                <a:avLst/>
                <a:gdLst>
                  <a:gd name="T0" fmla="*/ 4 w 37"/>
                  <a:gd name="T1" fmla="*/ 0 h 69"/>
                  <a:gd name="T2" fmla="*/ 4 w 37"/>
                  <a:gd name="T3" fmla="*/ 9 h 69"/>
                  <a:gd name="T4" fmla="*/ 0 w 37"/>
                  <a:gd name="T5" fmla="*/ 9 h 69"/>
                  <a:gd name="T6" fmla="*/ 0 w 37"/>
                  <a:gd name="T7" fmla="*/ 0 h 69"/>
                  <a:gd name="T8" fmla="*/ 4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5" y="0"/>
                    </a:moveTo>
                    <a:lnTo>
                      <a:pt x="37" y="69"/>
                    </a:lnTo>
                    <a:lnTo>
                      <a:pt x="2"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5" name="Freeform 42"/>
              <p:cNvSpPr>
                <a:spLocks/>
              </p:cNvSpPr>
              <p:nvPr/>
            </p:nvSpPr>
            <p:spPr bwMode="auto">
              <a:xfrm>
                <a:off x="952" y="2340"/>
                <a:ext cx="17" cy="35"/>
              </a:xfrm>
              <a:custGeom>
                <a:avLst/>
                <a:gdLst>
                  <a:gd name="T0" fmla="*/ 4 w 35"/>
                  <a:gd name="T1" fmla="*/ 0 h 69"/>
                  <a:gd name="T2" fmla="*/ 4 w 35"/>
                  <a:gd name="T3" fmla="*/ 9 h 69"/>
                  <a:gd name="T4" fmla="*/ 0 w 35"/>
                  <a:gd name="T5" fmla="*/ 9 h 69"/>
                  <a:gd name="T6" fmla="*/ 0 w 35"/>
                  <a:gd name="T7" fmla="*/ 0 h 69"/>
                  <a:gd name="T8" fmla="*/ 4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4" y="69"/>
                    </a:lnTo>
                    <a:lnTo>
                      <a:pt x="0"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6" name="Rectangle 43"/>
              <p:cNvSpPr>
                <a:spLocks noChangeArrowheads="1"/>
              </p:cNvSpPr>
              <p:nvPr/>
            </p:nvSpPr>
            <p:spPr bwMode="auto">
              <a:xfrm>
                <a:off x="900" y="2340"/>
                <a:ext cx="16" cy="35"/>
              </a:xfrm>
              <a:prstGeom prst="rect">
                <a:avLst/>
              </a:prstGeom>
              <a:solidFill>
                <a:srgbClr val="004CB2"/>
              </a:solidFill>
              <a:ln w="9525">
                <a:noFill/>
                <a:miter lim="800000"/>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7" name="Freeform 44"/>
              <p:cNvSpPr>
                <a:spLocks/>
              </p:cNvSpPr>
              <p:nvPr/>
            </p:nvSpPr>
            <p:spPr bwMode="auto">
              <a:xfrm>
                <a:off x="845" y="2340"/>
                <a:ext cx="18" cy="35"/>
              </a:xfrm>
              <a:custGeom>
                <a:avLst/>
                <a:gdLst>
                  <a:gd name="T0" fmla="*/ 4 w 38"/>
                  <a:gd name="T1" fmla="*/ 0 h 69"/>
                  <a:gd name="T2" fmla="*/ 4 w 38"/>
                  <a:gd name="T3" fmla="*/ 9 h 69"/>
                  <a:gd name="T4" fmla="*/ 0 w 38"/>
                  <a:gd name="T5" fmla="*/ 9 h 69"/>
                  <a:gd name="T6" fmla="*/ 0 w 38"/>
                  <a:gd name="T7" fmla="*/ 0 h 69"/>
                  <a:gd name="T8" fmla="*/ 4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38" y="0"/>
                    </a:moveTo>
                    <a:lnTo>
                      <a:pt x="34" y="69"/>
                    </a:lnTo>
                    <a:lnTo>
                      <a:pt x="0" y="69"/>
                    </a:lnTo>
                    <a:lnTo>
                      <a:pt x="4"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8" name="Freeform 45"/>
              <p:cNvSpPr>
                <a:spLocks/>
              </p:cNvSpPr>
              <p:nvPr/>
            </p:nvSpPr>
            <p:spPr bwMode="auto">
              <a:xfrm>
                <a:off x="792" y="23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39" name="Freeform 46"/>
              <p:cNvSpPr>
                <a:spLocks/>
              </p:cNvSpPr>
              <p:nvPr/>
            </p:nvSpPr>
            <p:spPr bwMode="auto">
              <a:xfrm>
                <a:off x="738" y="2340"/>
                <a:ext cx="20" cy="35"/>
              </a:xfrm>
              <a:custGeom>
                <a:avLst/>
                <a:gdLst>
                  <a:gd name="T0" fmla="*/ 5 w 41"/>
                  <a:gd name="T1" fmla="*/ 0 h 69"/>
                  <a:gd name="T2" fmla="*/ 4 w 41"/>
                  <a:gd name="T3" fmla="*/ 9 h 69"/>
                  <a:gd name="T4" fmla="*/ 0 w 41"/>
                  <a:gd name="T5" fmla="*/ 9 h 69"/>
                  <a:gd name="T6" fmla="*/ 0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3" y="69"/>
                    </a:lnTo>
                    <a:lnTo>
                      <a:pt x="0" y="69"/>
                    </a:lnTo>
                    <a:lnTo>
                      <a:pt x="7"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0" name="Freeform 47"/>
              <p:cNvSpPr>
                <a:spLocks/>
              </p:cNvSpPr>
              <p:nvPr/>
            </p:nvSpPr>
            <p:spPr bwMode="auto">
              <a:xfrm>
                <a:off x="684" y="23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3" y="69"/>
                    </a:lnTo>
                    <a:lnTo>
                      <a:pt x="0" y="69"/>
                    </a:lnTo>
                    <a:lnTo>
                      <a:pt x="11"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1" name="Freeform 48"/>
              <p:cNvSpPr>
                <a:spLocks/>
              </p:cNvSpPr>
              <p:nvPr/>
            </p:nvSpPr>
            <p:spPr bwMode="auto">
              <a:xfrm>
                <a:off x="631" y="2340"/>
                <a:ext cx="22" cy="35"/>
              </a:xfrm>
              <a:custGeom>
                <a:avLst/>
                <a:gdLst>
                  <a:gd name="T0" fmla="*/ 5 w 45"/>
                  <a:gd name="T1" fmla="*/ 0 h 69"/>
                  <a:gd name="T2" fmla="*/ 4 w 45"/>
                  <a:gd name="T3" fmla="*/ 9 h 69"/>
                  <a:gd name="T4" fmla="*/ 0 w 45"/>
                  <a:gd name="T5" fmla="*/ 9 h 69"/>
                  <a:gd name="T6" fmla="*/ 1 w 45"/>
                  <a:gd name="T7" fmla="*/ 0 h 69"/>
                  <a:gd name="T8" fmla="*/ 5 w 45"/>
                  <a:gd name="T9" fmla="*/ 0 h 69"/>
                  <a:gd name="T10" fmla="*/ 0 60000 65536"/>
                  <a:gd name="T11" fmla="*/ 0 60000 65536"/>
                  <a:gd name="T12" fmla="*/ 0 60000 65536"/>
                  <a:gd name="T13" fmla="*/ 0 60000 65536"/>
                  <a:gd name="T14" fmla="*/ 0 60000 65536"/>
                  <a:gd name="T15" fmla="*/ 0 w 45"/>
                  <a:gd name="T16" fmla="*/ 0 h 69"/>
                  <a:gd name="T17" fmla="*/ 45 w 45"/>
                  <a:gd name="T18" fmla="*/ 69 h 69"/>
                </a:gdLst>
                <a:ahLst/>
                <a:cxnLst>
                  <a:cxn ang="T10">
                    <a:pos x="T0" y="T1"/>
                  </a:cxn>
                  <a:cxn ang="T11">
                    <a:pos x="T2" y="T3"/>
                  </a:cxn>
                  <a:cxn ang="T12">
                    <a:pos x="T4" y="T5"/>
                  </a:cxn>
                  <a:cxn ang="T13">
                    <a:pos x="T6" y="T7"/>
                  </a:cxn>
                  <a:cxn ang="T14">
                    <a:pos x="T8" y="T9"/>
                  </a:cxn>
                </a:cxnLst>
                <a:rect l="T15" t="T16" r="T17" b="T18"/>
                <a:pathLst>
                  <a:path w="45" h="69">
                    <a:moveTo>
                      <a:pt x="45" y="0"/>
                    </a:moveTo>
                    <a:lnTo>
                      <a:pt x="32" y="69"/>
                    </a:lnTo>
                    <a:lnTo>
                      <a:pt x="0" y="69"/>
                    </a:lnTo>
                    <a:lnTo>
                      <a:pt x="11"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2" name="Freeform 49"/>
              <p:cNvSpPr>
                <a:spLocks/>
              </p:cNvSpPr>
              <p:nvPr/>
            </p:nvSpPr>
            <p:spPr bwMode="auto">
              <a:xfrm>
                <a:off x="577" y="2340"/>
                <a:ext cx="23" cy="35"/>
              </a:xfrm>
              <a:custGeom>
                <a:avLst/>
                <a:gdLst>
                  <a:gd name="T0" fmla="*/ 5 w 47"/>
                  <a:gd name="T1" fmla="*/ 0 h 69"/>
                  <a:gd name="T2" fmla="*/ 4 w 47"/>
                  <a:gd name="T3" fmla="*/ 9 h 69"/>
                  <a:gd name="T4" fmla="*/ 0 w 47"/>
                  <a:gd name="T5" fmla="*/ 9 h 69"/>
                  <a:gd name="T6" fmla="*/ 1 w 47"/>
                  <a:gd name="T7" fmla="*/ 0 h 69"/>
                  <a:gd name="T8" fmla="*/ 5 w 47"/>
                  <a:gd name="T9" fmla="*/ 0 h 69"/>
                  <a:gd name="T10" fmla="*/ 0 60000 65536"/>
                  <a:gd name="T11" fmla="*/ 0 60000 65536"/>
                  <a:gd name="T12" fmla="*/ 0 60000 65536"/>
                  <a:gd name="T13" fmla="*/ 0 60000 65536"/>
                  <a:gd name="T14" fmla="*/ 0 60000 65536"/>
                  <a:gd name="T15" fmla="*/ 0 w 47"/>
                  <a:gd name="T16" fmla="*/ 0 h 69"/>
                  <a:gd name="T17" fmla="*/ 47 w 47"/>
                  <a:gd name="T18" fmla="*/ 69 h 69"/>
                </a:gdLst>
                <a:ahLst/>
                <a:cxnLst>
                  <a:cxn ang="T10">
                    <a:pos x="T0" y="T1"/>
                  </a:cxn>
                  <a:cxn ang="T11">
                    <a:pos x="T2" y="T3"/>
                  </a:cxn>
                  <a:cxn ang="T12">
                    <a:pos x="T4" y="T5"/>
                  </a:cxn>
                  <a:cxn ang="T13">
                    <a:pos x="T6" y="T7"/>
                  </a:cxn>
                  <a:cxn ang="T14">
                    <a:pos x="T8" y="T9"/>
                  </a:cxn>
                </a:cxnLst>
                <a:rect l="T15" t="T16" r="T17" b="T18"/>
                <a:pathLst>
                  <a:path w="47" h="69">
                    <a:moveTo>
                      <a:pt x="47" y="0"/>
                    </a:moveTo>
                    <a:lnTo>
                      <a:pt x="32" y="69"/>
                    </a:lnTo>
                    <a:lnTo>
                      <a:pt x="0" y="69"/>
                    </a:lnTo>
                    <a:lnTo>
                      <a:pt x="15"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3" name="Freeform 50"/>
              <p:cNvSpPr>
                <a:spLocks/>
              </p:cNvSpPr>
              <p:nvPr/>
            </p:nvSpPr>
            <p:spPr bwMode="auto">
              <a:xfrm>
                <a:off x="483" y="2340"/>
                <a:ext cx="65" cy="214"/>
              </a:xfrm>
              <a:custGeom>
                <a:avLst/>
                <a:gdLst>
                  <a:gd name="T0" fmla="*/ 0 w 130"/>
                  <a:gd name="T1" fmla="*/ 54 h 428"/>
                  <a:gd name="T2" fmla="*/ 12 w 130"/>
                  <a:gd name="T3" fmla="*/ 0 h 428"/>
                  <a:gd name="T4" fmla="*/ 16 w 130"/>
                  <a:gd name="T5" fmla="*/ 0 h 428"/>
                  <a:gd name="T6" fmla="*/ 3 w 130"/>
                  <a:gd name="T7" fmla="*/ 54 h 428"/>
                  <a:gd name="T8" fmla="*/ 0 w 130"/>
                  <a:gd name="T9" fmla="*/ 54 h 428"/>
                  <a:gd name="T10" fmla="*/ 0 60000 65536"/>
                  <a:gd name="T11" fmla="*/ 0 60000 65536"/>
                  <a:gd name="T12" fmla="*/ 0 60000 65536"/>
                  <a:gd name="T13" fmla="*/ 0 60000 65536"/>
                  <a:gd name="T14" fmla="*/ 0 60000 65536"/>
                  <a:gd name="T15" fmla="*/ 0 w 130"/>
                  <a:gd name="T16" fmla="*/ 0 h 428"/>
                  <a:gd name="T17" fmla="*/ 130 w 130"/>
                  <a:gd name="T18" fmla="*/ 428 h 428"/>
                </a:gdLst>
                <a:ahLst/>
                <a:cxnLst>
                  <a:cxn ang="T10">
                    <a:pos x="T0" y="T1"/>
                  </a:cxn>
                  <a:cxn ang="T11">
                    <a:pos x="T2" y="T3"/>
                  </a:cxn>
                  <a:cxn ang="T12">
                    <a:pos x="T4" y="T5"/>
                  </a:cxn>
                  <a:cxn ang="T13">
                    <a:pos x="T6" y="T7"/>
                  </a:cxn>
                  <a:cxn ang="T14">
                    <a:pos x="T8" y="T9"/>
                  </a:cxn>
                </a:cxnLst>
                <a:rect l="T15" t="T16" r="T17" b="T18"/>
                <a:pathLst>
                  <a:path w="130" h="428">
                    <a:moveTo>
                      <a:pt x="0" y="428"/>
                    </a:moveTo>
                    <a:lnTo>
                      <a:pt x="96" y="0"/>
                    </a:lnTo>
                    <a:lnTo>
                      <a:pt x="130" y="0"/>
                    </a:lnTo>
                    <a:lnTo>
                      <a:pt x="31" y="428"/>
                    </a:lnTo>
                    <a:lnTo>
                      <a:pt x="0" y="428"/>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4" name="Freeform 51"/>
              <p:cNvSpPr>
                <a:spLocks/>
              </p:cNvSpPr>
              <p:nvPr/>
            </p:nvSpPr>
            <p:spPr bwMode="auto">
              <a:xfrm>
                <a:off x="1282"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8" y="0"/>
                    </a:moveTo>
                    <a:lnTo>
                      <a:pt x="49" y="68"/>
                    </a:lnTo>
                    <a:lnTo>
                      <a:pt x="13" y="68"/>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5" name="Freeform 52"/>
              <p:cNvSpPr>
                <a:spLocks/>
              </p:cNvSpPr>
              <p:nvPr/>
            </p:nvSpPr>
            <p:spPr bwMode="auto">
              <a:xfrm>
                <a:off x="1230" y="2390"/>
                <a:ext cx="24" cy="35"/>
              </a:xfrm>
              <a:custGeom>
                <a:avLst/>
                <a:gdLst>
                  <a:gd name="T0" fmla="*/ 4 w 49"/>
                  <a:gd name="T1" fmla="*/ 0 h 68"/>
                  <a:gd name="T2" fmla="*/ 6 w 49"/>
                  <a:gd name="T3" fmla="*/ 9 h 68"/>
                  <a:gd name="T4" fmla="*/ 1 w 49"/>
                  <a:gd name="T5" fmla="*/ 9 h 68"/>
                  <a:gd name="T6" fmla="*/ 0 w 49"/>
                  <a:gd name="T7" fmla="*/ 0 h 68"/>
                  <a:gd name="T8" fmla="*/ 4 w 49"/>
                  <a:gd name="T9" fmla="*/ 0 h 68"/>
                  <a:gd name="T10" fmla="*/ 0 60000 65536"/>
                  <a:gd name="T11" fmla="*/ 0 60000 65536"/>
                  <a:gd name="T12" fmla="*/ 0 60000 65536"/>
                  <a:gd name="T13" fmla="*/ 0 60000 65536"/>
                  <a:gd name="T14" fmla="*/ 0 60000 65536"/>
                  <a:gd name="T15" fmla="*/ 0 w 49"/>
                  <a:gd name="T16" fmla="*/ 0 h 68"/>
                  <a:gd name="T17" fmla="*/ 49 w 49"/>
                  <a:gd name="T18" fmla="*/ 68 h 68"/>
                </a:gdLst>
                <a:ahLst/>
                <a:cxnLst>
                  <a:cxn ang="T10">
                    <a:pos x="T0" y="T1"/>
                  </a:cxn>
                  <a:cxn ang="T11">
                    <a:pos x="T2" y="T3"/>
                  </a:cxn>
                  <a:cxn ang="T12">
                    <a:pos x="T4" y="T5"/>
                  </a:cxn>
                  <a:cxn ang="T13">
                    <a:pos x="T6" y="T7"/>
                  </a:cxn>
                  <a:cxn ang="T14">
                    <a:pos x="T8" y="T9"/>
                  </a:cxn>
                </a:cxnLst>
                <a:rect l="T15" t="T16" r="T17" b="T18"/>
                <a:pathLst>
                  <a:path w="49" h="68">
                    <a:moveTo>
                      <a:pt x="36" y="0"/>
                    </a:moveTo>
                    <a:lnTo>
                      <a:pt x="49" y="68"/>
                    </a:lnTo>
                    <a:lnTo>
                      <a:pt x="13"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6" name="Freeform 53"/>
              <p:cNvSpPr>
                <a:spLocks/>
              </p:cNvSpPr>
              <p:nvPr/>
            </p:nvSpPr>
            <p:spPr bwMode="auto">
              <a:xfrm>
                <a:off x="1177" y="2390"/>
                <a:ext cx="23" cy="35"/>
              </a:xfrm>
              <a:custGeom>
                <a:avLst/>
                <a:gdLst>
                  <a:gd name="T0" fmla="*/ 5 w 46"/>
                  <a:gd name="T1" fmla="*/ 0 h 68"/>
                  <a:gd name="T2" fmla="*/ 6 w 46"/>
                  <a:gd name="T3" fmla="*/ 9 h 68"/>
                  <a:gd name="T4" fmla="*/ 1 w 46"/>
                  <a:gd name="T5" fmla="*/ 9 h 68"/>
                  <a:gd name="T6" fmla="*/ 0 w 46"/>
                  <a:gd name="T7" fmla="*/ 0 h 68"/>
                  <a:gd name="T8" fmla="*/ 5 w 46"/>
                  <a:gd name="T9" fmla="*/ 0 h 68"/>
                  <a:gd name="T10" fmla="*/ 0 60000 65536"/>
                  <a:gd name="T11" fmla="*/ 0 60000 65536"/>
                  <a:gd name="T12" fmla="*/ 0 60000 65536"/>
                  <a:gd name="T13" fmla="*/ 0 60000 65536"/>
                  <a:gd name="T14" fmla="*/ 0 60000 65536"/>
                  <a:gd name="T15" fmla="*/ 0 w 46"/>
                  <a:gd name="T16" fmla="*/ 0 h 68"/>
                  <a:gd name="T17" fmla="*/ 46 w 46"/>
                  <a:gd name="T18" fmla="*/ 68 h 68"/>
                </a:gdLst>
                <a:ahLst/>
                <a:cxnLst>
                  <a:cxn ang="T10">
                    <a:pos x="T0" y="T1"/>
                  </a:cxn>
                  <a:cxn ang="T11">
                    <a:pos x="T2" y="T3"/>
                  </a:cxn>
                  <a:cxn ang="T12">
                    <a:pos x="T4" y="T5"/>
                  </a:cxn>
                  <a:cxn ang="T13">
                    <a:pos x="T6" y="T7"/>
                  </a:cxn>
                  <a:cxn ang="T14">
                    <a:pos x="T8" y="T9"/>
                  </a:cxn>
                </a:cxnLst>
                <a:rect l="T15" t="T16" r="T17" b="T18"/>
                <a:pathLst>
                  <a:path w="46" h="68">
                    <a:moveTo>
                      <a:pt x="35" y="0"/>
                    </a:moveTo>
                    <a:lnTo>
                      <a:pt x="46" y="68"/>
                    </a:lnTo>
                    <a:lnTo>
                      <a:pt x="11"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7" name="Freeform 54"/>
              <p:cNvSpPr>
                <a:spLocks/>
              </p:cNvSpPr>
              <p:nvPr/>
            </p:nvSpPr>
            <p:spPr bwMode="auto">
              <a:xfrm>
                <a:off x="1125" y="2390"/>
                <a:ext cx="22" cy="35"/>
              </a:xfrm>
              <a:custGeom>
                <a:avLst/>
                <a:gdLst>
                  <a:gd name="T0" fmla="*/ 5 w 43"/>
                  <a:gd name="T1" fmla="*/ 0 h 68"/>
                  <a:gd name="T2" fmla="*/ 6 w 43"/>
                  <a:gd name="T3" fmla="*/ 9 h 68"/>
                  <a:gd name="T4" fmla="*/ 1 w 43"/>
                  <a:gd name="T5" fmla="*/ 9 h 68"/>
                  <a:gd name="T6" fmla="*/ 0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36" y="0"/>
                    </a:moveTo>
                    <a:lnTo>
                      <a:pt x="43" y="68"/>
                    </a:lnTo>
                    <a:lnTo>
                      <a:pt x="8" y="68"/>
                    </a:lnTo>
                    <a:lnTo>
                      <a:pt x="0"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8" name="Freeform 55"/>
              <p:cNvSpPr>
                <a:spLocks/>
              </p:cNvSpPr>
              <p:nvPr/>
            </p:nvSpPr>
            <p:spPr bwMode="auto">
              <a:xfrm>
                <a:off x="1072" y="2390"/>
                <a:ext cx="21" cy="35"/>
              </a:xfrm>
              <a:custGeom>
                <a:avLst/>
                <a:gdLst>
                  <a:gd name="T0" fmla="*/ 5 w 40"/>
                  <a:gd name="T1" fmla="*/ 0 h 68"/>
                  <a:gd name="T2" fmla="*/ 6 w 40"/>
                  <a:gd name="T3" fmla="*/ 9 h 68"/>
                  <a:gd name="T4" fmla="*/ 1 w 40"/>
                  <a:gd name="T5" fmla="*/ 9 h 68"/>
                  <a:gd name="T6" fmla="*/ 0 w 40"/>
                  <a:gd name="T7" fmla="*/ 0 h 68"/>
                  <a:gd name="T8" fmla="*/ 5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35" y="0"/>
                    </a:moveTo>
                    <a:lnTo>
                      <a:pt x="40" y="68"/>
                    </a:lnTo>
                    <a:lnTo>
                      <a:pt x="7" y="68"/>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49" name="Freeform 56"/>
              <p:cNvSpPr>
                <a:spLocks/>
              </p:cNvSpPr>
              <p:nvPr/>
            </p:nvSpPr>
            <p:spPr bwMode="auto">
              <a:xfrm>
                <a:off x="1022"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0" name="Freeform 57"/>
              <p:cNvSpPr>
                <a:spLocks/>
              </p:cNvSpPr>
              <p:nvPr/>
            </p:nvSpPr>
            <p:spPr bwMode="auto">
              <a:xfrm>
                <a:off x="969" y="2390"/>
                <a:ext cx="18" cy="35"/>
              </a:xfrm>
              <a:custGeom>
                <a:avLst/>
                <a:gdLst>
                  <a:gd name="T0" fmla="*/ 5 w 36"/>
                  <a:gd name="T1" fmla="*/ 0 h 68"/>
                  <a:gd name="T2" fmla="*/ 5 w 36"/>
                  <a:gd name="T3" fmla="*/ 9 h 68"/>
                  <a:gd name="T4" fmla="*/ 0 w 36"/>
                  <a:gd name="T5" fmla="*/ 9 h 68"/>
                  <a:gd name="T6" fmla="*/ 1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6" y="0"/>
                    </a:moveTo>
                    <a:lnTo>
                      <a:pt x="34" y="68"/>
                    </a:lnTo>
                    <a:lnTo>
                      <a:pt x="0" y="68"/>
                    </a:lnTo>
                    <a:lnTo>
                      <a:pt x="2" y="0"/>
                    </a:lnTo>
                    <a:lnTo>
                      <a:pt x="36"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1" name="Freeform 58"/>
              <p:cNvSpPr>
                <a:spLocks/>
              </p:cNvSpPr>
              <p:nvPr/>
            </p:nvSpPr>
            <p:spPr bwMode="auto">
              <a:xfrm>
                <a:off x="917" y="2390"/>
                <a:ext cx="18" cy="35"/>
              </a:xfrm>
              <a:custGeom>
                <a:avLst/>
                <a:gdLst>
                  <a:gd name="T0" fmla="*/ 5 w 36"/>
                  <a:gd name="T1" fmla="*/ 0 h 68"/>
                  <a:gd name="T2" fmla="*/ 5 w 36"/>
                  <a:gd name="T3" fmla="*/ 9 h 68"/>
                  <a:gd name="T4" fmla="*/ 1 w 36"/>
                  <a:gd name="T5" fmla="*/ 9 h 68"/>
                  <a:gd name="T6" fmla="*/ 0 w 36"/>
                  <a:gd name="T7" fmla="*/ 0 h 68"/>
                  <a:gd name="T8" fmla="*/ 5 w 36"/>
                  <a:gd name="T9" fmla="*/ 0 h 68"/>
                  <a:gd name="T10" fmla="*/ 0 60000 65536"/>
                  <a:gd name="T11" fmla="*/ 0 60000 65536"/>
                  <a:gd name="T12" fmla="*/ 0 60000 65536"/>
                  <a:gd name="T13" fmla="*/ 0 60000 65536"/>
                  <a:gd name="T14" fmla="*/ 0 60000 65536"/>
                  <a:gd name="T15" fmla="*/ 0 w 36"/>
                  <a:gd name="T16" fmla="*/ 0 h 68"/>
                  <a:gd name="T17" fmla="*/ 36 w 36"/>
                  <a:gd name="T18" fmla="*/ 68 h 68"/>
                </a:gdLst>
                <a:ahLst/>
                <a:cxnLst>
                  <a:cxn ang="T10">
                    <a:pos x="T0" y="T1"/>
                  </a:cxn>
                  <a:cxn ang="T11">
                    <a:pos x="T2" y="T3"/>
                  </a:cxn>
                  <a:cxn ang="T12">
                    <a:pos x="T4" y="T5"/>
                  </a:cxn>
                  <a:cxn ang="T13">
                    <a:pos x="T6" y="T7"/>
                  </a:cxn>
                  <a:cxn ang="T14">
                    <a:pos x="T8" y="T9"/>
                  </a:cxn>
                </a:cxnLst>
                <a:rect l="T15" t="T16" r="T17" b="T18"/>
                <a:pathLst>
                  <a:path w="36" h="68">
                    <a:moveTo>
                      <a:pt x="34" y="0"/>
                    </a:moveTo>
                    <a:lnTo>
                      <a:pt x="36" y="68"/>
                    </a:lnTo>
                    <a:lnTo>
                      <a:pt x="2" y="68"/>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2" name="Freeform 59"/>
              <p:cNvSpPr>
                <a:spLocks/>
              </p:cNvSpPr>
              <p:nvPr/>
            </p:nvSpPr>
            <p:spPr bwMode="auto">
              <a:xfrm>
                <a:off x="863" y="2390"/>
                <a:ext cx="19" cy="35"/>
              </a:xfrm>
              <a:custGeom>
                <a:avLst/>
                <a:gdLst>
                  <a:gd name="T0" fmla="*/ 5 w 37"/>
                  <a:gd name="T1" fmla="*/ 0 h 68"/>
                  <a:gd name="T2" fmla="*/ 5 w 37"/>
                  <a:gd name="T3" fmla="*/ 9 h 68"/>
                  <a:gd name="T4" fmla="*/ 0 w 37"/>
                  <a:gd name="T5" fmla="*/ 9 h 68"/>
                  <a:gd name="T6" fmla="*/ 1 w 37"/>
                  <a:gd name="T7" fmla="*/ 0 h 68"/>
                  <a:gd name="T8" fmla="*/ 5 w 37"/>
                  <a:gd name="T9" fmla="*/ 0 h 68"/>
                  <a:gd name="T10" fmla="*/ 0 60000 65536"/>
                  <a:gd name="T11" fmla="*/ 0 60000 65536"/>
                  <a:gd name="T12" fmla="*/ 0 60000 65536"/>
                  <a:gd name="T13" fmla="*/ 0 60000 65536"/>
                  <a:gd name="T14" fmla="*/ 0 60000 65536"/>
                  <a:gd name="T15" fmla="*/ 0 w 37"/>
                  <a:gd name="T16" fmla="*/ 0 h 68"/>
                  <a:gd name="T17" fmla="*/ 37 w 37"/>
                  <a:gd name="T18" fmla="*/ 68 h 68"/>
                </a:gdLst>
                <a:ahLst/>
                <a:cxnLst>
                  <a:cxn ang="T10">
                    <a:pos x="T0" y="T1"/>
                  </a:cxn>
                  <a:cxn ang="T11">
                    <a:pos x="T2" y="T3"/>
                  </a:cxn>
                  <a:cxn ang="T12">
                    <a:pos x="T4" y="T5"/>
                  </a:cxn>
                  <a:cxn ang="T13">
                    <a:pos x="T6" y="T7"/>
                  </a:cxn>
                  <a:cxn ang="T14">
                    <a:pos x="T8" y="T9"/>
                  </a:cxn>
                </a:cxnLst>
                <a:rect l="T15" t="T16" r="T17" b="T18"/>
                <a:pathLst>
                  <a:path w="37" h="68">
                    <a:moveTo>
                      <a:pt x="37" y="0"/>
                    </a:moveTo>
                    <a:lnTo>
                      <a:pt x="33" y="68"/>
                    </a:lnTo>
                    <a:lnTo>
                      <a:pt x="0" y="68"/>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3" name="Freeform 60"/>
              <p:cNvSpPr>
                <a:spLocks/>
              </p:cNvSpPr>
              <p:nvPr/>
            </p:nvSpPr>
            <p:spPr bwMode="auto">
              <a:xfrm>
                <a:off x="809" y="2390"/>
                <a:ext cx="20" cy="35"/>
              </a:xfrm>
              <a:custGeom>
                <a:avLst/>
                <a:gdLst>
                  <a:gd name="T0" fmla="*/ 5 w 39"/>
                  <a:gd name="T1" fmla="*/ 0 h 68"/>
                  <a:gd name="T2" fmla="*/ 5 w 39"/>
                  <a:gd name="T3" fmla="*/ 9 h 68"/>
                  <a:gd name="T4" fmla="*/ 0 w 39"/>
                  <a:gd name="T5" fmla="*/ 9 h 68"/>
                  <a:gd name="T6" fmla="*/ 1 w 39"/>
                  <a:gd name="T7" fmla="*/ 0 h 68"/>
                  <a:gd name="T8" fmla="*/ 5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39" y="0"/>
                    </a:moveTo>
                    <a:lnTo>
                      <a:pt x="33" y="68"/>
                    </a:lnTo>
                    <a:lnTo>
                      <a:pt x="0" y="68"/>
                    </a:lnTo>
                    <a:lnTo>
                      <a:pt x="5"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4" name="Freeform 61"/>
              <p:cNvSpPr>
                <a:spLocks/>
              </p:cNvSpPr>
              <p:nvPr/>
            </p:nvSpPr>
            <p:spPr bwMode="auto">
              <a:xfrm>
                <a:off x="756" y="2390"/>
                <a:ext cx="20" cy="35"/>
              </a:xfrm>
              <a:custGeom>
                <a:avLst/>
                <a:gdLst>
                  <a:gd name="T0" fmla="*/ 5 w 41"/>
                  <a:gd name="T1" fmla="*/ 0 h 68"/>
                  <a:gd name="T2" fmla="*/ 4 w 41"/>
                  <a:gd name="T3" fmla="*/ 9 h 68"/>
                  <a:gd name="T4" fmla="*/ 0 w 41"/>
                  <a:gd name="T5" fmla="*/ 9 h 68"/>
                  <a:gd name="T6" fmla="*/ 1 w 41"/>
                  <a:gd name="T7" fmla="*/ 0 h 68"/>
                  <a:gd name="T8" fmla="*/ 5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41" y="0"/>
                    </a:moveTo>
                    <a:lnTo>
                      <a:pt x="34" y="68"/>
                    </a:lnTo>
                    <a:lnTo>
                      <a:pt x="0" y="68"/>
                    </a:lnTo>
                    <a:lnTo>
                      <a:pt x="9"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5" name="Freeform 62"/>
              <p:cNvSpPr>
                <a:spLocks/>
              </p:cNvSpPr>
              <p:nvPr/>
            </p:nvSpPr>
            <p:spPr bwMode="auto">
              <a:xfrm>
                <a:off x="703" y="2390"/>
                <a:ext cx="21" cy="35"/>
              </a:xfrm>
              <a:custGeom>
                <a:avLst/>
                <a:gdLst>
                  <a:gd name="T0" fmla="*/ 5 w 43"/>
                  <a:gd name="T1" fmla="*/ 0 h 68"/>
                  <a:gd name="T2" fmla="*/ 4 w 43"/>
                  <a:gd name="T3" fmla="*/ 9 h 68"/>
                  <a:gd name="T4" fmla="*/ 0 w 43"/>
                  <a:gd name="T5" fmla="*/ 9 h 68"/>
                  <a:gd name="T6" fmla="*/ 1 w 43"/>
                  <a:gd name="T7" fmla="*/ 0 h 68"/>
                  <a:gd name="T8" fmla="*/ 5 w 43"/>
                  <a:gd name="T9" fmla="*/ 0 h 68"/>
                  <a:gd name="T10" fmla="*/ 0 60000 65536"/>
                  <a:gd name="T11" fmla="*/ 0 60000 65536"/>
                  <a:gd name="T12" fmla="*/ 0 60000 65536"/>
                  <a:gd name="T13" fmla="*/ 0 60000 65536"/>
                  <a:gd name="T14" fmla="*/ 0 60000 65536"/>
                  <a:gd name="T15" fmla="*/ 0 w 43"/>
                  <a:gd name="T16" fmla="*/ 0 h 68"/>
                  <a:gd name="T17" fmla="*/ 43 w 43"/>
                  <a:gd name="T18" fmla="*/ 68 h 68"/>
                </a:gdLst>
                <a:ahLst/>
                <a:cxnLst>
                  <a:cxn ang="T10">
                    <a:pos x="T0" y="T1"/>
                  </a:cxn>
                  <a:cxn ang="T11">
                    <a:pos x="T2" y="T3"/>
                  </a:cxn>
                  <a:cxn ang="T12">
                    <a:pos x="T4" y="T5"/>
                  </a:cxn>
                  <a:cxn ang="T13">
                    <a:pos x="T6" y="T7"/>
                  </a:cxn>
                  <a:cxn ang="T14">
                    <a:pos x="T8" y="T9"/>
                  </a:cxn>
                </a:cxnLst>
                <a:rect l="T15" t="T16" r="T17" b="T18"/>
                <a:pathLst>
                  <a:path w="43" h="68">
                    <a:moveTo>
                      <a:pt x="43" y="0"/>
                    </a:moveTo>
                    <a:lnTo>
                      <a:pt x="32" y="68"/>
                    </a:lnTo>
                    <a:lnTo>
                      <a:pt x="0" y="68"/>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6" name="Freeform 63"/>
              <p:cNvSpPr>
                <a:spLocks/>
              </p:cNvSpPr>
              <p:nvPr/>
            </p:nvSpPr>
            <p:spPr bwMode="auto">
              <a:xfrm>
                <a:off x="649" y="2390"/>
                <a:ext cx="22" cy="35"/>
              </a:xfrm>
              <a:custGeom>
                <a:avLst/>
                <a:gdLst>
                  <a:gd name="T0" fmla="*/ 5 w 45"/>
                  <a:gd name="T1" fmla="*/ 0 h 68"/>
                  <a:gd name="T2" fmla="*/ 4 w 45"/>
                  <a:gd name="T3" fmla="*/ 9 h 68"/>
                  <a:gd name="T4" fmla="*/ 0 w 45"/>
                  <a:gd name="T5" fmla="*/ 9 h 68"/>
                  <a:gd name="T6" fmla="*/ 1 w 45"/>
                  <a:gd name="T7" fmla="*/ 0 h 68"/>
                  <a:gd name="T8" fmla="*/ 5 w 45"/>
                  <a:gd name="T9" fmla="*/ 0 h 68"/>
                  <a:gd name="T10" fmla="*/ 0 60000 65536"/>
                  <a:gd name="T11" fmla="*/ 0 60000 65536"/>
                  <a:gd name="T12" fmla="*/ 0 60000 65536"/>
                  <a:gd name="T13" fmla="*/ 0 60000 65536"/>
                  <a:gd name="T14" fmla="*/ 0 60000 65536"/>
                  <a:gd name="T15" fmla="*/ 0 w 45"/>
                  <a:gd name="T16" fmla="*/ 0 h 68"/>
                  <a:gd name="T17" fmla="*/ 45 w 45"/>
                  <a:gd name="T18" fmla="*/ 68 h 68"/>
                </a:gdLst>
                <a:ahLst/>
                <a:cxnLst>
                  <a:cxn ang="T10">
                    <a:pos x="T0" y="T1"/>
                  </a:cxn>
                  <a:cxn ang="T11">
                    <a:pos x="T2" y="T3"/>
                  </a:cxn>
                  <a:cxn ang="T12">
                    <a:pos x="T4" y="T5"/>
                  </a:cxn>
                  <a:cxn ang="T13">
                    <a:pos x="T6" y="T7"/>
                  </a:cxn>
                  <a:cxn ang="T14">
                    <a:pos x="T8" y="T9"/>
                  </a:cxn>
                </a:cxnLst>
                <a:rect l="T15" t="T16" r="T17" b="T18"/>
                <a:pathLst>
                  <a:path w="45" h="68">
                    <a:moveTo>
                      <a:pt x="45" y="0"/>
                    </a:moveTo>
                    <a:lnTo>
                      <a:pt x="32" y="68"/>
                    </a:lnTo>
                    <a:lnTo>
                      <a:pt x="0" y="68"/>
                    </a:lnTo>
                    <a:lnTo>
                      <a:pt x="13" y="0"/>
                    </a:lnTo>
                    <a:lnTo>
                      <a:pt x="4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7" name="Freeform 64"/>
              <p:cNvSpPr>
                <a:spLocks/>
              </p:cNvSpPr>
              <p:nvPr/>
            </p:nvSpPr>
            <p:spPr bwMode="auto">
              <a:xfrm>
                <a:off x="595" y="2390"/>
                <a:ext cx="24" cy="35"/>
              </a:xfrm>
              <a:custGeom>
                <a:avLst/>
                <a:gdLst>
                  <a:gd name="T0" fmla="*/ 6 w 48"/>
                  <a:gd name="T1" fmla="*/ 0 h 68"/>
                  <a:gd name="T2" fmla="*/ 5 w 48"/>
                  <a:gd name="T3" fmla="*/ 9 h 68"/>
                  <a:gd name="T4" fmla="*/ 0 w 48"/>
                  <a:gd name="T5" fmla="*/ 9 h 68"/>
                  <a:gd name="T6" fmla="*/ 2 w 48"/>
                  <a:gd name="T7" fmla="*/ 0 h 68"/>
                  <a:gd name="T8" fmla="*/ 6 w 48"/>
                  <a:gd name="T9" fmla="*/ 0 h 68"/>
                  <a:gd name="T10" fmla="*/ 0 60000 65536"/>
                  <a:gd name="T11" fmla="*/ 0 60000 65536"/>
                  <a:gd name="T12" fmla="*/ 0 60000 65536"/>
                  <a:gd name="T13" fmla="*/ 0 60000 65536"/>
                  <a:gd name="T14" fmla="*/ 0 60000 65536"/>
                  <a:gd name="T15" fmla="*/ 0 w 48"/>
                  <a:gd name="T16" fmla="*/ 0 h 68"/>
                  <a:gd name="T17" fmla="*/ 48 w 48"/>
                  <a:gd name="T18" fmla="*/ 68 h 68"/>
                </a:gdLst>
                <a:ahLst/>
                <a:cxnLst>
                  <a:cxn ang="T10">
                    <a:pos x="T0" y="T1"/>
                  </a:cxn>
                  <a:cxn ang="T11">
                    <a:pos x="T2" y="T3"/>
                  </a:cxn>
                  <a:cxn ang="T12">
                    <a:pos x="T4" y="T5"/>
                  </a:cxn>
                  <a:cxn ang="T13">
                    <a:pos x="T6" y="T7"/>
                  </a:cxn>
                  <a:cxn ang="T14">
                    <a:pos x="T8" y="T9"/>
                  </a:cxn>
                </a:cxnLst>
                <a:rect l="T15" t="T16" r="T17" b="T18"/>
                <a:pathLst>
                  <a:path w="48" h="68">
                    <a:moveTo>
                      <a:pt x="48" y="0"/>
                    </a:moveTo>
                    <a:lnTo>
                      <a:pt x="33" y="68"/>
                    </a:lnTo>
                    <a:lnTo>
                      <a:pt x="0" y="68"/>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8" name="Freeform 65"/>
              <p:cNvSpPr>
                <a:spLocks/>
              </p:cNvSpPr>
              <p:nvPr/>
            </p:nvSpPr>
            <p:spPr bwMode="auto">
              <a:xfrm>
                <a:off x="1289" y="2491"/>
                <a:ext cx="28" cy="47"/>
              </a:xfrm>
              <a:custGeom>
                <a:avLst/>
                <a:gdLst>
                  <a:gd name="T0" fmla="*/ 5 w 56"/>
                  <a:gd name="T1" fmla="*/ 0 h 95"/>
                  <a:gd name="T2" fmla="*/ 7 w 56"/>
                  <a:gd name="T3" fmla="*/ 11 h 95"/>
                  <a:gd name="T4" fmla="*/ 3 w 56"/>
                  <a:gd name="T5" fmla="*/ 11 h 95"/>
                  <a:gd name="T6" fmla="*/ 0 w 56"/>
                  <a:gd name="T7" fmla="*/ 0 h 95"/>
                  <a:gd name="T8" fmla="*/ 5 w 56"/>
                  <a:gd name="T9" fmla="*/ 0 h 95"/>
                  <a:gd name="T10" fmla="*/ 0 60000 65536"/>
                  <a:gd name="T11" fmla="*/ 0 60000 65536"/>
                  <a:gd name="T12" fmla="*/ 0 60000 65536"/>
                  <a:gd name="T13" fmla="*/ 0 60000 65536"/>
                  <a:gd name="T14" fmla="*/ 0 60000 65536"/>
                  <a:gd name="T15" fmla="*/ 0 w 56"/>
                  <a:gd name="T16" fmla="*/ 0 h 95"/>
                  <a:gd name="T17" fmla="*/ 56 w 56"/>
                  <a:gd name="T18" fmla="*/ 95 h 95"/>
                </a:gdLst>
                <a:ahLst/>
                <a:cxnLst>
                  <a:cxn ang="T10">
                    <a:pos x="T0" y="T1"/>
                  </a:cxn>
                  <a:cxn ang="T11">
                    <a:pos x="T2" y="T3"/>
                  </a:cxn>
                  <a:cxn ang="T12">
                    <a:pos x="T4" y="T5"/>
                  </a:cxn>
                  <a:cxn ang="T13">
                    <a:pos x="T6" y="T7"/>
                  </a:cxn>
                  <a:cxn ang="T14">
                    <a:pos x="T8" y="T9"/>
                  </a:cxn>
                </a:cxnLst>
                <a:rect l="T15" t="T16" r="T17" b="T18"/>
                <a:pathLst>
                  <a:path w="56" h="95">
                    <a:moveTo>
                      <a:pt x="38" y="0"/>
                    </a:moveTo>
                    <a:lnTo>
                      <a:pt x="56" y="95"/>
                    </a:lnTo>
                    <a:lnTo>
                      <a:pt x="21" y="95"/>
                    </a:lnTo>
                    <a:lnTo>
                      <a:pt x="0" y="0"/>
                    </a:lnTo>
                    <a:lnTo>
                      <a:pt x="3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59" name="Freeform 66"/>
              <p:cNvSpPr>
                <a:spLocks/>
              </p:cNvSpPr>
              <p:nvPr/>
            </p:nvSpPr>
            <p:spPr bwMode="auto">
              <a:xfrm>
                <a:off x="1184" y="2491"/>
                <a:ext cx="33" cy="47"/>
              </a:xfrm>
              <a:custGeom>
                <a:avLst/>
                <a:gdLst>
                  <a:gd name="T0" fmla="*/ 6 w 66"/>
                  <a:gd name="T1" fmla="*/ 0 h 95"/>
                  <a:gd name="T2" fmla="*/ 8 w 66"/>
                  <a:gd name="T3" fmla="*/ 11 h 95"/>
                  <a:gd name="T4" fmla="*/ 2 w 66"/>
                  <a:gd name="T5" fmla="*/ 11 h 95"/>
                  <a:gd name="T6" fmla="*/ 0 w 66"/>
                  <a:gd name="T7" fmla="*/ 0 h 95"/>
                  <a:gd name="T8" fmla="*/ 6 w 66"/>
                  <a:gd name="T9" fmla="*/ 0 h 95"/>
                  <a:gd name="T10" fmla="*/ 0 60000 65536"/>
                  <a:gd name="T11" fmla="*/ 0 60000 65536"/>
                  <a:gd name="T12" fmla="*/ 0 60000 65536"/>
                  <a:gd name="T13" fmla="*/ 0 60000 65536"/>
                  <a:gd name="T14" fmla="*/ 0 60000 65536"/>
                  <a:gd name="T15" fmla="*/ 0 w 66"/>
                  <a:gd name="T16" fmla="*/ 0 h 95"/>
                  <a:gd name="T17" fmla="*/ 66 w 66"/>
                  <a:gd name="T18" fmla="*/ 95 h 95"/>
                </a:gdLst>
                <a:ahLst/>
                <a:cxnLst>
                  <a:cxn ang="T10">
                    <a:pos x="T0" y="T1"/>
                  </a:cxn>
                  <a:cxn ang="T11">
                    <a:pos x="T2" y="T3"/>
                  </a:cxn>
                  <a:cxn ang="T12">
                    <a:pos x="T4" y="T5"/>
                  </a:cxn>
                  <a:cxn ang="T13">
                    <a:pos x="T6" y="T7"/>
                  </a:cxn>
                  <a:cxn ang="T14">
                    <a:pos x="T8" y="T9"/>
                  </a:cxn>
                </a:cxnLst>
                <a:rect l="T15" t="T16" r="T17" b="T18"/>
                <a:pathLst>
                  <a:path w="66" h="95">
                    <a:moveTo>
                      <a:pt x="50" y="0"/>
                    </a:moveTo>
                    <a:lnTo>
                      <a:pt x="66" y="95"/>
                    </a:lnTo>
                    <a:lnTo>
                      <a:pt x="16" y="95"/>
                    </a:lnTo>
                    <a:lnTo>
                      <a:pt x="0" y="0"/>
                    </a:lnTo>
                    <a:lnTo>
                      <a:pt x="50"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0" name="Freeform 67"/>
              <p:cNvSpPr>
                <a:spLocks/>
              </p:cNvSpPr>
              <p:nvPr/>
            </p:nvSpPr>
            <p:spPr bwMode="auto">
              <a:xfrm>
                <a:off x="1096" y="2491"/>
                <a:ext cx="25" cy="47"/>
              </a:xfrm>
              <a:custGeom>
                <a:avLst/>
                <a:gdLst>
                  <a:gd name="T0" fmla="*/ 5 w 48"/>
                  <a:gd name="T1" fmla="*/ 0 h 95"/>
                  <a:gd name="T2" fmla="*/ 7 w 48"/>
                  <a:gd name="T3" fmla="*/ 11 h 95"/>
                  <a:gd name="T4" fmla="*/ 2 w 48"/>
                  <a:gd name="T5" fmla="*/ 11 h 95"/>
                  <a:gd name="T6" fmla="*/ 0 w 48"/>
                  <a:gd name="T7" fmla="*/ 0 h 95"/>
                  <a:gd name="T8" fmla="*/ 5 w 48"/>
                  <a:gd name="T9" fmla="*/ 0 h 95"/>
                  <a:gd name="T10" fmla="*/ 0 60000 65536"/>
                  <a:gd name="T11" fmla="*/ 0 60000 65536"/>
                  <a:gd name="T12" fmla="*/ 0 60000 65536"/>
                  <a:gd name="T13" fmla="*/ 0 60000 65536"/>
                  <a:gd name="T14" fmla="*/ 0 60000 65536"/>
                  <a:gd name="T15" fmla="*/ 0 w 48"/>
                  <a:gd name="T16" fmla="*/ 0 h 95"/>
                  <a:gd name="T17" fmla="*/ 48 w 48"/>
                  <a:gd name="T18" fmla="*/ 95 h 95"/>
                </a:gdLst>
                <a:ahLst/>
                <a:cxnLst>
                  <a:cxn ang="T10">
                    <a:pos x="T0" y="T1"/>
                  </a:cxn>
                  <a:cxn ang="T11">
                    <a:pos x="T2" y="T3"/>
                  </a:cxn>
                  <a:cxn ang="T12">
                    <a:pos x="T4" y="T5"/>
                  </a:cxn>
                  <a:cxn ang="T13">
                    <a:pos x="T6" y="T7"/>
                  </a:cxn>
                  <a:cxn ang="T14">
                    <a:pos x="T8" y="T9"/>
                  </a:cxn>
                </a:cxnLst>
                <a:rect l="T15" t="T16" r="T17" b="T18"/>
                <a:pathLst>
                  <a:path w="48" h="95">
                    <a:moveTo>
                      <a:pt x="35" y="0"/>
                    </a:moveTo>
                    <a:lnTo>
                      <a:pt x="48" y="95"/>
                    </a:lnTo>
                    <a:lnTo>
                      <a:pt x="13" y="95"/>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1" name="Freeform 68"/>
              <p:cNvSpPr>
                <a:spLocks/>
              </p:cNvSpPr>
              <p:nvPr/>
            </p:nvSpPr>
            <p:spPr bwMode="auto">
              <a:xfrm>
                <a:off x="677" y="2491"/>
                <a:ext cx="23" cy="47"/>
              </a:xfrm>
              <a:custGeom>
                <a:avLst/>
                <a:gdLst>
                  <a:gd name="T0" fmla="*/ 5 w 47"/>
                  <a:gd name="T1" fmla="*/ 0 h 95"/>
                  <a:gd name="T2" fmla="*/ 4 w 47"/>
                  <a:gd name="T3" fmla="*/ 11 h 95"/>
                  <a:gd name="T4" fmla="*/ 0 w 47"/>
                  <a:gd name="T5" fmla="*/ 11 h 95"/>
                  <a:gd name="T6" fmla="*/ 1 w 47"/>
                  <a:gd name="T7" fmla="*/ 0 h 95"/>
                  <a:gd name="T8" fmla="*/ 5 w 47"/>
                  <a:gd name="T9" fmla="*/ 0 h 95"/>
                  <a:gd name="T10" fmla="*/ 0 60000 65536"/>
                  <a:gd name="T11" fmla="*/ 0 60000 65536"/>
                  <a:gd name="T12" fmla="*/ 0 60000 65536"/>
                  <a:gd name="T13" fmla="*/ 0 60000 65536"/>
                  <a:gd name="T14" fmla="*/ 0 60000 65536"/>
                  <a:gd name="T15" fmla="*/ 0 w 47"/>
                  <a:gd name="T16" fmla="*/ 0 h 95"/>
                  <a:gd name="T17" fmla="*/ 47 w 47"/>
                  <a:gd name="T18" fmla="*/ 95 h 95"/>
                </a:gdLst>
                <a:ahLst/>
                <a:cxnLst>
                  <a:cxn ang="T10">
                    <a:pos x="T0" y="T1"/>
                  </a:cxn>
                  <a:cxn ang="T11">
                    <a:pos x="T2" y="T3"/>
                  </a:cxn>
                  <a:cxn ang="T12">
                    <a:pos x="T4" y="T5"/>
                  </a:cxn>
                  <a:cxn ang="T13">
                    <a:pos x="T6" y="T7"/>
                  </a:cxn>
                  <a:cxn ang="T14">
                    <a:pos x="T8" y="T9"/>
                  </a:cxn>
                </a:cxnLst>
                <a:rect l="T15" t="T16" r="T17" b="T18"/>
                <a:pathLst>
                  <a:path w="47" h="95">
                    <a:moveTo>
                      <a:pt x="47" y="0"/>
                    </a:moveTo>
                    <a:lnTo>
                      <a:pt x="32" y="95"/>
                    </a:lnTo>
                    <a:lnTo>
                      <a:pt x="0" y="95"/>
                    </a:lnTo>
                    <a:lnTo>
                      <a:pt x="13" y="0"/>
                    </a:lnTo>
                    <a:lnTo>
                      <a:pt x="4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2" name="Freeform 69"/>
              <p:cNvSpPr>
                <a:spLocks/>
              </p:cNvSpPr>
              <p:nvPr/>
            </p:nvSpPr>
            <p:spPr bwMode="auto">
              <a:xfrm>
                <a:off x="569" y="2491"/>
                <a:ext cx="27" cy="47"/>
              </a:xfrm>
              <a:custGeom>
                <a:avLst/>
                <a:gdLst>
                  <a:gd name="T0" fmla="*/ 7 w 54"/>
                  <a:gd name="T1" fmla="*/ 0 h 95"/>
                  <a:gd name="T2" fmla="*/ 3 w 54"/>
                  <a:gd name="T3" fmla="*/ 11 h 95"/>
                  <a:gd name="T4" fmla="*/ 0 w 54"/>
                  <a:gd name="T5" fmla="*/ 11 h 95"/>
                  <a:gd name="T6" fmla="*/ 3 w 54"/>
                  <a:gd name="T7" fmla="*/ 0 h 95"/>
                  <a:gd name="T8" fmla="*/ 7 w 54"/>
                  <a:gd name="T9" fmla="*/ 0 h 95"/>
                  <a:gd name="T10" fmla="*/ 0 60000 65536"/>
                  <a:gd name="T11" fmla="*/ 0 60000 65536"/>
                  <a:gd name="T12" fmla="*/ 0 60000 65536"/>
                  <a:gd name="T13" fmla="*/ 0 60000 65536"/>
                  <a:gd name="T14" fmla="*/ 0 60000 65536"/>
                  <a:gd name="T15" fmla="*/ 0 w 54"/>
                  <a:gd name="T16" fmla="*/ 0 h 95"/>
                  <a:gd name="T17" fmla="*/ 54 w 54"/>
                  <a:gd name="T18" fmla="*/ 95 h 95"/>
                </a:gdLst>
                <a:ahLst/>
                <a:cxnLst>
                  <a:cxn ang="T10">
                    <a:pos x="T0" y="T1"/>
                  </a:cxn>
                  <a:cxn ang="T11">
                    <a:pos x="T2" y="T3"/>
                  </a:cxn>
                  <a:cxn ang="T12">
                    <a:pos x="T4" y="T5"/>
                  </a:cxn>
                  <a:cxn ang="T13">
                    <a:pos x="T6" y="T7"/>
                  </a:cxn>
                  <a:cxn ang="T14">
                    <a:pos x="T8" y="T9"/>
                  </a:cxn>
                </a:cxnLst>
                <a:rect l="T15" t="T16" r="T17" b="T18"/>
                <a:pathLst>
                  <a:path w="54" h="95">
                    <a:moveTo>
                      <a:pt x="54" y="0"/>
                    </a:moveTo>
                    <a:lnTo>
                      <a:pt x="31" y="95"/>
                    </a:lnTo>
                    <a:lnTo>
                      <a:pt x="0" y="95"/>
                    </a:lnTo>
                    <a:lnTo>
                      <a:pt x="22" y="0"/>
                    </a:lnTo>
                    <a:lnTo>
                      <a:pt x="5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3" name="Freeform 70"/>
              <p:cNvSpPr>
                <a:spLocks/>
              </p:cNvSpPr>
              <p:nvPr/>
            </p:nvSpPr>
            <p:spPr bwMode="auto">
              <a:xfrm>
                <a:off x="1294" y="2440"/>
                <a:ext cx="25" cy="35"/>
              </a:xfrm>
              <a:custGeom>
                <a:avLst/>
                <a:gdLst>
                  <a:gd name="T0" fmla="*/ 5 w 50"/>
                  <a:gd name="T1" fmla="*/ 0 h 69"/>
                  <a:gd name="T2" fmla="*/ 6 w 50"/>
                  <a:gd name="T3" fmla="*/ 9 h 69"/>
                  <a:gd name="T4" fmla="*/ 2 w 50"/>
                  <a:gd name="T5" fmla="*/ 9 h 69"/>
                  <a:gd name="T6" fmla="*/ 0 w 50"/>
                  <a:gd name="T7" fmla="*/ 0 h 69"/>
                  <a:gd name="T8" fmla="*/ 5 w 50"/>
                  <a:gd name="T9" fmla="*/ 0 h 69"/>
                  <a:gd name="T10" fmla="*/ 0 60000 65536"/>
                  <a:gd name="T11" fmla="*/ 0 60000 65536"/>
                  <a:gd name="T12" fmla="*/ 0 60000 65536"/>
                  <a:gd name="T13" fmla="*/ 0 60000 65536"/>
                  <a:gd name="T14" fmla="*/ 0 60000 65536"/>
                  <a:gd name="T15" fmla="*/ 0 w 50"/>
                  <a:gd name="T16" fmla="*/ 0 h 69"/>
                  <a:gd name="T17" fmla="*/ 50 w 50"/>
                  <a:gd name="T18" fmla="*/ 69 h 69"/>
                </a:gdLst>
                <a:ahLst/>
                <a:cxnLst>
                  <a:cxn ang="T10">
                    <a:pos x="T0" y="T1"/>
                  </a:cxn>
                  <a:cxn ang="T11">
                    <a:pos x="T2" y="T3"/>
                  </a:cxn>
                  <a:cxn ang="T12">
                    <a:pos x="T4" y="T5"/>
                  </a:cxn>
                  <a:cxn ang="T13">
                    <a:pos x="T6" y="T7"/>
                  </a:cxn>
                  <a:cxn ang="T14">
                    <a:pos x="T8" y="T9"/>
                  </a:cxn>
                </a:cxnLst>
                <a:rect l="T15" t="T16" r="T17" b="T18"/>
                <a:pathLst>
                  <a:path w="50" h="69">
                    <a:moveTo>
                      <a:pt x="37" y="0"/>
                    </a:moveTo>
                    <a:lnTo>
                      <a:pt x="50" y="69"/>
                    </a:lnTo>
                    <a:lnTo>
                      <a:pt x="13" y="69"/>
                    </a:lnTo>
                    <a:lnTo>
                      <a:pt x="0"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4" name="Freeform 71"/>
              <p:cNvSpPr>
                <a:spLocks/>
              </p:cNvSpPr>
              <p:nvPr/>
            </p:nvSpPr>
            <p:spPr bwMode="auto">
              <a:xfrm>
                <a:off x="1242" y="2440"/>
                <a:ext cx="24" cy="35"/>
              </a:xfrm>
              <a:custGeom>
                <a:avLst/>
                <a:gdLst>
                  <a:gd name="T0" fmla="*/ 5 w 48"/>
                  <a:gd name="T1" fmla="*/ 0 h 69"/>
                  <a:gd name="T2" fmla="*/ 6 w 48"/>
                  <a:gd name="T3" fmla="*/ 9 h 69"/>
                  <a:gd name="T4" fmla="*/ 2 w 48"/>
                  <a:gd name="T5" fmla="*/ 9 h 69"/>
                  <a:gd name="T6" fmla="*/ 0 w 48"/>
                  <a:gd name="T7" fmla="*/ 0 h 69"/>
                  <a:gd name="T8" fmla="*/ 5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35" y="0"/>
                    </a:moveTo>
                    <a:lnTo>
                      <a:pt x="48" y="69"/>
                    </a:lnTo>
                    <a:lnTo>
                      <a:pt x="13"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5" name="Freeform 72"/>
              <p:cNvSpPr>
                <a:spLocks/>
              </p:cNvSpPr>
              <p:nvPr/>
            </p:nvSpPr>
            <p:spPr bwMode="auto">
              <a:xfrm>
                <a:off x="1190" y="2440"/>
                <a:ext cx="23" cy="35"/>
              </a:xfrm>
              <a:custGeom>
                <a:avLst/>
                <a:gdLst>
                  <a:gd name="T0" fmla="*/ 5 w 44"/>
                  <a:gd name="T1" fmla="*/ 0 h 69"/>
                  <a:gd name="T2" fmla="*/ 6 w 44"/>
                  <a:gd name="T3" fmla="*/ 9 h 69"/>
                  <a:gd name="T4" fmla="*/ 2 w 44"/>
                  <a:gd name="T5" fmla="*/ 9 h 69"/>
                  <a:gd name="T6" fmla="*/ 0 w 44"/>
                  <a:gd name="T7" fmla="*/ 0 h 69"/>
                  <a:gd name="T8" fmla="*/ 5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33" y="0"/>
                    </a:moveTo>
                    <a:lnTo>
                      <a:pt x="44" y="69"/>
                    </a:lnTo>
                    <a:lnTo>
                      <a:pt x="9"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6" name="Freeform 73"/>
              <p:cNvSpPr>
                <a:spLocks/>
              </p:cNvSpPr>
              <p:nvPr/>
            </p:nvSpPr>
            <p:spPr bwMode="auto">
              <a:xfrm>
                <a:off x="1137" y="2440"/>
                <a:ext cx="22" cy="35"/>
              </a:xfrm>
              <a:custGeom>
                <a:avLst/>
                <a:gdLst>
                  <a:gd name="T0" fmla="*/ 5 w 42"/>
                  <a:gd name="T1" fmla="*/ 0 h 69"/>
                  <a:gd name="T2" fmla="*/ 6 w 42"/>
                  <a:gd name="T3" fmla="*/ 9 h 69"/>
                  <a:gd name="T4" fmla="*/ 1 w 42"/>
                  <a:gd name="T5" fmla="*/ 9 h 69"/>
                  <a:gd name="T6" fmla="*/ 0 w 42"/>
                  <a:gd name="T7" fmla="*/ 0 h 69"/>
                  <a:gd name="T8" fmla="*/ 5 w 42"/>
                  <a:gd name="T9" fmla="*/ 0 h 69"/>
                  <a:gd name="T10" fmla="*/ 0 60000 65536"/>
                  <a:gd name="T11" fmla="*/ 0 60000 65536"/>
                  <a:gd name="T12" fmla="*/ 0 60000 65536"/>
                  <a:gd name="T13" fmla="*/ 0 60000 65536"/>
                  <a:gd name="T14" fmla="*/ 0 60000 65536"/>
                  <a:gd name="T15" fmla="*/ 0 w 42"/>
                  <a:gd name="T16" fmla="*/ 0 h 69"/>
                  <a:gd name="T17" fmla="*/ 42 w 42"/>
                  <a:gd name="T18" fmla="*/ 69 h 69"/>
                </a:gdLst>
                <a:ahLst/>
                <a:cxnLst>
                  <a:cxn ang="T10">
                    <a:pos x="T0" y="T1"/>
                  </a:cxn>
                  <a:cxn ang="T11">
                    <a:pos x="T2" y="T3"/>
                  </a:cxn>
                  <a:cxn ang="T12">
                    <a:pos x="T4" y="T5"/>
                  </a:cxn>
                  <a:cxn ang="T13">
                    <a:pos x="T6" y="T7"/>
                  </a:cxn>
                  <a:cxn ang="T14">
                    <a:pos x="T8" y="T9"/>
                  </a:cxn>
                </a:cxnLst>
                <a:rect l="T15" t="T16" r="T17" b="T18"/>
                <a:pathLst>
                  <a:path w="42" h="69">
                    <a:moveTo>
                      <a:pt x="35" y="0"/>
                    </a:moveTo>
                    <a:lnTo>
                      <a:pt x="42" y="69"/>
                    </a:lnTo>
                    <a:lnTo>
                      <a:pt x="7" y="69"/>
                    </a:lnTo>
                    <a:lnTo>
                      <a:pt x="0"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7" name="Freeform 74"/>
              <p:cNvSpPr>
                <a:spLocks/>
              </p:cNvSpPr>
              <p:nvPr/>
            </p:nvSpPr>
            <p:spPr bwMode="auto">
              <a:xfrm>
                <a:off x="1085" y="2440"/>
                <a:ext cx="20" cy="35"/>
              </a:xfrm>
              <a:custGeom>
                <a:avLst/>
                <a:gdLst>
                  <a:gd name="T0" fmla="*/ 5 w 39"/>
                  <a:gd name="T1" fmla="*/ 0 h 69"/>
                  <a:gd name="T2" fmla="*/ 5 w 39"/>
                  <a:gd name="T3" fmla="*/ 9 h 69"/>
                  <a:gd name="T4" fmla="*/ 1 w 39"/>
                  <a:gd name="T5" fmla="*/ 9 h 69"/>
                  <a:gd name="T6" fmla="*/ 0 w 39"/>
                  <a:gd name="T7" fmla="*/ 0 h 69"/>
                  <a:gd name="T8" fmla="*/ 5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3" y="0"/>
                    </a:moveTo>
                    <a:lnTo>
                      <a:pt x="39" y="69"/>
                    </a:lnTo>
                    <a:lnTo>
                      <a:pt x="5"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8" name="Freeform 75"/>
              <p:cNvSpPr>
                <a:spLocks/>
              </p:cNvSpPr>
              <p:nvPr/>
            </p:nvSpPr>
            <p:spPr bwMode="auto">
              <a:xfrm>
                <a:off x="1034" y="2440"/>
                <a:ext cx="18" cy="35"/>
              </a:xfrm>
              <a:custGeom>
                <a:avLst/>
                <a:gdLst>
                  <a:gd name="T0" fmla="*/ 5 w 36"/>
                  <a:gd name="T1" fmla="*/ 0 h 69"/>
                  <a:gd name="T2" fmla="*/ 5 w 36"/>
                  <a:gd name="T3" fmla="*/ 9 h 69"/>
                  <a:gd name="T4" fmla="*/ 1 w 36"/>
                  <a:gd name="T5" fmla="*/ 9 h 69"/>
                  <a:gd name="T6" fmla="*/ 0 w 36"/>
                  <a:gd name="T7" fmla="*/ 0 h 69"/>
                  <a:gd name="T8" fmla="*/ 5 w 36"/>
                  <a:gd name="T9" fmla="*/ 0 h 69"/>
                  <a:gd name="T10" fmla="*/ 0 60000 65536"/>
                  <a:gd name="T11" fmla="*/ 0 60000 65536"/>
                  <a:gd name="T12" fmla="*/ 0 60000 65536"/>
                  <a:gd name="T13" fmla="*/ 0 60000 65536"/>
                  <a:gd name="T14" fmla="*/ 0 60000 65536"/>
                  <a:gd name="T15" fmla="*/ 0 w 36"/>
                  <a:gd name="T16" fmla="*/ 0 h 69"/>
                  <a:gd name="T17" fmla="*/ 36 w 36"/>
                  <a:gd name="T18" fmla="*/ 69 h 69"/>
                </a:gdLst>
                <a:ahLst/>
                <a:cxnLst>
                  <a:cxn ang="T10">
                    <a:pos x="T0" y="T1"/>
                  </a:cxn>
                  <a:cxn ang="T11">
                    <a:pos x="T2" y="T3"/>
                  </a:cxn>
                  <a:cxn ang="T12">
                    <a:pos x="T4" y="T5"/>
                  </a:cxn>
                  <a:cxn ang="T13">
                    <a:pos x="T6" y="T7"/>
                  </a:cxn>
                  <a:cxn ang="T14">
                    <a:pos x="T8" y="T9"/>
                  </a:cxn>
                </a:cxnLst>
                <a:rect l="T15" t="T16" r="T17" b="T18"/>
                <a:pathLst>
                  <a:path w="36" h="69">
                    <a:moveTo>
                      <a:pt x="34" y="0"/>
                    </a:moveTo>
                    <a:lnTo>
                      <a:pt x="36" y="69"/>
                    </a:lnTo>
                    <a:lnTo>
                      <a:pt x="2" y="69"/>
                    </a:lnTo>
                    <a:lnTo>
                      <a:pt x="0" y="0"/>
                    </a:lnTo>
                    <a:lnTo>
                      <a:pt x="3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69" name="Freeform 76"/>
              <p:cNvSpPr>
                <a:spLocks/>
              </p:cNvSpPr>
              <p:nvPr/>
            </p:nvSpPr>
            <p:spPr bwMode="auto">
              <a:xfrm>
                <a:off x="981" y="2440"/>
                <a:ext cx="18" cy="35"/>
              </a:xfrm>
              <a:custGeom>
                <a:avLst/>
                <a:gdLst>
                  <a:gd name="T0" fmla="*/ 5 w 35"/>
                  <a:gd name="T1" fmla="*/ 0 h 69"/>
                  <a:gd name="T2" fmla="*/ 5 w 35"/>
                  <a:gd name="T3" fmla="*/ 9 h 69"/>
                  <a:gd name="T4" fmla="*/ 0 w 35"/>
                  <a:gd name="T5" fmla="*/ 9 h 69"/>
                  <a:gd name="T6" fmla="*/ 1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5" y="0"/>
                    </a:moveTo>
                    <a:lnTo>
                      <a:pt x="35" y="69"/>
                    </a:lnTo>
                    <a:lnTo>
                      <a:pt x="0" y="69"/>
                    </a:lnTo>
                    <a:lnTo>
                      <a:pt x="1" y="0"/>
                    </a:lnTo>
                    <a:lnTo>
                      <a:pt x="35"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0" name="Freeform 77"/>
              <p:cNvSpPr>
                <a:spLocks/>
              </p:cNvSpPr>
              <p:nvPr/>
            </p:nvSpPr>
            <p:spPr bwMode="auto">
              <a:xfrm>
                <a:off x="929" y="2440"/>
                <a:ext cx="18" cy="35"/>
              </a:xfrm>
              <a:custGeom>
                <a:avLst/>
                <a:gdLst>
                  <a:gd name="T0" fmla="*/ 5 w 35"/>
                  <a:gd name="T1" fmla="*/ 0 h 69"/>
                  <a:gd name="T2" fmla="*/ 5 w 35"/>
                  <a:gd name="T3" fmla="*/ 9 h 69"/>
                  <a:gd name="T4" fmla="*/ 1 w 35"/>
                  <a:gd name="T5" fmla="*/ 9 h 69"/>
                  <a:gd name="T6" fmla="*/ 0 w 35"/>
                  <a:gd name="T7" fmla="*/ 0 h 69"/>
                  <a:gd name="T8" fmla="*/ 5 w 35"/>
                  <a:gd name="T9" fmla="*/ 0 h 69"/>
                  <a:gd name="T10" fmla="*/ 0 60000 65536"/>
                  <a:gd name="T11" fmla="*/ 0 60000 65536"/>
                  <a:gd name="T12" fmla="*/ 0 60000 65536"/>
                  <a:gd name="T13" fmla="*/ 0 60000 65536"/>
                  <a:gd name="T14" fmla="*/ 0 60000 65536"/>
                  <a:gd name="T15" fmla="*/ 0 w 35"/>
                  <a:gd name="T16" fmla="*/ 0 h 69"/>
                  <a:gd name="T17" fmla="*/ 35 w 35"/>
                  <a:gd name="T18" fmla="*/ 69 h 69"/>
                </a:gdLst>
                <a:ahLst/>
                <a:cxnLst>
                  <a:cxn ang="T10">
                    <a:pos x="T0" y="T1"/>
                  </a:cxn>
                  <a:cxn ang="T11">
                    <a:pos x="T2" y="T3"/>
                  </a:cxn>
                  <a:cxn ang="T12">
                    <a:pos x="T4" y="T5"/>
                  </a:cxn>
                  <a:cxn ang="T13">
                    <a:pos x="T6" y="T7"/>
                  </a:cxn>
                  <a:cxn ang="T14">
                    <a:pos x="T8" y="T9"/>
                  </a:cxn>
                </a:cxnLst>
                <a:rect l="T15" t="T16" r="T17" b="T18"/>
                <a:pathLst>
                  <a:path w="35" h="69">
                    <a:moveTo>
                      <a:pt x="33" y="0"/>
                    </a:moveTo>
                    <a:lnTo>
                      <a:pt x="35" y="69"/>
                    </a:lnTo>
                    <a:lnTo>
                      <a:pt x="1" y="69"/>
                    </a:lnTo>
                    <a:lnTo>
                      <a:pt x="0" y="0"/>
                    </a:lnTo>
                    <a:lnTo>
                      <a:pt x="3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1" name="Freeform 78"/>
              <p:cNvSpPr>
                <a:spLocks/>
              </p:cNvSpPr>
              <p:nvPr/>
            </p:nvSpPr>
            <p:spPr bwMode="auto">
              <a:xfrm>
                <a:off x="875" y="2440"/>
                <a:ext cx="19" cy="35"/>
              </a:xfrm>
              <a:custGeom>
                <a:avLst/>
                <a:gdLst>
                  <a:gd name="T0" fmla="*/ 5 w 37"/>
                  <a:gd name="T1" fmla="*/ 0 h 69"/>
                  <a:gd name="T2" fmla="*/ 5 w 37"/>
                  <a:gd name="T3" fmla="*/ 9 h 69"/>
                  <a:gd name="T4" fmla="*/ 0 w 37"/>
                  <a:gd name="T5" fmla="*/ 9 h 69"/>
                  <a:gd name="T6" fmla="*/ 1 w 37"/>
                  <a:gd name="T7" fmla="*/ 0 h 69"/>
                  <a:gd name="T8" fmla="*/ 5 w 37"/>
                  <a:gd name="T9" fmla="*/ 0 h 69"/>
                  <a:gd name="T10" fmla="*/ 0 60000 65536"/>
                  <a:gd name="T11" fmla="*/ 0 60000 65536"/>
                  <a:gd name="T12" fmla="*/ 0 60000 65536"/>
                  <a:gd name="T13" fmla="*/ 0 60000 65536"/>
                  <a:gd name="T14" fmla="*/ 0 60000 65536"/>
                  <a:gd name="T15" fmla="*/ 0 w 37"/>
                  <a:gd name="T16" fmla="*/ 0 h 69"/>
                  <a:gd name="T17" fmla="*/ 37 w 37"/>
                  <a:gd name="T18" fmla="*/ 69 h 69"/>
                </a:gdLst>
                <a:ahLst/>
                <a:cxnLst>
                  <a:cxn ang="T10">
                    <a:pos x="T0" y="T1"/>
                  </a:cxn>
                  <a:cxn ang="T11">
                    <a:pos x="T2" y="T3"/>
                  </a:cxn>
                  <a:cxn ang="T12">
                    <a:pos x="T4" y="T5"/>
                  </a:cxn>
                  <a:cxn ang="T13">
                    <a:pos x="T6" y="T7"/>
                  </a:cxn>
                  <a:cxn ang="T14">
                    <a:pos x="T8" y="T9"/>
                  </a:cxn>
                </a:cxnLst>
                <a:rect l="T15" t="T16" r="T17" b="T18"/>
                <a:pathLst>
                  <a:path w="37" h="69">
                    <a:moveTo>
                      <a:pt x="37" y="0"/>
                    </a:moveTo>
                    <a:lnTo>
                      <a:pt x="33" y="69"/>
                    </a:lnTo>
                    <a:lnTo>
                      <a:pt x="0" y="69"/>
                    </a:lnTo>
                    <a:lnTo>
                      <a:pt x="3" y="0"/>
                    </a:lnTo>
                    <a:lnTo>
                      <a:pt x="37"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2" name="Freeform 79"/>
              <p:cNvSpPr>
                <a:spLocks/>
              </p:cNvSpPr>
              <p:nvPr/>
            </p:nvSpPr>
            <p:spPr bwMode="auto">
              <a:xfrm>
                <a:off x="822" y="2440"/>
                <a:ext cx="19" cy="35"/>
              </a:xfrm>
              <a:custGeom>
                <a:avLst/>
                <a:gdLst>
                  <a:gd name="T0" fmla="*/ 4 w 39"/>
                  <a:gd name="T1" fmla="*/ 0 h 69"/>
                  <a:gd name="T2" fmla="*/ 4 w 39"/>
                  <a:gd name="T3" fmla="*/ 9 h 69"/>
                  <a:gd name="T4" fmla="*/ 0 w 39"/>
                  <a:gd name="T5" fmla="*/ 9 h 69"/>
                  <a:gd name="T6" fmla="*/ 0 w 39"/>
                  <a:gd name="T7" fmla="*/ 0 h 69"/>
                  <a:gd name="T8" fmla="*/ 4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39" y="0"/>
                    </a:moveTo>
                    <a:lnTo>
                      <a:pt x="33" y="69"/>
                    </a:lnTo>
                    <a:lnTo>
                      <a:pt x="0" y="69"/>
                    </a:lnTo>
                    <a:lnTo>
                      <a:pt x="6" y="0"/>
                    </a:lnTo>
                    <a:lnTo>
                      <a:pt x="39"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3" name="Freeform 80"/>
              <p:cNvSpPr>
                <a:spLocks/>
              </p:cNvSpPr>
              <p:nvPr/>
            </p:nvSpPr>
            <p:spPr bwMode="auto">
              <a:xfrm>
                <a:off x="769" y="2440"/>
                <a:ext cx="20" cy="35"/>
              </a:xfrm>
              <a:custGeom>
                <a:avLst/>
                <a:gdLst>
                  <a:gd name="T0" fmla="*/ 5 w 41"/>
                  <a:gd name="T1" fmla="*/ 0 h 69"/>
                  <a:gd name="T2" fmla="*/ 4 w 41"/>
                  <a:gd name="T3" fmla="*/ 9 h 69"/>
                  <a:gd name="T4" fmla="*/ 0 w 41"/>
                  <a:gd name="T5" fmla="*/ 9 h 69"/>
                  <a:gd name="T6" fmla="*/ 1 w 41"/>
                  <a:gd name="T7" fmla="*/ 0 h 69"/>
                  <a:gd name="T8" fmla="*/ 5 w 41"/>
                  <a:gd name="T9" fmla="*/ 0 h 69"/>
                  <a:gd name="T10" fmla="*/ 0 60000 65536"/>
                  <a:gd name="T11" fmla="*/ 0 60000 65536"/>
                  <a:gd name="T12" fmla="*/ 0 60000 65536"/>
                  <a:gd name="T13" fmla="*/ 0 60000 65536"/>
                  <a:gd name="T14" fmla="*/ 0 60000 65536"/>
                  <a:gd name="T15" fmla="*/ 0 w 41"/>
                  <a:gd name="T16" fmla="*/ 0 h 69"/>
                  <a:gd name="T17" fmla="*/ 41 w 41"/>
                  <a:gd name="T18" fmla="*/ 69 h 69"/>
                </a:gdLst>
                <a:ahLst/>
                <a:cxnLst>
                  <a:cxn ang="T10">
                    <a:pos x="T0" y="T1"/>
                  </a:cxn>
                  <a:cxn ang="T11">
                    <a:pos x="T2" y="T3"/>
                  </a:cxn>
                  <a:cxn ang="T12">
                    <a:pos x="T4" y="T5"/>
                  </a:cxn>
                  <a:cxn ang="T13">
                    <a:pos x="T6" y="T7"/>
                  </a:cxn>
                  <a:cxn ang="T14">
                    <a:pos x="T8" y="T9"/>
                  </a:cxn>
                </a:cxnLst>
                <a:rect l="T15" t="T16" r="T17" b="T18"/>
                <a:pathLst>
                  <a:path w="41" h="69">
                    <a:moveTo>
                      <a:pt x="41" y="0"/>
                    </a:moveTo>
                    <a:lnTo>
                      <a:pt x="32" y="69"/>
                    </a:lnTo>
                    <a:lnTo>
                      <a:pt x="0" y="69"/>
                    </a:lnTo>
                    <a:lnTo>
                      <a:pt x="8" y="0"/>
                    </a:lnTo>
                    <a:lnTo>
                      <a:pt x="41"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4" name="Freeform 81"/>
              <p:cNvSpPr>
                <a:spLocks/>
              </p:cNvSpPr>
              <p:nvPr/>
            </p:nvSpPr>
            <p:spPr bwMode="auto">
              <a:xfrm>
                <a:off x="715" y="2440"/>
                <a:ext cx="21" cy="35"/>
              </a:xfrm>
              <a:custGeom>
                <a:avLst/>
                <a:gdLst>
                  <a:gd name="T0" fmla="*/ 5 w 43"/>
                  <a:gd name="T1" fmla="*/ 0 h 69"/>
                  <a:gd name="T2" fmla="*/ 4 w 43"/>
                  <a:gd name="T3" fmla="*/ 9 h 69"/>
                  <a:gd name="T4" fmla="*/ 0 w 43"/>
                  <a:gd name="T5" fmla="*/ 9 h 69"/>
                  <a:gd name="T6" fmla="*/ 1 w 43"/>
                  <a:gd name="T7" fmla="*/ 0 h 69"/>
                  <a:gd name="T8" fmla="*/ 5 w 43"/>
                  <a:gd name="T9" fmla="*/ 0 h 69"/>
                  <a:gd name="T10" fmla="*/ 0 60000 65536"/>
                  <a:gd name="T11" fmla="*/ 0 60000 65536"/>
                  <a:gd name="T12" fmla="*/ 0 60000 65536"/>
                  <a:gd name="T13" fmla="*/ 0 60000 65536"/>
                  <a:gd name="T14" fmla="*/ 0 60000 65536"/>
                  <a:gd name="T15" fmla="*/ 0 w 43"/>
                  <a:gd name="T16" fmla="*/ 0 h 69"/>
                  <a:gd name="T17" fmla="*/ 43 w 43"/>
                  <a:gd name="T18" fmla="*/ 69 h 69"/>
                </a:gdLst>
                <a:ahLst/>
                <a:cxnLst>
                  <a:cxn ang="T10">
                    <a:pos x="T0" y="T1"/>
                  </a:cxn>
                  <a:cxn ang="T11">
                    <a:pos x="T2" y="T3"/>
                  </a:cxn>
                  <a:cxn ang="T12">
                    <a:pos x="T4" y="T5"/>
                  </a:cxn>
                  <a:cxn ang="T13">
                    <a:pos x="T6" y="T7"/>
                  </a:cxn>
                  <a:cxn ang="T14">
                    <a:pos x="T8" y="T9"/>
                  </a:cxn>
                </a:cxnLst>
                <a:rect l="T15" t="T16" r="T17" b="T18"/>
                <a:pathLst>
                  <a:path w="43" h="69">
                    <a:moveTo>
                      <a:pt x="43" y="0"/>
                    </a:moveTo>
                    <a:lnTo>
                      <a:pt x="32" y="69"/>
                    </a:lnTo>
                    <a:lnTo>
                      <a:pt x="0" y="69"/>
                    </a:lnTo>
                    <a:lnTo>
                      <a:pt x="10" y="0"/>
                    </a:lnTo>
                    <a:lnTo>
                      <a:pt x="43"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5" name="Freeform 82"/>
              <p:cNvSpPr>
                <a:spLocks/>
              </p:cNvSpPr>
              <p:nvPr/>
            </p:nvSpPr>
            <p:spPr bwMode="auto">
              <a:xfrm>
                <a:off x="661" y="2440"/>
                <a:ext cx="22" cy="35"/>
              </a:xfrm>
              <a:custGeom>
                <a:avLst/>
                <a:gdLst>
                  <a:gd name="T0" fmla="*/ 6 w 44"/>
                  <a:gd name="T1" fmla="*/ 0 h 69"/>
                  <a:gd name="T2" fmla="*/ 5 w 44"/>
                  <a:gd name="T3" fmla="*/ 9 h 69"/>
                  <a:gd name="T4" fmla="*/ 0 w 44"/>
                  <a:gd name="T5" fmla="*/ 9 h 69"/>
                  <a:gd name="T6" fmla="*/ 1 w 44"/>
                  <a:gd name="T7" fmla="*/ 0 h 69"/>
                  <a:gd name="T8" fmla="*/ 6 w 44"/>
                  <a:gd name="T9" fmla="*/ 0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44" y="0"/>
                    </a:moveTo>
                    <a:lnTo>
                      <a:pt x="33" y="69"/>
                    </a:lnTo>
                    <a:lnTo>
                      <a:pt x="0" y="69"/>
                    </a:lnTo>
                    <a:lnTo>
                      <a:pt x="13" y="0"/>
                    </a:lnTo>
                    <a:lnTo>
                      <a:pt x="44"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sp>
            <p:nvSpPr>
              <p:cNvPr id="4176" name="Freeform 83"/>
              <p:cNvSpPr>
                <a:spLocks/>
              </p:cNvSpPr>
              <p:nvPr/>
            </p:nvSpPr>
            <p:spPr bwMode="auto">
              <a:xfrm>
                <a:off x="607" y="2440"/>
                <a:ext cx="24" cy="35"/>
              </a:xfrm>
              <a:custGeom>
                <a:avLst/>
                <a:gdLst>
                  <a:gd name="T0" fmla="*/ 6 w 48"/>
                  <a:gd name="T1" fmla="*/ 0 h 69"/>
                  <a:gd name="T2" fmla="*/ 5 w 48"/>
                  <a:gd name="T3" fmla="*/ 9 h 69"/>
                  <a:gd name="T4" fmla="*/ 0 w 48"/>
                  <a:gd name="T5" fmla="*/ 9 h 69"/>
                  <a:gd name="T6" fmla="*/ 2 w 48"/>
                  <a:gd name="T7" fmla="*/ 0 h 69"/>
                  <a:gd name="T8" fmla="*/ 6 w 48"/>
                  <a:gd name="T9" fmla="*/ 0 h 69"/>
                  <a:gd name="T10" fmla="*/ 0 60000 65536"/>
                  <a:gd name="T11" fmla="*/ 0 60000 65536"/>
                  <a:gd name="T12" fmla="*/ 0 60000 65536"/>
                  <a:gd name="T13" fmla="*/ 0 60000 65536"/>
                  <a:gd name="T14" fmla="*/ 0 60000 65536"/>
                  <a:gd name="T15" fmla="*/ 0 w 48"/>
                  <a:gd name="T16" fmla="*/ 0 h 69"/>
                  <a:gd name="T17" fmla="*/ 48 w 48"/>
                  <a:gd name="T18" fmla="*/ 69 h 69"/>
                </a:gdLst>
                <a:ahLst/>
                <a:cxnLst>
                  <a:cxn ang="T10">
                    <a:pos x="T0" y="T1"/>
                  </a:cxn>
                  <a:cxn ang="T11">
                    <a:pos x="T2" y="T3"/>
                  </a:cxn>
                  <a:cxn ang="T12">
                    <a:pos x="T4" y="T5"/>
                  </a:cxn>
                  <a:cxn ang="T13">
                    <a:pos x="T6" y="T7"/>
                  </a:cxn>
                  <a:cxn ang="T14">
                    <a:pos x="T8" y="T9"/>
                  </a:cxn>
                </a:cxnLst>
                <a:rect l="T15" t="T16" r="T17" b="T18"/>
                <a:pathLst>
                  <a:path w="48" h="69">
                    <a:moveTo>
                      <a:pt x="48" y="0"/>
                    </a:moveTo>
                    <a:lnTo>
                      <a:pt x="33" y="69"/>
                    </a:lnTo>
                    <a:lnTo>
                      <a:pt x="0" y="69"/>
                    </a:lnTo>
                    <a:lnTo>
                      <a:pt x="15" y="0"/>
                    </a:lnTo>
                    <a:lnTo>
                      <a:pt x="48" y="0"/>
                    </a:lnTo>
                    <a:close/>
                  </a:path>
                </a:pathLst>
              </a:custGeom>
              <a:solidFill>
                <a:srgbClr val="004CB2"/>
              </a:solidFill>
              <a:ln w="9525">
                <a:noFill/>
                <a:round/>
                <a:headEnd/>
                <a:tailEnd/>
              </a:ln>
            </p:spPr>
            <p:txBody>
              <a:bodyPr/>
              <a:lstStyle/>
              <a:p>
                <a:pPr eaLnBrk="1" hangingPunct="1"/>
                <a:endParaRPr kumimoji="1" lang="zh-CN" altLang="en-US" sz="1600" b="1" i="1" smtClean="0">
                  <a:solidFill>
                    <a:srgbClr val="000000"/>
                  </a:solidFill>
                  <a:latin typeface="Arial" charset="0"/>
                  <a:ea typeface="宋体" charset="-122"/>
                </a:endParaRPr>
              </a:p>
            </p:txBody>
          </p:sp>
        </p:grpSp>
        <p:sp>
          <p:nvSpPr>
            <p:cNvPr id="4113" name="Text Box 84"/>
            <p:cNvSpPr txBox="1">
              <a:spLocks noChangeArrowheads="1"/>
            </p:cNvSpPr>
            <p:nvPr/>
          </p:nvSpPr>
          <p:spPr bwMode="auto">
            <a:xfrm>
              <a:off x="2232" y="1343"/>
              <a:ext cx="91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计算机内部</a:t>
              </a:r>
            </a:p>
          </p:txBody>
        </p:sp>
        <p:sp>
          <p:nvSpPr>
            <p:cNvPr id="4114" name="Text Box 85"/>
            <p:cNvSpPr txBox="1">
              <a:spLocks noChangeArrowheads="1"/>
            </p:cNvSpPr>
            <p:nvPr/>
          </p:nvSpPr>
          <p:spPr bwMode="auto">
            <a:xfrm>
              <a:off x="567" y="1547"/>
              <a:ext cx="756"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由外到内</a:t>
              </a:r>
            </a:p>
          </p:txBody>
        </p:sp>
        <p:sp>
          <p:nvSpPr>
            <p:cNvPr id="4115" name="Text Box 86"/>
            <p:cNvSpPr txBox="1">
              <a:spLocks noChangeArrowheads="1"/>
            </p:cNvSpPr>
            <p:nvPr/>
          </p:nvSpPr>
          <p:spPr bwMode="auto">
            <a:xfrm>
              <a:off x="4307" y="1427"/>
              <a:ext cx="757" cy="250"/>
            </a:xfrm>
            <a:prstGeom prst="rect">
              <a:avLst/>
            </a:prstGeom>
            <a:noFill/>
            <a:ln w="9525">
              <a:noFill/>
              <a:miter lim="800000"/>
              <a:headEnd/>
              <a:tailEnd/>
            </a:ln>
          </p:spPr>
          <p:txBody>
            <a:bodyPr wrap="none">
              <a:spAutoFit/>
            </a:bodyPr>
            <a:lstStyle/>
            <a:p>
              <a:pPr eaLnBrk="1" hangingPunct="1"/>
              <a:r>
                <a:rPr kumimoji="1" lang="zh-CN" altLang="en-US" sz="2000" smtClean="0">
                  <a:solidFill>
                    <a:srgbClr val="3333CC"/>
                  </a:solidFill>
                  <a:latin typeface="Times New Roman" pitchFamily="18" charset="0"/>
                  <a:ea typeface="宋体" charset="-122"/>
                </a:rPr>
                <a:t>由内到外</a:t>
              </a:r>
            </a:p>
          </p:txBody>
        </p:sp>
      </p:grpSp>
      <p:sp>
        <p:nvSpPr>
          <p:cNvPr id="4106" name="Rectangle 87"/>
          <p:cNvSpPr>
            <a:spLocks noChangeArrowheads="1"/>
          </p:cNvSpPr>
          <p:nvPr/>
        </p:nvSpPr>
        <p:spPr bwMode="auto">
          <a:xfrm>
            <a:off x="204788" y="1725613"/>
            <a:ext cx="8528050" cy="4889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kumimoji="1" lang="zh-CN" altLang="en-US" sz="2000" b="1" smtClean="0">
                <a:solidFill>
                  <a:srgbClr val="3333CC"/>
                </a:solidFill>
                <a:latin typeface="宋体" charset="-122"/>
                <a:ea typeface="宋体" charset="-122"/>
              </a:rPr>
              <a:t>汉字处理过程</a:t>
            </a:r>
            <a:r>
              <a:rPr kumimoji="1" lang="en-US" altLang="zh-CN" sz="2000" smtClean="0">
                <a:solidFill>
                  <a:srgbClr val="000000"/>
                </a:solidFill>
                <a:latin typeface="宋体" charset="-122"/>
                <a:ea typeface="宋体" charset="-122"/>
              </a:rPr>
              <a:t>: </a:t>
            </a:r>
            <a:r>
              <a:rPr kumimoji="1" lang="zh-CN" altLang="en-US" sz="2000" smtClean="0">
                <a:solidFill>
                  <a:srgbClr val="000000"/>
                </a:solidFill>
                <a:latin typeface="宋体" charset="-122"/>
                <a:ea typeface="宋体" charset="-122"/>
              </a:rPr>
              <a:t>通过汉字外码输入</a:t>
            </a:r>
            <a:r>
              <a:rPr kumimoji="1" lang="en-US" altLang="zh-CN" sz="2000" smtClean="0">
                <a:solidFill>
                  <a:srgbClr val="000000"/>
                </a:solidFill>
                <a:latin typeface="宋体" charset="-122"/>
                <a:ea typeface="宋体" charset="-122"/>
              </a:rPr>
              <a:t>,</a:t>
            </a:r>
            <a:r>
              <a:rPr kumimoji="1" lang="zh-CN" altLang="en-US" sz="2000" smtClean="0">
                <a:solidFill>
                  <a:srgbClr val="000000"/>
                </a:solidFill>
                <a:latin typeface="宋体" charset="-122"/>
                <a:ea typeface="宋体" charset="-122"/>
              </a:rPr>
              <a:t>以汉字内码存储</a:t>
            </a:r>
            <a:r>
              <a:rPr kumimoji="1" lang="en-US" altLang="zh-CN" sz="2000" smtClean="0">
                <a:solidFill>
                  <a:srgbClr val="000000"/>
                </a:solidFill>
                <a:latin typeface="宋体" charset="-122"/>
                <a:ea typeface="宋体" charset="-122"/>
              </a:rPr>
              <a:t>,</a:t>
            </a:r>
            <a:r>
              <a:rPr kumimoji="1" lang="zh-CN" altLang="en-US" sz="2000" smtClean="0">
                <a:solidFill>
                  <a:srgbClr val="000000"/>
                </a:solidFill>
                <a:latin typeface="宋体" charset="-122"/>
                <a:ea typeface="宋体" charset="-122"/>
              </a:rPr>
              <a:t>以汉字字形码输出</a:t>
            </a:r>
            <a:endParaRPr kumimoji="1" lang="en-US" altLang="zh-CN" sz="2000" smtClean="0">
              <a:solidFill>
                <a:srgbClr val="000000"/>
              </a:solidFill>
              <a:latin typeface="宋体" charset="-122"/>
              <a:ea typeface="宋体" charset="-122"/>
            </a:endParaRPr>
          </a:p>
        </p:txBody>
      </p:sp>
      <p:sp>
        <p:nvSpPr>
          <p:cNvPr id="4107" name="Text Box 88"/>
          <p:cNvSpPr txBox="1">
            <a:spLocks noChangeArrowheads="1"/>
          </p:cNvSpPr>
          <p:nvPr/>
        </p:nvSpPr>
        <p:spPr bwMode="auto">
          <a:xfrm>
            <a:off x="198438" y="1227138"/>
            <a:ext cx="1708150" cy="457200"/>
          </a:xfrm>
          <a:prstGeom prst="rect">
            <a:avLst/>
          </a:prstGeom>
          <a:noFill/>
          <a:ln w="9525">
            <a:noFill/>
            <a:miter lim="800000"/>
            <a:headEnd/>
            <a:tailEnd/>
          </a:ln>
        </p:spPr>
        <p:txBody>
          <a:bodyPr wrap="none">
            <a:spAutoFit/>
          </a:bodyPr>
          <a:lstStyle/>
          <a:p>
            <a:pPr eaLnBrk="1" hangingPunct="1"/>
            <a:r>
              <a:rPr lang="zh-CN" altLang="en-US" smtClean="0">
                <a:solidFill>
                  <a:srgbClr val="000000"/>
                </a:solidFill>
                <a:latin typeface="Arial" charset="0"/>
                <a:ea typeface="华文中宋" pitchFamily="2" charset="-122"/>
              </a:rPr>
              <a:t>汉字的</a:t>
            </a:r>
            <a:r>
              <a:rPr kumimoji="1" lang="zh-CN" altLang="en-US" smtClean="0">
                <a:solidFill>
                  <a:srgbClr val="000000"/>
                </a:solidFill>
                <a:latin typeface="Arial" charset="0"/>
                <a:ea typeface="华文中宋" pitchFamily="2" charset="-122"/>
              </a:rPr>
              <a:t>编码</a:t>
            </a:r>
            <a:endParaRPr kumimoji="1" lang="en-US" altLang="zh-CN" smtClean="0">
              <a:solidFill>
                <a:srgbClr val="000000"/>
              </a:solidFill>
              <a:latin typeface="Arial" charset="0"/>
              <a:ea typeface="华文中宋" pitchFamily="2" charset="-122"/>
            </a:endParaRPr>
          </a:p>
        </p:txBody>
      </p:sp>
      <p:sp>
        <p:nvSpPr>
          <p:cNvPr id="4108" name="Text Box 16"/>
          <p:cNvSpPr txBox="1">
            <a:spLocks noChangeArrowheads="1"/>
          </p:cNvSpPr>
          <p:nvPr/>
        </p:nvSpPr>
        <p:spPr bwMode="auto">
          <a:xfrm>
            <a:off x="163513" y="0"/>
            <a:ext cx="6278562"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(6) </a:t>
            </a:r>
            <a:r>
              <a:rPr kumimoji="1" lang="zh-CN" altLang="en-US" sz="2000" b="1" dirty="0">
                <a:solidFill>
                  <a:srgbClr val="2D2DB9"/>
                </a:solidFill>
                <a:latin typeface="Arial" charset="0"/>
                <a:ea typeface="华文中宋" pitchFamily="2" charset="-122"/>
              </a:rPr>
              <a:t>汉字如何进行处理</a:t>
            </a:r>
            <a:r>
              <a:rPr kumimoji="1" lang="en-US" altLang="zh-CN" sz="2000" b="1" dirty="0">
                <a:solidFill>
                  <a:srgbClr val="2D2DB9"/>
                </a:solidFill>
                <a:latin typeface="Arial" charset="0"/>
                <a:ea typeface="华文中宋" pitchFamily="2" charset="-122"/>
              </a:rPr>
              <a:t>? </a:t>
            </a:r>
            <a:r>
              <a:rPr kumimoji="1" lang="zh-CN" altLang="en-US" sz="2000" b="1" dirty="0">
                <a:solidFill>
                  <a:srgbClr val="2D2DB9"/>
                </a:solidFill>
                <a:latin typeface="Arial" charset="0"/>
                <a:ea typeface="华文中宋" pitchFamily="2" charset="-122"/>
              </a:rPr>
              <a:t>为什么会有那么多种汉字编码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88226"/>
                                        </p:tgtEl>
                                        <p:attrNameLst>
                                          <p:attrName>style.visibility</p:attrName>
                                        </p:attrNameLst>
                                      </p:cBhvr>
                                      <p:to>
                                        <p:strVal val="visible"/>
                                      </p:to>
                                    </p:set>
                                    <p:anim calcmode="lin" valueType="num">
                                      <p:cBhvr additive="base">
                                        <p:cTn id="7" dur="500" fill="hold"/>
                                        <p:tgtEl>
                                          <p:spTgt spid="1588226"/>
                                        </p:tgtEl>
                                        <p:attrNameLst>
                                          <p:attrName>ppt_x</p:attrName>
                                        </p:attrNameLst>
                                      </p:cBhvr>
                                      <p:tavLst>
                                        <p:tav tm="0">
                                          <p:val>
                                            <p:strVal val="1+#ppt_w/2"/>
                                          </p:val>
                                        </p:tav>
                                        <p:tav tm="100000">
                                          <p:val>
                                            <p:strVal val="#ppt_x"/>
                                          </p:val>
                                        </p:tav>
                                      </p:tavLst>
                                    </p:anim>
                                    <p:anim calcmode="lin" valueType="num">
                                      <p:cBhvr additive="base">
                                        <p:cTn id="8" dur="500" fill="hold"/>
                                        <p:tgtEl>
                                          <p:spTgt spid="15882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22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92100" y="1490663"/>
            <a:ext cx="8556625" cy="3741737"/>
          </a:xfrm>
          <a:prstGeom prst="rect">
            <a:avLst/>
          </a:prstGeom>
          <a:noFill/>
          <a:ln w="9525" algn="ctr">
            <a:noFill/>
            <a:miter lim="800000"/>
            <a:headEnd/>
            <a:tailEnd/>
          </a:ln>
        </p:spPr>
        <p:txBody>
          <a:bodyPr>
            <a:spAutoFit/>
          </a:bodyPr>
          <a:lstStyle/>
          <a:p>
            <a:pPr algn="just" eaLnBrk="1" hangingPunct="1">
              <a:lnSpc>
                <a:spcPct val="130000"/>
              </a:lnSpc>
              <a:buClr>
                <a:srgbClr val="3333CC"/>
              </a:buClr>
              <a:buFont typeface="Wingdings" pitchFamily="2" charset="2"/>
              <a:buNone/>
            </a:pPr>
            <a:r>
              <a:rPr kumimoji="1" lang="zh-CN" altLang="en-US" b="1" smtClean="0">
                <a:solidFill>
                  <a:srgbClr val="000000"/>
                </a:solidFill>
                <a:latin typeface="Arial" charset="0"/>
                <a:ea typeface="宋体" charset="-122"/>
              </a:rPr>
              <a:t>进一步学习</a:t>
            </a:r>
            <a:r>
              <a:rPr kumimoji="1" lang="en-US" altLang="zh-CN" b="1" smtClean="0">
                <a:solidFill>
                  <a:srgbClr val="000000"/>
                </a:solidFill>
                <a:latin typeface="Arial" charset="0"/>
                <a:ea typeface="宋体" charset="-122"/>
              </a:rPr>
              <a:t>: </a:t>
            </a:r>
          </a:p>
          <a:p>
            <a:pPr algn="just" eaLnBrk="1" hangingPunct="1">
              <a:lnSpc>
                <a:spcPct val="130000"/>
              </a:lnSpc>
              <a:buClr>
                <a:srgbClr val="3333CC"/>
              </a:buClr>
              <a:buFont typeface="Wingdings" pitchFamily="2" charset="2"/>
              <a:buChar char="u"/>
            </a:pPr>
            <a:r>
              <a:rPr kumimoji="1" lang="zh-CN" altLang="en-US" sz="2000" b="1" smtClean="0">
                <a:solidFill>
                  <a:srgbClr val="3333CC"/>
                </a:solidFill>
                <a:latin typeface="Arial" charset="0"/>
                <a:ea typeface="宋体" charset="-122"/>
              </a:rPr>
              <a:t>标准</a:t>
            </a:r>
            <a:r>
              <a:rPr kumimoji="1" lang="en-US" altLang="zh-CN" sz="2000" b="1" smtClean="0">
                <a:solidFill>
                  <a:srgbClr val="3333CC"/>
                </a:solidFill>
                <a:latin typeface="Arial" charset="0"/>
                <a:ea typeface="宋体" charset="-122"/>
              </a:rPr>
              <a:t>ASCII</a:t>
            </a:r>
            <a:r>
              <a:rPr kumimoji="1" lang="zh-CN" altLang="en-US" sz="2000" b="1" smtClean="0">
                <a:solidFill>
                  <a:srgbClr val="3333CC"/>
                </a:solidFill>
                <a:latin typeface="Arial" charset="0"/>
                <a:ea typeface="宋体" charset="-122"/>
              </a:rPr>
              <a:t>码</a:t>
            </a:r>
            <a:r>
              <a:rPr kumimoji="1" lang="zh-CN" altLang="en-US" sz="1600" smtClean="0">
                <a:solidFill>
                  <a:srgbClr val="000000"/>
                </a:solidFill>
                <a:latin typeface="Arial" charset="0"/>
                <a:ea typeface="宋体" charset="-122"/>
              </a:rPr>
              <a:t>：</a:t>
            </a:r>
            <a:r>
              <a:rPr kumimoji="1" lang="en-US" altLang="zh-CN" sz="2000" smtClean="0">
                <a:solidFill>
                  <a:srgbClr val="000000"/>
                </a:solidFill>
                <a:latin typeface="Arial" charset="0"/>
                <a:ea typeface="宋体" charset="-122"/>
              </a:rPr>
              <a:t>8</a:t>
            </a:r>
            <a:r>
              <a:rPr kumimoji="1" lang="zh-CN" altLang="en-US" sz="2000" smtClean="0">
                <a:solidFill>
                  <a:srgbClr val="000000"/>
                </a:solidFill>
                <a:latin typeface="Arial" charset="0"/>
                <a:ea typeface="宋体" charset="-122"/>
              </a:rPr>
              <a:t>位</a:t>
            </a:r>
            <a:r>
              <a:rPr kumimoji="1" lang="en-US" altLang="zh-CN" sz="2000" smtClean="0">
                <a:solidFill>
                  <a:srgbClr val="000000"/>
                </a:solidFill>
                <a:latin typeface="Arial" charset="0"/>
                <a:ea typeface="宋体" charset="-122"/>
              </a:rPr>
              <a:t>0,1</a:t>
            </a:r>
            <a:r>
              <a:rPr kumimoji="1" lang="zh-CN" altLang="en-US" sz="2000" smtClean="0">
                <a:solidFill>
                  <a:srgbClr val="000000"/>
                </a:solidFill>
                <a:latin typeface="Arial" charset="0"/>
                <a:ea typeface="宋体" charset="-122"/>
              </a:rPr>
              <a:t>型编码，最高位始终为</a:t>
            </a:r>
            <a:r>
              <a:rPr kumimoji="1" lang="en-US" altLang="zh-CN" sz="2000" smtClean="0">
                <a:solidFill>
                  <a:srgbClr val="000000"/>
                </a:solidFill>
                <a:latin typeface="Arial" charset="0"/>
                <a:ea typeface="宋体" charset="-122"/>
              </a:rPr>
              <a:t>0</a:t>
            </a:r>
          </a:p>
          <a:p>
            <a:pPr algn="just" eaLnBrk="1" hangingPunct="1">
              <a:lnSpc>
                <a:spcPct val="130000"/>
              </a:lnSpc>
              <a:buClr>
                <a:srgbClr val="3333CC"/>
              </a:buClr>
              <a:buFont typeface="Wingdings" pitchFamily="2" charset="2"/>
              <a:buChar char="u"/>
            </a:pPr>
            <a:r>
              <a:rPr kumimoji="1" lang="zh-CN" altLang="en-US" sz="2000" b="1" smtClean="0">
                <a:solidFill>
                  <a:srgbClr val="3333CC"/>
                </a:solidFill>
                <a:latin typeface="Arial" charset="0"/>
                <a:ea typeface="宋体" charset="-122"/>
              </a:rPr>
              <a:t>扩展</a:t>
            </a:r>
            <a:r>
              <a:rPr kumimoji="1" lang="en-US" altLang="zh-CN" sz="2000" b="1" smtClean="0">
                <a:solidFill>
                  <a:srgbClr val="3333CC"/>
                </a:solidFill>
                <a:latin typeface="Arial" charset="0"/>
                <a:ea typeface="宋体" charset="-122"/>
              </a:rPr>
              <a:t>ASCII</a:t>
            </a:r>
            <a:r>
              <a:rPr kumimoji="1" lang="zh-CN" altLang="en-US" sz="2000" b="1" smtClean="0">
                <a:solidFill>
                  <a:srgbClr val="3333CC"/>
                </a:solidFill>
                <a:latin typeface="Arial" charset="0"/>
                <a:ea typeface="宋体" charset="-122"/>
              </a:rPr>
              <a:t>码</a:t>
            </a:r>
            <a:r>
              <a:rPr kumimoji="1" lang="zh-CN" altLang="en-US" sz="1600" smtClean="0">
                <a:solidFill>
                  <a:srgbClr val="000000"/>
                </a:solidFill>
                <a:latin typeface="Arial" charset="0"/>
                <a:ea typeface="宋体" charset="-122"/>
              </a:rPr>
              <a:t>：</a:t>
            </a:r>
            <a:r>
              <a:rPr kumimoji="1" lang="en-US" altLang="zh-CN" sz="2000" smtClean="0">
                <a:solidFill>
                  <a:srgbClr val="000000"/>
                </a:solidFill>
                <a:latin typeface="Arial" charset="0"/>
                <a:ea typeface="宋体" charset="-122"/>
              </a:rPr>
              <a:t>8</a:t>
            </a:r>
            <a:r>
              <a:rPr kumimoji="1" lang="zh-CN" altLang="en-US" sz="2000" smtClean="0">
                <a:solidFill>
                  <a:srgbClr val="000000"/>
                </a:solidFill>
                <a:latin typeface="Arial" charset="0"/>
                <a:ea typeface="宋体" charset="-122"/>
              </a:rPr>
              <a:t>位</a:t>
            </a:r>
            <a:r>
              <a:rPr kumimoji="1" lang="en-US" altLang="zh-CN" sz="2000" smtClean="0">
                <a:solidFill>
                  <a:srgbClr val="000000"/>
                </a:solidFill>
                <a:latin typeface="Arial" charset="0"/>
                <a:ea typeface="宋体" charset="-122"/>
              </a:rPr>
              <a:t>0,1</a:t>
            </a:r>
            <a:r>
              <a:rPr kumimoji="1" lang="zh-CN" altLang="en-US" sz="2000" smtClean="0">
                <a:solidFill>
                  <a:srgbClr val="000000"/>
                </a:solidFill>
                <a:latin typeface="Arial" charset="0"/>
                <a:ea typeface="宋体" charset="-122"/>
              </a:rPr>
              <a:t>型编码，最高位为</a:t>
            </a:r>
            <a:r>
              <a:rPr kumimoji="1" lang="en-US" altLang="zh-CN" sz="2000" smtClean="0">
                <a:solidFill>
                  <a:srgbClr val="000000"/>
                </a:solidFill>
                <a:latin typeface="Arial" charset="0"/>
                <a:ea typeface="宋体" charset="-122"/>
              </a:rPr>
              <a:t>0</a:t>
            </a:r>
            <a:r>
              <a:rPr kumimoji="1" lang="zh-CN" altLang="en-US" sz="2000" smtClean="0">
                <a:solidFill>
                  <a:srgbClr val="000000"/>
                </a:solidFill>
                <a:latin typeface="Arial" charset="0"/>
                <a:ea typeface="宋体" charset="-122"/>
              </a:rPr>
              <a:t>时为标准</a:t>
            </a:r>
            <a:r>
              <a:rPr kumimoji="1" lang="en-US" altLang="zh-CN" sz="2000" smtClean="0">
                <a:solidFill>
                  <a:srgbClr val="000000"/>
                </a:solidFill>
                <a:latin typeface="Arial" charset="0"/>
                <a:ea typeface="宋体" charset="-122"/>
              </a:rPr>
              <a:t>ASCII</a:t>
            </a:r>
            <a:r>
              <a:rPr kumimoji="1" lang="zh-CN" altLang="en-US" sz="2000" smtClean="0">
                <a:solidFill>
                  <a:srgbClr val="000000"/>
                </a:solidFill>
                <a:latin typeface="Arial" charset="0"/>
                <a:ea typeface="宋体" charset="-122"/>
              </a:rPr>
              <a:t>码；最高位为</a:t>
            </a:r>
            <a:r>
              <a:rPr kumimoji="1" lang="en-US" altLang="zh-CN" sz="2000" smtClean="0">
                <a:solidFill>
                  <a:srgbClr val="000000"/>
                </a:solidFill>
                <a:latin typeface="Arial" charset="0"/>
                <a:ea typeface="宋体" charset="-122"/>
              </a:rPr>
              <a:t>1</a:t>
            </a:r>
            <a:r>
              <a:rPr kumimoji="1" lang="zh-CN" altLang="en-US" sz="2000" smtClean="0">
                <a:solidFill>
                  <a:srgbClr val="000000"/>
                </a:solidFill>
                <a:latin typeface="Arial" charset="0"/>
                <a:ea typeface="宋体" charset="-122"/>
              </a:rPr>
              <a:t>时为扩展</a:t>
            </a:r>
            <a:r>
              <a:rPr kumimoji="1" lang="en-US" altLang="zh-CN" sz="2000" smtClean="0">
                <a:solidFill>
                  <a:srgbClr val="000000"/>
                </a:solidFill>
                <a:latin typeface="Arial" charset="0"/>
                <a:ea typeface="宋体" charset="-122"/>
              </a:rPr>
              <a:t>ASCII</a:t>
            </a:r>
            <a:r>
              <a:rPr kumimoji="1" lang="zh-CN" altLang="en-US" sz="2000" smtClean="0">
                <a:solidFill>
                  <a:srgbClr val="000000"/>
                </a:solidFill>
                <a:latin typeface="Arial" charset="0"/>
                <a:ea typeface="宋体" charset="-122"/>
              </a:rPr>
              <a:t>码</a:t>
            </a:r>
            <a:r>
              <a:rPr kumimoji="1" lang="zh-CN" altLang="en-US" sz="1600" smtClean="0">
                <a:solidFill>
                  <a:srgbClr val="000000"/>
                </a:solidFill>
                <a:latin typeface="Arial" charset="0"/>
                <a:ea typeface="宋体" charset="-122"/>
              </a:rPr>
              <a:t>。</a:t>
            </a:r>
          </a:p>
          <a:p>
            <a:pPr algn="just" eaLnBrk="1" hangingPunct="1">
              <a:lnSpc>
                <a:spcPct val="130000"/>
              </a:lnSpc>
              <a:buClr>
                <a:srgbClr val="3333CC"/>
              </a:buClr>
              <a:buFont typeface="Wingdings" pitchFamily="2" charset="2"/>
              <a:buChar char="u"/>
            </a:pPr>
            <a:r>
              <a:rPr kumimoji="1" lang="en-US" altLang="zh-CN" sz="2000" b="1" smtClean="0">
                <a:solidFill>
                  <a:srgbClr val="3333CC"/>
                </a:solidFill>
                <a:latin typeface="Arial" charset="0"/>
                <a:ea typeface="宋体" charset="-122"/>
              </a:rPr>
              <a:t>UNICODE: </a:t>
            </a:r>
            <a:r>
              <a:rPr kumimoji="1" lang="en-US" altLang="zh-CN" sz="2000" smtClean="0">
                <a:solidFill>
                  <a:srgbClr val="000000"/>
                </a:solidFill>
                <a:latin typeface="Arial" charset="0"/>
                <a:ea typeface="宋体" charset="-122"/>
              </a:rPr>
              <a:t>Unicode是国际组织制定的可以容纳世界上所有文字和符号的字符编码方案。Unicode用数字0-0x10FFFF来映射</a:t>
            </a:r>
            <a:r>
              <a:rPr kumimoji="1" lang="zh-CN" altLang="en-US" sz="2000" smtClean="0">
                <a:solidFill>
                  <a:srgbClr val="000000"/>
                </a:solidFill>
                <a:latin typeface="Arial" charset="0"/>
                <a:ea typeface="宋体" charset="-122"/>
              </a:rPr>
              <a:t>所有的字符</a:t>
            </a:r>
            <a:r>
              <a:rPr kumimoji="1" lang="en-US" altLang="zh-CN" sz="2000" smtClean="0">
                <a:solidFill>
                  <a:srgbClr val="000000"/>
                </a:solidFill>
                <a:latin typeface="Arial" charset="0"/>
                <a:ea typeface="宋体" charset="-122"/>
              </a:rPr>
              <a:t>(</a:t>
            </a:r>
            <a:r>
              <a:rPr kumimoji="1" lang="zh-CN" altLang="en-US" sz="2000" smtClean="0">
                <a:solidFill>
                  <a:srgbClr val="000000"/>
                </a:solidFill>
                <a:latin typeface="Arial" charset="0"/>
                <a:ea typeface="宋体" charset="-122"/>
              </a:rPr>
              <a:t>最多可以容纳</a:t>
            </a:r>
            <a:r>
              <a:rPr kumimoji="1" lang="en-US" altLang="zh-CN" sz="2000" smtClean="0">
                <a:solidFill>
                  <a:srgbClr val="000000"/>
                </a:solidFill>
                <a:latin typeface="Arial" charset="0"/>
                <a:ea typeface="宋体" charset="-122"/>
              </a:rPr>
              <a:t>1114112个字符，或者说有1114112个码位</a:t>
            </a:r>
            <a:r>
              <a:rPr kumimoji="1" lang="zh-CN" altLang="en-US" sz="2000" smtClean="0">
                <a:solidFill>
                  <a:srgbClr val="000000"/>
                </a:solidFill>
                <a:latin typeface="Arial" charset="0"/>
                <a:ea typeface="宋体" charset="-122"/>
              </a:rPr>
              <a:t>，码位就是可以分配给字符的数字</a:t>
            </a:r>
            <a:r>
              <a:rPr kumimoji="1" lang="en-US" altLang="zh-CN" sz="2000" smtClean="0">
                <a:solidFill>
                  <a:srgbClr val="000000"/>
                </a:solidFill>
                <a:latin typeface="Arial" charset="0"/>
                <a:ea typeface="宋体" charset="-122"/>
              </a:rPr>
              <a:t>)</a:t>
            </a:r>
            <a:r>
              <a:rPr kumimoji="1" lang="zh-CN" altLang="en-US" sz="2000" smtClean="0">
                <a:solidFill>
                  <a:srgbClr val="000000"/>
                </a:solidFill>
                <a:latin typeface="Arial" charset="0"/>
                <a:ea typeface="宋体" charset="-122"/>
              </a:rPr>
              <a:t>。具体实现时，再将前述唯一确定的码位按照不同的编码方案映射为相应的编码，有</a:t>
            </a:r>
            <a:r>
              <a:rPr kumimoji="1" lang="en-US" altLang="zh-CN" sz="2000" smtClean="0">
                <a:solidFill>
                  <a:srgbClr val="000000"/>
                </a:solidFill>
                <a:latin typeface="Arial" charset="0"/>
                <a:ea typeface="宋体" charset="-122"/>
              </a:rPr>
              <a:t>UTF-8、UTF-16、UTF-32</a:t>
            </a:r>
            <a:r>
              <a:rPr kumimoji="1" lang="zh-CN" altLang="en-US" sz="2000" smtClean="0">
                <a:solidFill>
                  <a:srgbClr val="000000"/>
                </a:solidFill>
                <a:latin typeface="Arial" charset="0"/>
                <a:ea typeface="宋体" charset="-122"/>
              </a:rPr>
              <a:t>等几种编码方案。</a:t>
            </a:r>
          </a:p>
        </p:txBody>
      </p:sp>
      <p:sp>
        <p:nvSpPr>
          <p:cNvPr id="44035" name="Text Box 16"/>
          <p:cNvSpPr txBox="1">
            <a:spLocks noChangeArrowheads="1"/>
          </p:cNvSpPr>
          <p:nvPr/>
        </p:nvSpPr>
        <p:spPr bwMode="auto">
          <a:xfrm>
            <a:off x="163513" y="0"/>
            <a:ext cx="2751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(7) </a:t>
            </a:r>
            <a:r>
              <a:rPr kumimoji="1" lang="zh-CN" altLang="en-US" sz="2000" b="1" dirty="0">
                <a:solidFill>
                  <a:srgbClr val="2D2DB9"/>
                </a:solidFill>
                <a:latin typeface="Arial" charset="0"/>
                <a:ea typeface="华文中宋" pitchFamily="2" charset="-122"/>
              </a:rPr>
              <a:t>还有哪些编码</a:t>
            </a:r>
            <a:r>
              <a:rPr kumimoji="1" lang="en-US" altLang="zh-CN" sz="2000" b="1" dirty="0">
                <a:solidFill>
                  <a:srgbClr val="2D2DB9"/>
                </a:solidFill>
                <a:latin typeface="Arial" charset="0"/>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66700" y="1414463"/>
            <a:ext cx="4779963" cy="457200"/>
          </a:xfrm>
          <a:prstGeom prst="rect">
            <a:avLst/>
          </a:prstGeom>
          <a:noFill/>
          <a:ln w="9525">
            <a:noFill/>
            <a:miter lim="800000"/>
            <a:headEnd/>
            <a:tailEnd/>
          </a:ln>
        </p:spPr>
        <p:txBody>
          <a:bodyPr wrap="none">
            <a:spAutoFit/>
          </a:bodyPr>
          <a:lstStyle/>
          <a:p>
            <a:pPr eaLnBrk="1" hangingPunct="1"/>
            <a:r>
              <a:rPr kumimoji="1" lang="zh-CN" altLang="en-US" b="1" smtClean="0">
                <a:solidFill>
                  <a:srgbClr val="000000"/>
                </a:solidFill>
                <a:latin typeface="Arial" charset="0"/>
                <a:ea typeface="宋体" charset="-122"/>
              </a:rPr>
              <a:t>分层次符号化、分层次编码与计算</a:t>
            </a:r>
          </a:p>
        </p:txBody>
      </p:sp>
      <p:sp>
        <p:nvSpPr>
          <p:cNvPr id="43011" name="Text Box 3"/>
          <p:cNvSpPr txBox="1">
            <a:spLocks noChangeArrowheads="1"/>
          </p:cNvSpPr>
          <p:nvPr/>
        </p:nvSpPr>
        <p:spPr bwMode="auto">
          <a:xfrm>
            <a:off x="1597025" y="2528888"/>
            <a:ext cx="798513"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符号化</a:t>
            </a:r>
          </a:p>
        </p:txBody>
      </p:sp>
      <p:sp>
        <p:nvSpPr>
          <p:cNvPr id="43012" name="Text Box 4"/>
          <p:cNvSpPr txBox="1">
            <a:spLocks noChangeArrowheads="1"/>
          </p:cNvSpPr>
          <p:nvPr/>
        </p:nvSpPr>
        <p:spPr bwMode="auto">
          <a:xfrm>
            <a:off x="6748463" y="2325688"/>
            <a:ext cx="633412" cy="581025"/>
          </a:xfrm>
          <a:prstGeom prst="rect">
            <a:avLst/>
          </a:prstGeom>
          <a:noFill/>
          <a:ln w="9525">
            <a:noFill/>
            <a:miter lim="800000"/>
            <a:headEnd/>
            <a:tailEnd/>
          </a:ln>
        </p:spPr>
        <p:txBody>
          <a:bodyPr>
            <a:spAutoFit/>
          </a:bodyPr>
          <a:lstStyle/>
          <a:p>
            <a:pPr eaLnBrk="1" hangingPunct="1"/>
            <a:r>
              <a:rPr kumimoji="1" lang="zh-CN" altLang="en-US" sz="1600" b="1" smtClean="0">
                <a:solidFill>
                  <a:srgbClr val="000000"/>
                </a:solidFill>
                <a:latin typeface="Arial" charset="0"/>
                <a:ea typeface="宋体" charset="-122"/>
              </a:rPr>
              <a:t>再语义化</a:t>
            </a:r>
          </a:p>
        </p:txBody>
      </p:sp>
      <p:grpSp>
        <p:nvGrpSpPr>
          <p:cNvPr id="3" name="Group 5"/>
          <p:cNvGrpSpPr>
            <a:grpSpLocks/>
          </p:cNvGrpSpPr>
          <p:nvPr/>
        </p:nvGrpSpPr>
        <p:grpSpPr bwMode="auto">
          <a:xfrm>
            <a:off x="52388" y="2195513"/>
            <a:ext cx="1690687" cy="1531937"/>
            <a:chOff x="272" y="799"/>
            <a:chExt cx="1065" cy="965"/>
          </a:xfrm>
        </p:grpSpPr>
        <p:sp>
          <p:nvSpPr>
            <p:cNvPr id="2" name="AutoShape 39"/>
            <p:cNvSpPr>
              <a:spLocks noChangeArrowheads="1"/>
            </p:cNvSpPr>
            <p:nvPr/>
          </p:nvSpPr>
          <p:spPr bwMode="gray">
            <a:xfrm>
              <a:off x="272" y="7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800" b="1">
                <a:solidFill>
                  <a:srgbClr val="000000"/>
                </a:solidFill>
                <a:latin typeface="宋体" pitchFamily="2" charset="-122"/>
                <a:ea typeface="宋体" pitchFamily="2" charset="-122"/>
              </a:endParaRPr>
            </a:p>
          </p:txBody>
        </p:sp>
        <p:sp>
          <p:nvSpPr>
            <p:cNvPr id="43054" name="Oval 40"/>
            <p:cNvSpPr>
              <a:spLocks noChangeArrowheads="1"/>
            </p:cNvSpPr>
            <p:nvPr/>
          </p:nvSpPr>
          <p:spPr bwMode="gray">
            <a:xfrm>
              <a:off x="360" y="879"/>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lang="zh-CN" altLang="en-US" sz="1800" b="1" smtClean="0">
                <a:solidFill>
                  <a:srgbClr val="000000"/>
                </a:solidFill>
                <a:latin typeface="宋体" charset="-122"/>
                <a:ea typeface="宋体" charset="-122"/>
              </a:endParaRPr>
            </a:p>
          </p:txBody>
        </p:sp>
        <p:sp>
          <p:nvSpPr>
            <p:cNvPr id="43055" name="Text Box 84"/>
            <p:cNvSpPr txBox="1">
              <a:spLocks noChangeArrowheads="1"/>
            </p:cNvSpPr>
            <p:nvPr/>
          </p:nvSpPr>
          <p:spPr bwMode="auto">
            <a:xfrm>
              <a:off x="363" y="1023"/>
              <a:ext cx="881" cy="518"/>
            </a:xfrm>
            <a:prstGeom prst="rect">
              <a:avLst/>
            </a:prstGeom>
            <a:noFill/>
            <a:ln w="9525">
              <a:noFill/>
              <a:miter lim="800000"/>
              <a:headEnd/>
              <a:tailEnd/>
            </a:ln>
          </p:spPr>
          <p:txBody>
            <a:bodyPr>
              <a:spAutoFit/>
            </a:bodyPr>
            <a:lstStyle/>
            <a:p>
              <a:pPr algn="ctr" eaLnBrk="1" hangingPunct="1">
                <a:spcBef>
                  <a:spcPct val="35000"/>
                </a:spcBef>
              </a:pPr>
              <a:r>
                <a:rPr lang="zh-CN" altLang="en-US" b="1" smtClean="0">
                  <a:solidFill>
                    <a:srgbClr val="FFFFFF"/>
                  </a:solidFill>
                  <a:latin typeface="宋体" charset="-122"/>
                  <a:ea typeface="华文中宋" pitchFamily="2" charset="-122"/>
                </a:rPr>
                <a:t>非数值性信息</a:t>
              </a:r>
            </a:p>
          </p:txBody>
        </p:sp>
      </p:grpSp>
      <p:sp>
        <p:nvSpPr>
          <p:cNvPr id="43014" name="AutoShape 9"/>
          <p:cNvSpPr>
            <a:spLocks noChangeArrowheads="1"/>
          </p:cNvSpPr>
          <p:nvPr/>
        </p:nvSpPr>
        <p:spPr bwMode="auto">
          <a:xfrm rot="5400000">
            <a:off x="2969419" y="3661569"/>
            <a:ext cx="873125" cy="331787"/>
          </a:xfrm>
          <a:prstGeom prst="rightArrow">
            <a:avLst>
              <a:gd name="adj1" fmla="val 50000"/>
              <a:gd name="adj2" fmla="val 65790"/>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3015" name="Text Box 10"/>
          <p:cNvSpPr txBox="1">
            <a:spLocks noChangeArrowheads="1"/>
          </p:cNvSpPr>
          <p:nvPr/>
        </p:nvSpPr>
        <p:spPr bwMode="auto">
          <a:xfrm>
            <a:off x="3468688" y="3635375"/>
            <a:ext cx="1003300"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再符号化</a:t>
            </a:r>
          </a:p>
        </p:txBody>
      </p:sp>
      <p:sp>
        <p:nvSpPr>
          <p:cNvPr id="43016" name="Text Box 11"/>
          <p:cNvSpPr txBox="1">
            <a:spLocks noChangeArrowheads="1"/>
          </p:cNvSpPr>
          <p:nvPr/>
        </p:nvSpPr>
        <p:spPr bwMode="auto">
          <a:xfrm>
            <a:off x="4246563" y="2505075"/>
            <a:ext cx="798512"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43017" name="Text Box 12"/>
          <p:cNvSpPr txBox="1">
            <a:spLocks noChangeArrowheads="1"/>
          </p:cNvSpPr>
          <p:nvPr/>
        </p:nvSpPr>
        <p:spPr bwMode="auto">
          <a:xfrm>
            <a:off x="4978400" y="2544763"/>
            <a:ext cx="179070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基于字母</a:t>
            </a:r>
            <a:r>
              <a:rPr kumimoji="1" lang="en-US" altLang="zh-CN" b="1" smtClean="0">
                <a:solidFill>
                  <a:srgbClr val="3333CC"/>
                </a:solidFill>
                <a:latin typeface="Arial" charset="0"/>
                <a:ea typeface="宋体" charset="-122"/>
              </a:rPr>
              <a:t>-</a:t>
            </a:r>
            <a:r>
              <a:rPr kumimoji="1" lang="zh-CN" altLang="en-US" b="1" smtClean="0">
                <a:solidFill>
                  <a:srgbClr val="3333CC"/>
                </a:solidFill>
                <a:latin typeface="Arial" charset="0"/>
                <a:ea typeface="宋体" charset="-122"/>
              </a:rPr>
              <a:t>符号的计算</a:t>
            </a:r>
          </a:p>
        </p:txBody>
      </p:sp>
      <p:sp>
        <p:nvSpPr>
          <p:cNvPr id="43018" name="Text Box 13"/>
          <p:cNvSpPr txBox="1">
            <a:spLocks noChangeArrowheads="1"/>
          </p:cNvSpPr>
          <p:nvPr/>
        </p:nvSpPr>
        <p:spPr bwMode="auto">
          <a:xfrm>
            <a:off x="2409825" y="4279900"/>
            <a:ext cx="1920875"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用</a:t>
            </a:r>
            <a:r>
              <a:rPr kumimoji="1" lang="en-US" altLang="zh-CN" b="1" smtClean="0">
                <a:solidFill>
                  <a:srgbClr val="3333CC"/>
                </a:solidFill>
                <a:latin typeface="Arial" charset="0"/>
                <a:ea typeface="宋体" charset="-122"/>
              </a:rPr>
              <a:t>0/1</a:t>
            </a:r>
            <a:r>
              <a:rPr kumimoji="1" lang="zh-CN" altLang="en-US" b="1" smtClean="0">
                <a:solidFill>
                  <a:srgbClr val="3333CC"/>
                </a:solidFill>
                <a:latin typeface="Arial" charset="0"/>
                <a:ea typeface="宋体" charset="-122"/>
              </a:rPr>
              <a:t>组合  进行编码</a:t>
            </a:r>
          </a:p>
        </p:txBody>
      </p:sp>
      <p:sp>
        <p:nvSpPr>
          <p:cNvPr id="43019" name="Text Box 14"/>
          <p:cNvSpPr txBox="1">
            <a:spLocks noChangeArrowheads="1"/>
          </p:cNvSpPr>
          <p:nvPr/>
        </p:nvSpPr>
        <p:spPr bwMode="auto">
          <a:xfrm>
            <a:off x="4992688" y="4279900"/>
            <a:ext cx="1792287"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基于</a:t>
            </a:r>
            <a:r>
              <a:rPr kumimoji="1" lang="en-US" altLang="zh-CN" b="1" smtClean="0">
                <a:solidFill>
                  <a:srgbClr val="3333CC"/>
                </a:solidFill>
                <a:latin typeface="Arial" charset="0"/>
                <a:ea typeface="宋体" charset="-122"/>
              </a:rPr>
              <a:t>0/1</a:t>
            </a:r>
            <a:r>
              <a:rPr kumimoji="1" lang="zh-CN" altLang="en-US" b="1" smtClean="0">
                <a:solidFill>
                  <a:srgbClr val="3333CC"/>
                </a:solidFill>
                <a:latin typeface="Arial" charset="0"/>
                <a:ea typeface="宋体" charset="-122"/>
              </a:rPr>
              <a:t>的计算</a:t>
            </a:r>
          </a:p>
        </p:txBody>
      </p:sp>
      <p:sp>
        <p:nvSpPr>
          <p:cNvPr id="43020" name="Text Box 15"/>
          <p:cNvSpPr txBox="1">
            <a:spLocks noChangeArrowheads="1"/>
          </p:cNvSpPr>
          <p:nvPr/>
        </p:nvSpPr>
        <p:spPr bwMode="auto">
          <a:xfrm>
            <a:off x="4246563" y="4244975"/>
            <a:ext cx="798512"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计算化</a:t>
            </a:r>
          </a:p>
        </p:txBody>
      </p:sp>
      <p:sp>
        <p:nvSpPr>
          <p:cNvPr id="43021" name="AutoShape 16"/>
          <p:cNvSpPr>
            <a:spLocks noChangeArrowheads="1"/>
          </p:cNvSpPr>
          <p:nvPr/>
        </p:nvSpPr>
        <p:spPr bwMode="auto">
          <a:xfrm>
            <a:off x="4276725" y="2795588"/>
            <a:ext cx="766763" cy="331787"/>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3022" name="AutoShape 17"/>
          <p:cNvSpPr>
            <a:spLocks noChangeArrowheads="1"/>
          </p:cNvSpPr>
          <p:nvPr/>
        </p:nvSpPr>
        <p:spPr bwMode="auto">
          <a:xfrm>
            <a:off x="4306888" y="4506913"/>
            <a:ext cx="766762" cy="331787"/>
          </a:xfrm>
          <a:prstGeom prst="rightArrow">
            <a:avLst>
              <a:gd name="adj1" fmla="val 50000"/>
              <a:gd name="adj2" fmla="val 57775"/>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3023" name="Text Box 18"/>
          <p:cNvSpPr txBox="1">
            <a:spLocks noChangeArrowheads="1"/>
          </p:cNvSpPr>
          <p:nvPr/>
        </p:nvSpPr>
        <p:spPr bwMode="auto">
          <a:xfrm>
            <a:off x="2381250" y="2544763"/>
            <a:ext cx="1922463"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kumimoji="1" lang="zh-CN" altLang="en-US" b="1" smtClean="0">
                <a:solidFill>
                  <a:srgbClr val="3333CC"/>
                </a:solidFill>
                <a:latin typeface="Arial" charset="0"/>
                <a:ea typeface="宋体" charset="-122"/>
              </a:rPr>
              <a:t>用字母</a:t>
            </a:r>
            <a:r>
              <a:rPr kumimoji="1" lang="en-US" altLang="zh-CN" b="1" smtClean="0">
                <a:solidFill>
                  <a:srgbClr val="3333CC"/>
                </a:solidFill>
                <a:latin typeface="Arial" charset="0"/>
                <a:ea typeface="宋体" charset="-122"/>
              </a:rPr>
              <a:t>-</a:t>
            </a:r>
            <a:r>
              <a:rPr kumimoji="1" lang="zh-CN" altLang="en-US" b="1" smtClean="0">
                <a:solidFill>
                  <a:srgbClr val="3333CC"/>
                </a:solidFill>
                <a:latin typeface="Arial" charset="0"/>
                <a:ea typeface="宋体" charset="-122"/>
              </a:rPr>
              <a:t>符号的组合编码</a:t>
            </a:r>
          </a:p>
        </p:txBody>
      </p:sp>
      <p:sp>
        <p:nvSpPr>
          <p:cNvPr id="43024" name="AutoShape 19"/>
          <p:cNvSpPr>
            <a:spLocks noChangeArrowheads="1"/>
          </p:cNvSpPr>
          <p:nvPr/>
        </p:nvSpPr>
        <p:spPr bwMode="auto">
          <a:xfrm rot="16200000" flipV="1">
            <a:off x="5385594" y="3626644"/>
            <a:ext cx="873125" cy="331787"/>
          </a:xfrm>
          <a:prstGeom prst="rightArrow">
            <a:avLst>
              <a:gd name="adj1" fmla="val 50000"/>
              <a:gd name="adj2" fmla="val 65790"/>
            </a:avLst>
          </a:prstGeom>
          <a:solidFill>
            <a:srgbClr val="FF0000"/>
          </a:solidFill>
          <a:ln w="9525">
            <a:solidFill>
              <a:srgbClr val="FF0000"/>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grpSp>
        <p:nvGrpSpPr>
          <p:cNvPr id="4" name="Group 20"/>
          <p:cNvGrpSpPr>
            <a:grpSpLocks/>
          </p:cNvGrpSpPr>
          <p:nvPr/>
        </p:nvGrpSpPr>
        <p:grpSpPr bwMode="auto">
          <a:xfrm>
            <a:off x="7339013" y="2220913"/>
            <a:ext cx="1690687" cy="1531937"/>
            <a:chOff x="4623" y="1399"/>
            <a:chExt cx="1065" cy="965"/>
          </a:xfrm>
        </p:grpSpPr>
        <p:sp>
          <p:nvSpPr>
            <p:cNvPr id="14" name="AutoShape 39"/>
            <p:cNvSpPr>
              <a:spLocks noChangeArrowheads="1"/>
            </p:cNvSpPr>
            <p:nvPr/>
          </p:nvSpPr>
          <p:spPr bwMode="gray">
            <a:xfrm>
              <a:off x="4623" y="13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43051" name="Oval 40"/>
            <p:cNvSpPr>
              <a:spLocks noChangeArrowheads="1"/>
            </p:cNvSpPr>
            <p:nvPr/>
          </p:nvSpPr>
          <p:spPr bwMode="gray">
            <a:xfrm>
              <a:off x="4711" y="1479"/>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43052" name="Text Box 84"/>
            <p:cNvSpPr txBox="1">
              <a:spLocks noChangeArrowheads="1"/>
            </p:cNvSpPr>
            <p:nvPr/>
          </p:nvSpPr>
          <p:spPr bwMode="auto">
            <a:xfrm>
              <a:off x="4694" y="1623"/>
              <a:ext cx="881" cy="518"/>
            </a:xfrm>
            <a:prstGeom prst="rect">
              <a:avLst/>
            </a:prstGeom>
            <a:noFill/>
            <a:ln w="9525">
              <a:noFill/>
              <a:miter lim="800000"/>
              <a:headEnd/>
              <a:tailEnd/>
            </a:ln>
          </p:spPr>
          <p:txBody>
            <a:bodyPr>
              <a:spAutoFit/>
            </a:bodyPr>
            <a:lstStyle/>
            <a:p>
              <a:pPr algn="ctr" eaLnBrk="1" hangingPunct="1"/>
              <a:r>
                <a:rPr lang="zh-CN" altLang="en-US" b="1" smtClean="0">
                  <a:solidFill>
                    <a:srgbClr val="FFFFFF"/>
                  </a:solidFill>
                  <a:latin typeface="宋体" charset="-122"/>
                  <a:ea typeface="华文中宋" pitchFamily="2" charset="-122"/>
                </a:rPr>
                <a:t>非数值性信息</a:t>
              </a:r>
            </a:p>
          </p:txBody>
        </p:sp>
      </p:grpSp>
      <p:sp>
        <p:nvSpPr>
          <p:cNvPr id="43026" name="AutoShape 24"/>
          <p:cNvSpPr>
            <a:spLocks noChangeArrowheads="1"/>
          </p:cNvSpPr>
          <p:nvPr/>
        </p:nvSpPr>
        <p:spPr bwMode="auto">
          <a:xfrm>
            <a:off x="6746875" y="2800350"/>
            <a:ext cx="687388" cy="331788"/>
          </a:xfrm>
          <a:prstGeom prst="rightArrow">
            <a:avLst>
              <a:gd name="adj1" fmla="val 50000"/>
              <a:gd name="adj2" fmla="val 51794"/>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3027" name="AutoShape 25"/>
          <p:cNvSpPr>
            <a:spLocks noChangeArrowheads="1"/>
          </p:cNvSpPr>
          <p:nvPr/>
        </p:nvSpPr>
        <p:spPr bwMode="auto">
          <a:xfrm>
            <a:off x="1641475" y="2795588"/>
            <a:ext cx="766763" cy="331787"/>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kumimoji="1" lang="zh-CN" altLang="en-US" sz="1600" b="1" i="1" smtClean="0">
              <a:solidFill>
                <a:srgbClr val="000000"/>
              </a:solidFill>
              <a:latin typeface="Arial" charset="0"/>
              <a:ea typeface="宋体" charset="-122"/>
            </a:endParaRPr>
          </a:p>
        </p:txBody>
      </p:sp>
      <p:sp>
        <p:nvSpPr>
          <p:cNvPr id="43028" name="Text Box 26"/>
          <p:cNvSpPr txBox="1">
            <a:spLocks noChangeArrowheads="1"/>
          </p:cNvSpPr>
          <p:nvPr/>
        </p:nvSpPr>
        <p:spPr bwMode="auto">
          <a:xfrm>
            <a:off x="5872163" y="3640138"/>
            <a:ext cx="593725" cy="336550"/>
          </a:xfrm>
          <a:prstGeom prst="rect">
            <a:avLst/>
          </a:prstGeom>
          <a:noFill/>
          <a:ln w="9525">
            <a:noFill/>
            <a:miter lim="800000"/>
            <a:headEnd/>
            <a:tailEnd/>
          </a:ln>
        </p:spPr>
        <p:txBody>
          <a:bodyPr wrap="none">
            <a:spAutoFit/>
          </a:bodyPr>
          <a:lstStyle/>
          <a:p>
            <a:pPr eaLnBrk="1" hangingPunct="1"/>
            <a:r>
              <a:rPr kumimoji="1" lang="zh-CN" altLang="en-US" sz="1600" b="1" smtClean="0">
                <a:solidFill>
                  <a:srgbClr val="000000"/>
                </a:solidFill>
                <a:latin typeface="Arial" charset="0"/>
                <a:ea typeface="宋体" charset="-122"/>
              </a:rPr>
              <a:t>还原</a:t>
            </a:r>
          </a:p>
        </p:txBody>
      </p:sp>
      <p:sp>
        <p:nvSpPr>
          <p:cNvPr id="45077" name="Text Box 16"/>
          <p:cNvSpPr txBox="1">
            <a:spLocks noChangeArrowheads="1"/>
          </p:cNvSpPr>
          <p:nvPr/>
        </p:nvSpPr>
        <p:spPr bwMode="auto">
          <a:xfrm>
            <a:off x="163513" y="0"/>
            <a:ext cx="2751137" cy="822325"/>
          </a:xfrm>
          <a:prstGeom prst="rect">
            <a:avLst/>
          </a:prstGeom>
          <a:noFill/>
          <a:ln w="9525">
            <a:noFill/>
            <a:miter lim="800000"/>
            <a:headEnd/>
            <a:tailEnd/>
          </a:ln>
        </p:spPr>
        <p:txBody>
          <a:bodyPr wrap="none">
            <a:spAutoFit/>
          </a:bodyPr>
          <a:lstStyle/>
          <a:p>
            <a:pPr eaLnBrk="1" hangingPunct="1">
              <a:lnSpc>
                <a:spcPct val="120000"/>
              </a:lnSpc>
              <a:defRPr/>
            </a:pPr>
            <a:r>
              <a:rPr kumimoji="1" lang="en-US" altLang="zh-CN" sz="2000" b="1" dirty="0">
                <a:solidFill>
                  <a:srgbClr val="2D2DB9"/>
                </a:solidFill>
                <a:latin typeface="Arial" charset="0"/>
                <a:ea typeface="华文中宋" pitchFamily="2" charset="-122"/>
              </a:rPr>
              <a:t>0</a:t>
            </a:r>
            <a:r>
              <a:rPr kumimoji="1" lang="zh-CN" altLang="en-US" sz="2000" b="1" dirty="0">
                <a:solidFill>
                  <a:srgbClr val="2D2DB9"/>
                </a:solidFill>
                <a:latin typeface="Arial" charset="0"/>
                <a:ea typeface="华文中宋" pitchFamily="2" charset="-122"/>
              </a:rPr>
              <a:t>和</a:t>
            </a:r>
            <a:r>
              <a:rPr kumimoji="1" lang="en-US" altLang="zh-CN" sz="2000" b="1" dirty="0">
                <a:solidFill>
                  <a:srgbClr val="2D2DB9"/>
                </a:solidFill>
                <a:latin typeface="Arial" charset="0"/>
                <a:ea typeface="华文中宋" pitchFamily="2" charset="-122"/>
              </a:rPr>
              <a:t>1</a:t>
            </a:r>
            <a:r>
              <a:rPr kumimoji="1" lang="zh-CN" altLang="en-US" sz="2000" b="1" dirty="0">
                <a:solidFill>
                  <a:srgbClr val="2D2DB9"/>
                </a:solidFill>
                <a:latin typeface="Arial" charset="0"/>
                <a:ea typeface="华文中宋" pitchFamily="2" charset="-122"/>
              </a:rPr>
              <a:t>与字母符号</a:t>
            </a:r>
            <a:r>
              <a:rPr kumimoji="1" lang="en-US" altLang="zh-CN" sz="2000" b="1" dirty="0">
                <a:solidFill>
                  <a:srgbClr val="2D2DB9"/>
                </a:solidFill>
                <a:latin typeface="Arial" charset="0"/>
                <a:ea typeface="华文中宋" pitchFamily="2" charset="-122"/>
              </a:rPr>
              <a:t>---</a:t>
            </a:r>
            <a:r>
              <a:rPr kumimoji="1" lang="zh-CN" altLang="en-US" sz="2000" b="1" dirty="0">
                <a:solidFill>
                  <a:srgbClr val="2D2DB9"/>
                </a:solidFill>
                <a:latin typeface="Arial" charset="0"/>
                <a:ea typeface="华文中宋" pitchFamily="2" charset="-122"/>
              </a:rPr>
              <a:t>编码</a:t>
            </a:r>
          </a:p>
          <a:p>
            <a:pPr eaLnBrk="1" hangingPunct="1">
              <a:lnSpc>
                <a:spcPct val="120000"/>
              </a:lnSpc>
              <a:defRPr/>
            </a:pPr>
            <a:r>
              <a:rPr kumimoji="1" lang="en-US" altLang="zh-CN" sz="2000" b="1" dirty="0">
                <a:solidFill>
                  <a:srgbClr val="2D2DB9"/>
                </a:solidFill>
                <a:latin typeface="Arial" charset="0"/>
                <a:ea typeface="华文中宋" pitchFamily="2" charset="-122"/>
              </a:rPr>
              <a:t>(8) </a:t>
            </a:r>
            <a:r>
              <a:rPr kumimoji="1" lang="zh-CN" altLang="en-US" sz="2000" b="1" dirty="0">
                <a:solidFill>
                  <a:srgbClr val="2D2DB9"/>
                </a:solidFill>
                <a:latin typeface="Arial" charset="0"/>
                <a:ea typeface="华文中宋" pitchFamily="2" charset="-122"/>
              </a:rPr>
              <a:t>小结</a:t>
            </a:r>
            <a:r>
              <a:rPr kumimoji="1" lang="en-US" altLang="zh-CN" sz="2000" b="1" dirty="0">
                <a:solidFill>
                  <a:srgbClr val="2D2DB9"/>
                </a:solidFill>
                <a:latin typeface="Arial" charset="0"/>
                <a:ea typeface="华文中宋" pitchFamily="2" charset="-122"/>
              </a:rPr>
              <a:t>?</a:t>
            </a:r>
          </a:p>
        </p:txBody>
      </p:sp>
      <p:grpSp>
        <p:nvGrpSpPr>
          <p:cNvPr id="5" name="Group 28"/>
          <p:cNvGrpSpPr>
            <a:grpSpLocks/>
          </p:cNvGrpSpPr>
          <p:nvPr/>
        </p:nvGrpSpPr>
        <p:grpSpPr bwMode="auto">
          <a:xfrm>
            <a:off x="1952625" y="5791200"/>
            <a:ext cx="1147763" cy="968375"/>
            <a:chOff x="662" y="3355"/>
            <a:chExt cx="723" cy="610"/>
          </a:xfrm>
        </p:grpSpPr>
        <p:sp>
          <p:nvSpPr>
            <p:cNvPr id="6"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600" b="1">
                <a:solidFill>
                  <a:srgbClr val="000000"/>
                </a:solidFill>
                <a:latin typeface="宋体" pitchFamily="2" charset="-122"/>
                <a:ea typeface="宋体" pitchFamily="2" charset="-122"/>
              </a:endParaRPr>
            </a:p>
          </p:txBody>
        </p:sp>
        <p:sp>
          <p:nvSpPr>
            <p:cNvPr id="43048"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1600" b="1" smtClean="0">
                <a:solidFill>
                  <a:srgbClr val="000000"/>
                </a:solidFill>
                <a:latin typeface="宋体" charset="-122"/>
                <a:ea typeface="宋体" charset="-122"/>
              </a:endParaRPr>
            </a:p>
          </p:txBody>
        </p:sp>
        <p:sp>
          <p:nvSpPr>
            <p:cNvPr id="43049" name="Text Box 84"/>
            <p:cNvSpPr txBox="1">
              <a:spLocks noChangeArrowheads="1"/>
            </p:cNvSpPr>
            <p:nvPr/>
          </p:nvSpPr>
          <p:spPr bwMode="auto">
            <a:xfrm>
              <a:off x="724" y="3478"/>
              <a:ext cx="598" cy="366"/>
            </a:xfrm>
            <a:prstGeom prst="rect">
              <a:avLst/>
            </a:prstGeom>
            <a:noFill/>
            <a:ln w="9525">
              <a:noFill/>
              <a:miter lim="800000"/>
              <a:headEnd/>
              <a:tailEnd/>
            </a:ln>
          </p:spPr>
          <p:txBody>
            <a:bodyPr>
              <a:spAutoFit/>
            </a:bodyPr>
            <a:lstStyle/>
            <a:p>
              <a:pPr algn="ctr" eaLnBrk="1" hangingPunct="1">
                <a:spcBef>
                  <a:spcPct val="35000"/>
                </a:spcBef>
              </a:pPr>
              <a:r>
                <a:rPr lang="zh-CN" altLang="en-US" sz="1600" b="1" smtClean="0">
                  <a:solidFill>
                    <a:srgbClr val="FFFFFF"/>
                  </a:solidFill>
                  <a:latin typeface="宋体" charset="-122"/>
                  <a:ea typeface="华文中宋" pitchFamily="2" charset="-122"/>
                </a:rPr>
                <a:t>用</a:t>
              </a:r>
              <a:r>
                <a:rPr lang="en-US" altLang="zh-CN" sz="1600" b="1" smtClean="0">
                  <a:solidFill>
                    <a:srgbClr val="FFFFFF"/>
                  </a:solidFill>
                  <a:latin typeface="宋体" charset="-122"/>
                  <a:ea typeface="华文中宋" pitchFamily="2" charset="-122"/>
                </a:rPr>
                <a:t>0</a:t>
              </a:r>
              <a:r>
                <a:rPr lang="zh-CN" altLang="en-US" sz="1600" b="1" smtClean="0">
                  <a:solidFill>
                    <a:srgbClr val="FFFFFF"/>
                  </a:solidFill>
                  <a:latin typeface="宋体" charset="-122"/>
                  <a:ea typeface="华文中宋" pitchFamily="2" charset="-122"/>
                </a:rPr>
                <a:t>和</a:t>
              </a:r>
              <a:r>
                <a:rPr lang="en-US" altLang="zh-CN" sz="1600" b="1" smtClean="0">
                  <a:solidFill>
                    <a:srgbClr val="FFFFFF"/>
                  </a:solidFill>
                  <a:latin typeface="宋体" charset="-122"/>
                  <a:ea typeface="华文中宋" pitchFamily="2" charset="-122"/>
                </a:rPr>
                <a:t>1</a:t>
              </a:r>
              <a:r>
                <a:rPr lang="zh-CN" altLang="en-US" sz="1600" b="1" smtClean="0">
                  <a:solidFill>
                    <a:srgbClr val="FFFFFF"/>
                  </a:solidFill>
                  <a:latin typeface="宋体" charset="-122"/>
                  <a:ea typeface="华文中宋" pitchFamily="2" charset="-122"/>
                </a:rPr>
                <a:t>表达</a:t>
              </a:r>
            </a:p>
          </p:txBody>
        </p:sp>
      </p:grpSp>
      <p:grpSp>
        <p:nvGrpSpPr>
          <p:cNvPr id="7" name="Group 32"/>
          <p:cNvGrpSpPr>
            <a:grpSpLocks/>
          </p:cNvGrpSpPr>
          <p:nvPr/>
        </p:nvGrpSpPr>
        <p:grpSpPr bwMode="auto">
          <a:xfrm>
            <a:off x="3138488" y="5791200"/>
            <a:ext cx="1147762" cy="968375"/>
            <a:chOff x="662" y="3355"/>
            <a:chExt cx="723" cy="610"/>
          </a:xfrm>
        </p:grpSpPr>
        <p:sp>
          <p:nvSpPr>
            <p:cNvPr id="9" name="AutoShape 39"/>
            <p:cNvSpPr>
              <a:spLocks noChangeArrowheads="1"/>
            </p:cNvSpPr>
            <p:nvPr/>
          </p:nvSpPr>
          <p:spPr bwMode="gray">
            <a:xfrm>
              <a:off x="662" y="3355"/>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1600" b="1">
                <a:solidFill>
                  <a:srgbClr val="000000"/>
                </a:solidFill>
                <a:latin typeface="宋体" pitchFamily="2" charset="-122"/>
                <a:ea typeface="宋体" pitchFamily="2" charset="-122"/>
              </a:endParaRPr>
            </a:p>
          </p:txBody>
        </p:sp>
        <p:sp>
          <p:nvSpPr>
            <p:cNvPr id="43045" name="Oval 40"/>
            <p:cNvSpPr>
              <a:spLocks noChangeArrowheads="1"/>
            </p:cNvSpPr>
            <p:nvPr/>
          </p:nvSpPr>
          <p:spPr bwMode="gray">
            <a:xfrm>
              <a:off x="722" y="3406"/>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1600" b="1" smtClean="0">
                <a:solidFill>
                  <a:srgbClr val="000000"/>
                </a:solidFill>
                <a:latin typeface="宋体" charset="-122"/>
                <a:ea typeface="宋体" charset="-122"/>
              </a:endParaRPr>
            </a:p>
          </p:txBody>
        </p:sp>
        <p:sp>
          <p:nvSpPr>
            <p:cNvPr id="43046" name="Text Box 84"/>
            <p:cNvSpPr txBox="1">
              <a:spLocks noChangeArrowheads="1"/>
            </p:cNvSpPr>
            <p:nvPr/>
          </p:nvSpPr>
          <p:spPr bwMode="auto">
            <a:xfrm>
              <a:off x="724" y="3478"/>
              <a:ext cx="598" cy="366"/>
            </a:xfrm>
            <a:prstGeom prst="rect">
              <a:avLst/>
            </a:prstGeom>
            <a:noFill/>
            <a:ln w="9525">
              <a:noFill/>
              <a:miter lim="800000"/>
              <a:headEnd/>
              <a:tailEnd/>
            </a:ln>
          </p:spPr>
          <p:txBody>
            <a:bodyPr>
              <a:spAutoFit/>
            </a:bodyPr>
            <a:lstStyle/>
            <a:p>
              <a:pPr algn="ctr" eaLnBrk="1" hangingPunct="1">
                <a:spcBef>
                  <a:spcPct val="35000"/>
                </a:spcBef>
              </a:pPr>
              <a:r>
                <a:rPr lang="zh-CN" altLang="en-US" sz="1600" b="1" smtClean="0">
                  <a:solidFill>
                    <a:srgbClr val="FFFFFF"/>
                  </a:solidFill>
                  <a:latin typeface="宋体" charset="-122"/>
                  <a:ea typeface="华文中宋" pitchFamily="2" charset="-122"/>
                </a:rPr>
                <a:t>基于</a:t>
              </a:r>
              <a:r>
                <a:rPr lang="en-US" altLang="zh-CN" sz="1600" b="1" smtClean="0">
                  <a:solidFill>
                    <a:srgbClr val="FFFFFF"/>
                  </a:solidFill>
                  <a:latin typeface="宋体" charset="-122"/>
                  <a:ea typeface="华文中宋" pitchFamily="2" charset="-122"/>
                </a:rPr>
                <a:t>0</a:t>
              </a:r>
              <a:r>
                <a:rPr lang="zh-CN" altLang="en-US" sz="1600" b="1" smtClean="0">
                  <a:solidFill>
                    <a:srgbClr val="FFFFFF"/>
                  </a:solidFill>
                  <a:latin typeface="宋体" charset="-122"/>
                  <a:ea typeface="华文中宋" pitchFamily="2" charset="-122"/>
                </a:rPr>
                <a:t>和</a:t>
              </a:r>
              <a:r>
                <a:rPr lang="en-US" altLang="zh-CN" sz="1600" b="1" smtClean="0">
                  <a:solidFill>
                    <a:srgbClr val="FFFFFF"/>
                  </a:solidFill>
                  <a:latin typeface="宋体" charset="-122"/>
                  <a:ea typeface="华文中宋" pitchFamily="2" charset="-122"/>
                </a:rPr>
                <a:t>1</a:t>
              </a:r>
              <a:r>
                <a:rPr lang="zh-CN" altLang="en-US" sz="1600" b="1" smtClean="0">
                  <a:solidFill>
                    <a:srgbClr val="FFFFFF"/>
                  </a:solidFill>
                  <a:latin typeface="宋体" charset="-122"/>
                  <a:ea typeface="华文中宋" pitchFamily="2" charset="-122"/>
                </a:rPr>
                <a:t>计算</a:t>
              </a:r>
            </a:p>
          </p:txBody>
        </p:sp>
      </p:grpSp>
      <p:grpSp>
        <p:nvGrpSpPr>
          <p:cNvPr id="8" name="Group 36"/>
          <p:cNvGrpSpPr>
            <a:grpSpLocks/>
          </p:cNvGrpSpPr>
          <p:nvPr/>
        </p:nvGrpSpPr>
        <p:grpSpPr bwMode="auto">
          <a:xfrm>
            <a:off x="5510213" y="5791200"/>
            <a:ext cx="1147762" cy="968375"/>
            <a:chOff x="3359" y="3710"/>
            <a:chExt cx="723" cy="610"/>
          </a:xfrm>
        </p:grpSpPr>
        <p:sp>
          <p:nvSpPr>
            <p:cNvPr id="12" name="AutoShape 39"/>
            <p:cNvSpPr>
              <a:spLocks noChangeArrowheads="1"/>
            </p:cNvSpPr>
            <p:nvPr/>
          </p:nvSpPr>
          <p:spPr bwMode="gray">
            <a:xfrm>
              <a:off x="3359" y="3710"/>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43042" name="Oval 40"/>
            <p:cNvSpPr>
              <a:spLocks noChangeArrowheads="1"/>
            </p:cNvSpPr>
            <p:nvPr/>
          </p:nvSpPr>
          <p:spPr bwMode="gray">
            <a:xfrm>
              <a:off x="3419" y="3761"/>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43043" name="Text Box 84"/>
            <p:cNvSpPr txBox="1">
              <a:spLocks noChangeArrowheads="1"/>
            </p:cNvSpPr>
            <p:nvPr/>
          </p:nvSpPr>
          <p:spPr bwMode="auto">
            <a:xfrm>
              <a:off x="3421" y="3794"/>
              <a:ext cx="598" cy="442"/>
            </a:xfrm>
            <a:prstGeom prst="rect">
              <a:avLst/>
            </a:prstGeom>
            <a:noFill/>
            <a:ln w="9525">
              <a:noFill/>
              <a:miter lim="800000"/>
              <a:headEnd/>
              <a:tailEnd/>
            </a:ln>
          </p:spPr>
          <p:txBody>
            <a:bodyPr>
              <a:spAutoFit/>
            </a:bodyPr>
            <a:lstStyle/>
            <a:p>
              <a:pPr algn="ctr" eaLnBrk="1" hangingPunct="1">
                <a:spcBef>
                  <a:spcPct val="35000"/>
                </a:spcBef>
              </a:pPr>
              <a:r>
                <a:rPr lang="en-US" altLang="zh-CN" sz="2000" b="1" smtClean="0">
                  <a:solidFill>
                    <a:srgbClr val="FFFFFF"/>
                  </a:solidFill>
                  <a:latin typeface="宋体" charset="-122"/>
                  <a:ea typeface="华文中宋" pitchFamily="2" charset="-122"/>
                </a:rPr>
                <a:t>ASCII</a:t>
              </a:r>
              <a:r>
                <a:rPr lang="zh-CN" altLang="en-US" sz="2000" b="1" smtClean="0">
                  <a:solidFill>
                    <a:srgbClr val="FFFFFF"/>
                  </a:solidFill>
                  <a:latin typeface="宋体" charset="-122"/>
                  <a:ea typeface="华文中宋" pitchFamily="2" charset="-122"/>
                </a:rPr>
                <a:t>码</a:t>
              </a:r>
            </a:p>
          </p:txBody>
        </p:sp>
      </p:grpSp>
      <p:grpSp>
        <p:nvGrpSpPr>
          <p:cNvPr id="10" name="Group 40"/>
          <p:cNvGrpSpPr>
            <a:grpSpLocks/>
          </p:cNvGrpSpPr>
          <p:nvPr/>
        </p:nvGrpSpPr>
        <p:grpSpPr bwMode="auto">
          <a:xfrm>
            <a:off x="6696075" y="5791200"/>
            <a:ext cx="1147763" cy="968375"/>
            <a:chOff x="4106" y="3710"/>
            <a:chExt cx="723" cy="610"/>
          </a:xfrm>
        </p:grpSpPr>
        <p:sp>
          <p:nvSpPr>
            <p:cNvPr id="18" name="AutoShape 39"/>
            <p:cNvSpPr>
              <a:spLocks noChangeArrowheads="1"/>
            </p:cNvSpPr>
            <p:nvPr/>
          </p:nvSpPr>
          <p:spPr bwMode="gray">
            <a:xfrm>
              <a:off x="4106" y="3710"/>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43039" name="Oval 40"/>
            <p:cNvSpPr>
              <a:spLocks noChangeArrowheads="1"/>
            </p:cNvSpPr>
            <p:nvPr/>
          </p:nvSpPr>
          <p:spPr bwMode="gray">
            <a:xfrm>
              <a:off x="4166" y="3761"/>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43040" name="Text Box 84"/>
            <p:cNvSpPr txBox="1">
              <a:spLocks noChangeArrowheads="1"/>
            </p:cNvSpPr>
            <p:nvPr/>
          </p:nvSpPr>
          <p:spPr bwMode="auto">
            <a:xfrm>
              <a:off x="4168" y="3794"/>
              <a:ext cx="598" cy="442"/>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汉字 内码</a:t>
              </a:r>
            </a:p>
          </p:txBody>
        </p:sp>
      </p:grpSp>
      <p:grpSp>
        <p:nvGrpSpPr>
          <p:cNvPr id="11" name="Group 44"/>
          <p:cNvGrpSpPr>
            <a:grpSpLocks/>
          </p:cNvGrpSpPr>
          <p:nvPr/>
        </p:nvGrpSpPr>
        <p:grpSpPr bwMode="auto">
          <a:xfrm>
            <a:off x="4324350" y="5791200"/>
            <a:ext cx="1147763" cy="968375"/>
            <a:chOff x="2612" y="3682"/>
            <a:chExt cx="723" cy="610"/>
          </a:xfrm>
        </p:grpSpPr>
        <p:sp>
          <p:nvSpPr>
            <p:cNvPr id="20" name="AutoShape 39"/>
            <p:cNvSpPr>
              <a:spLocks noChangeArrowheads="1"/>
            </p:cNvSpPr>
            <p:nvPr/>
          </p:nvSpPr>
          <p:spPr bwMode="gray">
            <a:xfrm>
              <a:off x="2612" y="3682"/>
              <a:ext cx="723" cy="61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lang="zh-CN" altLang="en-US" sz="2000" b="1">
                <a:solidFill>
                  <a:srgbClr val="000000"/>
                </a:solidFill>
                <a:latin typeface="宋体" pitchFamily="2" charset="-122"/>
                <a:ea typeface="宋体" pitchFamily="2" charset="-122"/>
              </a:endParaRPr>
            </a:p>
          </p:txBody>
        </p:sp>
        <p:sp>
          <p:nvSpPr>
            <p:cNvPr id="43036" name="Oval 40"/>
            <p:cNvSpPr>
              <a:spLocks noChangeArrowheads="1"/>
            </p:cNvSpPr>
            <p:nvPr/>
          </p:nvSpPr>
          <p:spPr bwMode="gray">
            <a:xfrm>
              <a:off x="2672" y="3733"/>
              <a:ext cx="603" cy="509"/>
            </a:xfrm>
            <a:prstGeom prst="ellipse">
              <a:avLst/>
            </a:prstGeom>
            <a:solidFill>
              <a:srgbClr val="660066"/>
            </a:solidFill>
            <a:ln w="28575" algn="ctr">
              <a:solidFill>
                <a:srgbClr val="FFFFFF"/>
              </a:solidFill>
              <a:round/>
              <a:headEnd/>
              <a:tailEnd/>
            </a:ln>
          </p:spPr>
          <p:txBody>
            <a:bodyPr wrap="none" anchor="ctr"/>
            <a:lstStyle/>
            <a:p>
              <a:pPr algn="ctr" eaLnBrk="1" hangingPunct="1"/>
              <a:endParaRPr lang="zh-CN" altLang="en-US" sz="2000" b="1" smtClean="0">
                <a:solidFill>
                  <a:srgbClr val="000000"/>
                </a:solidFill>
                <a:latin typeface="宋体" charset="-122"/>
                <a:ea typeface="宋体" charset="-122"/>
              </a:endParaRPr>
            </a:p>
          </p:txBody>
        </p:sp>
        <p:sp>
          <p:nvSpPr>
            <p:cNvPr id="43037" name="Text Box 84"/>
            <p:cNvSpPr txBox="1">
              <a:spLocks noChangeArrowheads="1"/>
            </p:cNvSpPr>
            <p:nvPr/>
          </p:nvSpPr>
          <p:spPr bwMode="auto">
            <a:xfrm>
              <a:off x="2674" y="3862"/>
              <a:ext cx="598" cy="250"/>
            </a:xfrm>
            <a:prstGeom prst="rect">
              <a:avLst/>
            </a:prstGeom>
            <a:noFill/>
            <a:ln w="9525">
              <a:noFill/>
              <a:miter lim="800000"/>
              <a:headEnd/>
              <a:tailEnd/>
            </a:ln>
          </p:spPr>
          <p:txBody>
            <a:bodyPr>
              <a:spAutoFit/>
            </a:bodyPr>
            <a:lstStyle/>
            <a:p>
              <a:pPr algn="ctr" eaLnBrk="1" hangingPunct="1">
                <a:spcBef>
                  <a:spcPct val="35000"/>
                </a:spcBef>
              </a:pPr>
              <a:r>
                <a:rPr lang="zh-CN" altLang="en-US" sz="2000" b="1" smtClean="0">
                  <a:solidFill>
                    <a:srgbClr val="FFFFFF"/>
                  </a:solidFill>
                  <a:latin typeface="宋体" charset="-122"/>
                  <a:ea typeface="华文中宋" pitchFamily="2" charset="-122"/>
                </a:rPr>
                <a:t>编码</a:t>
              </a:r>
            </a:p>
          </p:txBody>
        </p:sp>
      </p:grpSp>
    </p:spTree>
  </p:cSld>
  <p:clrMapOvr>
    <a:masterClrMapping/>
  </p:clrMapOvr>
  <p:transition>
    <p:zo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
</p:tagLst>
</file>

<file path=ppt/tags/tag10.xml><?xml version="1.0" encoding="utf-8"?>
<p:tagLst xmlns:a="http://schemas.openxmlformats.org/drawingml/2006/main" xmlns:r="http://schemas.openxmlformats.org/officeDocument/2006/relationships" xmlns:p="http://schemas.openxmlformats.org/presentationml/2006/main">
  <p:tag name="TIMING" val="|0|0|0|0"/>
</p:tagLst>
</file>

<file path=ppt/tags/tag11.xml><?xml version="1.0" encoding="utf-8"?>
<p:tagLst xmlns:a="http://schemas.openxmlformats.org/drawingml/2006/main" xmlns:r="http://schemas.openxmlformats.org/officeDocument/2006/relationships" xmlns:p="http://schemas.openxmlformats.org/presentationml/2006/main">
  <p:tag name="TIMING" val="|0|0|0|0"/>
</p:tagLst>
</file>

<file path=ppt/tags/tag12.xml><?xml version="1.0" encoding="utf-8"?>
<p:tagLst xmlns:a="http://schemas.openxmlformats.org/drawingml/2006/main" xmlns:r="http://schemas.openxmlformats.org/officeDocument/2006/relationships" xmlns:p="http://schemas.openxmlformats.org/presentationml/2006/main">
  <p:tag name="TIMING" val="|0|0|0|0"/>
</p:tagLst>
</file>

<file path=ppt/tags/tag13.xml><?xml version="1.0" encoding="utf-8"?>
<p:tagLst xmlns:a="http://schemas.openxmlformats.org/drawingml/2006/main" xmlns:r="http://schemas.openxmlformats.org/officeDocument/2006/relationships" xmlns:p="http://schemas.openxmlformats.org/presentationml/2006/main">
  <p:tag name="TIMING" val="|0|0|0|0"/>
</p:tagLst>
</file>

<file path=ppt/tags/tag14.xml><?xml version="1.0" encoding="utf-8"?>
<p:tagLst xmlns:a="http://schemas.openxmlformats.org/drawingml/2006/main" xmlns:r="http://schemas.openxmlformats.org/officeDocument/2006/relationships" xmlns:p="http://schemas.openxmlformats.org/presentationml/2006/main">
  <p:tag name="TIMING" val="|0|0|0|0"/>
</p:tagLst>
</file>

<file path=ppt/tags/tag2.xml><?xml version="1.0" encoding="utf-8"?>
<p:tagLst xmlns:a="http://schemas.openxmlformats.org/drawingml/2006/main" xmlns:r="http://schemas.openxmlformats.org/officeDocument/2006/relationships" xmlns:p="http://schemas.openxmlformats.org/presentationml/2006/main">
  <p:tag name="TIMING" val="|0|0|0|0"/>
</p:tagLst>
</file>

<file path=ppt/tags/tag3.xml><?xml version="1.0" encoding="utf-8"?>
<p:tagLst xmlns:a="http://schemas.openxmlformats.org/drawingml/2006/main" xmlns:r="http://schemas.openxmlformats.org/officeDocument/2006/relationships" xmlns:p="http://schemas.openxmlformats.org/presentationml/2006/main">
  <p:tag name="TIMING" val="|0|0|0"/>
</p:tagLst>
</file>

<file path=ppt/tags/tag4.xml><?xml version="1.0" encoding="utf-8"?>
<p:tagLst xmlns:a="http://schemas.openxmlformats.org/drawingml/2006/main" xmlns:r="http://schemas.openxmlformats.org/officeDocument/2006/relationships" xmlns:p="http://schemas.openxmlformats.org/presentationml/2006/main">
  <p:tag name="TIMING" val="|0|0|0"/>
</p:tagLst>
</file>

<file path=ppt/tags/tag5.xml><?xml version="1.0" encoding="utf-8"?>
<p:tagLst xmlns:a="http://schemas.openxmlformats.org/drawingml/2006/main" xmlns:r="http://schemas.openxmlformats.org/officeDocument/2006/relationships" xmlns:p="http://schemas.openxmlformats.org/presentationml/2006/main">
  <p:tag name="TIMING" val="|0|0"/>
</p:tagLst>
</file>

<file path=ppt/tags/tag6.xml><?xml version="1.0" encoding="utf-8"?>
<p:tagLst xmlns:a="http://schemas.openxmlformats.org/drawingml/2006/main" xmlns:r="http://schemas.openxmlformats.org/officeDocument/2006/relationships" xmlns:p="http://schemas.openxmlformats.org/presentationml/2006/main">
  <p:tag name="TIMING" val="|0|0"/>
</p:tagLst>
</file>

<file path=ppt/tags/tag7.xml><?xml version="1.0" encoding="utf-8"?>
<p:tagLst xmlns:a="http://schemas.openxmlformats.org/drawingml/2006/main" xmlns:r="http://schemas.openxmlformats.org/officeDocument/2006/relationships" xmlns:p="http://schemas.openxmlformats.org/presentationml/2006/main">
  <p:tag name="TIMING" val="|0|0|0|0|0"/>
</p:tagLst>
</file>

<file path=ppt/tags/tag8.xml><?xml version="1.0" encoding="utf-8"?>
<p:tagLst xmlns:a="http://schemas.openxmlformats.org/drawingml/2006/main" xmlns:r="http://schemas.openxmlformats.org/officeDocument/2006/relationships" xmlns:p="http://schemas.openxmlformats.org/presentationml/2006/main">
  <p:tag name="TIMING" val="|0|0|0|0|0"/>
</p:tagLst>
</file>

<file path=ppt/tags/tag9.xml><?xml version="1.0" encoding="utf-8"?>
<p:tagLst xmlns:a="http://schemas.openxmlformats.org/drawingml/2006/main" xmlns:r="http://schemas.openxmlformats.org/officeDocument/2006/relationships" xmlns:p="http://schemas.openxmlformats.org/presentationml/2006/main">
  <p:tag name="TIMING" val="|0|0|0|0|0"/>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6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8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9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0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26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8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9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0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6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38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39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0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4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46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4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1600" b="1"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4275</TotalTime>
  <Words>10624</Words>
  <Application>Microsoft Office PowerPoint</Application>
  <PresentationFormat>全屏显示(4:3)</PresentationFormat>
  <Paragraphs>1575</Paragraphs>
  <Slides>112</Slides>
  <Notes>64</Notes>
  <HiddenSlides>0</HiddenSlides>
  <MMClips>0</MMClips>
  <ScaleCrop>false</ScaleCrop>
  <HeadingPairs>
    <vt:vector size="6" baseType="variant">
      <vt:variant>
        <vt:lpstr>主题</vt:lpstr>
      </vt:variant>
      <vt:variant>
        <vt:i4>53</vt:i4>
      </vt:variant>
      <vt:variant>
        <vt:lpstr>嵌入 OLE 服务器</vt:lpstr>
      </vt:variant>
      <vt:variant>
        <vt:i4>2</vt:i4>
      </vt:variant>
      <vt:variant>
        <vt:lpstr>幻灯片标题</vt:lpstr>
      </vt:variant>
      <vt:variant>
        <vt:i4>112</vt:i4>
      </vt:variant>
    </vt:vector>
  </HeadingPairs>
  <TitlesOfParts>
    <vt:vector size="167" baseType="lpstr">
      <vt:lpstr>Blends</vt:lpstr>
      <vt:lpstr>自定义设计方案</vt:lpstr>
      <vt:lpstr>1_默认设计模板</vt:lpstr>
      <vt:lpstr>2_默认设计模板</vt:lpstr>
      <vt:lpstr>3_默认设计模板</vt:lpstr>
      <vt:lpstr>4_默认设计模板</vt:lpstr>
      <vt:lpstr>5_默认设计模板</vt:lpstr>
      <vt:lpstr>6_默认设计模板</vt:lpstr>
      <vt:lpstr>7_默认设计模板</vt:lpstr>
      <vt:lpstr>1_自定义设计方案</vt:lpstr>
      <vt:lpstr>8_默认设计模板</vt:lpstr>
      <vt:lpstr>9_默认设计模板</vt:lpstr>
      <vt:lpstr>10_默认设计模板</vt:lpstr>
      <vt:lpstr>11_默认设计模板</vt:lpstr>
      <vt:lpstr>12_默认设计模板</vt:lpstr>
      <vt:lpstr>13_默认设计模板</vt:lpstr>
      <vt:lpstr>14_默认设计模板</vt:lpstr>
      <vt:lpstr>2_自定义设计方案</vt:lpstr>
      <vt:lpstr>15_默认设计模板</vt:lpstr>
      <vt:lpstr>16_默认设计模板</vt:lpstr>
      <vt:lpstr>17_默认设计模板</vt:lpstr>
      <vt:lpstr>18_默认设计模板</vt:lpstr>
      <vt:lpstr>19_默认设计模板</vt:lpstr>
      <vt:lpstr>20_默认设计模板</vt:lpstr>
      <vt:lpstr>21_默认设计模板</vt:lpstr>
      <vt:lpstr>22_默认设计模板</vt:lpstr>
      <vt:lpstr>23_默认设计模板</vt:lpstr>
      <vt:lpstr>3_自定义设计方案</vt:lpstr>
      <vt:lpstr>24_默认设计模板</vt:lpstr>
      <vt:lpstr>25_默认设计模板</vt:lpstr>
      <vt:lpstr>26_默认设计模板</vt:lpstr>
      <vt:lpstr>27_默认设计模板</vt:lpstr>
      <vt:lpstr>28_默认设计模板</vt:lpstr>
      <vt:lpstr>29_默认设计模板</vt:lpstr>
      <vt:lpstr>30_默认设计模板</vt:lpstr>
      <vt:lpstr>31_默认设计模板</vt:lpstr>
      <vt:lpstr>32_默认设计模板</vt:lpstr>
      <vt:lpstr>33_默认设计模板</vt:lpstr>
      <vt:lpstr>34_默认设计模板</vt:lpstr>
      <vt:lpstr>35_默认设计模板</vt:lpstr>
      <vt:lpstr>36_默认设计模板</vt:lpstr>
      <vt:lpstr>4_自定义设计方案</vt:lpstr>
      <vt:lpstr>37_默认设计模板</vt:lpstr>
      <vt:lpstr>38_默认设计模板</vt:lpstr>
      <vt:lpstr>39_默认设计模板</vt:lpstr>
      <vt:lpstr>40_默认设计模板</vt:lpstr>
      <vt:lpstr>41_默认设计模板</vt:lpstr>
      <vt:lpstr>42_默认设计模板</vt:lpstr>
      <vt:lpstr>43_默认设计模板</vt:lpstr>
      <vt:lpstr>44_默认设计模板</vt:lpstr>
      <vt:lpstr>45_默认设计模板</vt:lpstr>
      <vt:lpstr>46_默认设计模板</vt:lpstr>
      <vt:lpstr>47_默认设计模板</vt:lpstr>
      <vt:lpstr>Clip</vt:lpstr>
      <vt:lpstr>剪辑</vt:lpstr>
      <vt:lpstr>前言</vt:lpstr>
      <vt:lpstr>计算思维教学内容</vt:lpstr>
      <vt:lpstr>大数据概念</vt:lpstr>
      <vt:lpstr>基础理论</vt:lpstr>
      <vt:lpstr>基础理论</vt:lpstr>
      <vt:lpstr>基础理论</vt:lpstr>
      <vt:lpstr>幻灯片 7</vt:lpstr>
      <vt:lpstr>计算学科</vt:lpstr>
      <vt:lpstr>绪     论</vt:lpstr>
      <vt:lpstr>幻灯片 10</vt:lpstr>
      <vt:lpstr>幻灯片 11</vt:lpstr>
      <vt:lpstr>幻灯片 12</vt:lpstr>
      <vt:lpstr>幻灯片 13</vt:lpstr>
      <vt:lpstr>幻灯片 14</vt:lpstr>
      <vt:lpstr>幻灯片 15</vt:lpstr>
      <vt:lpstr>幻灯片 16</vt:lpstr>
      <vt:lpstr>幻灯片 17</vt:lpstr>
      <vt:lpstr>计算与自动计算</vt:lpstr>
      <vt:lpstr>幻灯片 19</vt:lpstr>
      <vt:lpstr>幻灯片 20</vt:lpstr>
      <vt:lpstr>幻灯片 21</vt:lpstr>
      <vt:lpstr>幻灯片 22</vt:lpstr>
      <vt:lpstr>电子自动计算-元器件</vt:lpstr>
      <vt:lpstr>幻灯片 24</vt:lpstr>
      <vt:lpstr>幻灯片 25</vt:lpstr>
      <vt:lpstr>幻灯片 26</vt:lpstr>
      <vt:lpstr>幻灯片 27</vt:lpstr>
      <vt:lpstr>幻灯片 28</vt:lpstr>
      <vt:lpstr>幻灯片 29</vt:lpstr>
      <vt:lpstr>幻灯片 30</vt:lpstr>
      <vt:lpstr>电子自动计算-计算机系统</vt:lpstr>
      <vt:lpstr>幻灯片 32</vt:lpstr>
      <vt:lpstr>幻灯片 33</vt:lpstr>
      <vt:lpstr>幻灯片 34</vt:lpstr>
      <vt:lpstr>幻灯片 35</vt:lpstr>
      <vt:lpstr>幻灯片 36</vt:lpstr>
      <vt:lpstr>幻灯片 37</vt:lpstr>
      <vt:lpstr>幻灯片 38</vt:lpstr>
      <vt:lpstr>计算系统之发展趋势</vt:lpstr>
      <vt:lpstr>幻灯片 40</vt:lpstr>
      <vt:lpstr>全球超算TOP500榜单发布 “神威·太湖之光”问鼎世界冠军(2016.11) </vt:lpstr>
      <vt:lpstr>世界超算TOP500最新榜单：中国包揽前二</vt:lpstr>
      <vt:lpstr>世界超算TOP500最新榜单（2018.6）</vt:lpstr>
      <vt:lpstr>幻灯片 44</vt:lpstr>
      <vt:lpstr>幻灯片 45</vt:lpstr>
      <vt:lpstr>什么是计算思维</vt:lpstr>
      <vt:lpstr>幻灯片 47</vt:lpstr>
      <vt:lpstr>幻灯片 48</vt:lpstr>
      <vt:lpstr>幻灯片 49</vt:lpstr>
      <vt:lpstr>大学计算思维教育空间 ——计算之树</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vector>
  </TitlesOfParts>
  <Company>net.cs.pku.cn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pb</dc:creator>
  <cp:lastModifiedBy>Windows 用户</cp:lastModifiedBy>
  <cp:revision>426</cp:revision>
  <dcterms:created xsi:type="dcterms:W3CDTF">2007-09-07T01:28:18Z</dcterms:created>
  <dcterms:modified xsi:type="dcterms:W3CDTF">2019-01-12T14:24:39Z</dcterms:modified>
</cp:coreProperties>
</file>